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6213" r:id="rId1"/>
  </p:sldMasterIdLst>
  <p:notesMasterIdLst>
    <p:notesMasterId r:id="rId47"/>
  </p:notesMasterIdLst>
  <p:sldIdLst>
    <p:sldId id="411" r:id="rId2"/>
    <p:sldId id="518" r:id="rId3"/>
    <p:sldId id="529" r:id="rId4"/>
    <p:sldId id="530" r:id="rId5"/>
    <p:sldId id="511" r:id="rId6"/>
    <p:sldId id="493" r:id="rId7"/>
    <p:sldId id="503" r:id="rId8"/>
    <p:sldId id="514" r:id="rId9"/>
    <p:sldId id="519" r:id="rId10"/>
    <p:sldId id="520" r:id="rId11"/>
    <p:sldId id="467" r:id="rId12"/>
    <p:sldId id="521" r:id="rId13"/>
    <p:sldId id="526" r:id="rId14"/>
    <p:sldId id="534" r:id="rId15"/>
    <p:sldId id="527" r:id="rId16"/>
    <p:sldId id="510" r:id="rId17"/>
    <p:sldId id="508" r:id="rId18"/>
    <p:sldId id="512" r:id="rId19"/>
    <p:sldId id="524" r:id="rId20"/>
    <p:sldId id="523" r:id="rId21"/>
    <p:sldId id="522" r:id="rId22"/>
    <p:sldId id="545" r:id="rId23"/>
    <p:sldId id="484" r:id="rId24"/>
    <p:sldId id="485" r:id="rId25"/>
    <p:sldId id="486" r:id="rId26"/>
    <p:sldId id="488" r:id="rId27"/>
    <p:sldId id="536" r:id="rId28"/>
    <p:sldId id="495" r:id="rId29"/>
    <p:sldId id="517" r:id="rId30"/>
    <p:sldId id="538" r:id="rId31"/>
    <p:sldId id="539" r:id="rId32"/>
    <p:sldId id="540" r:id="rId33"/>
    <p:sldId id="541" r:id="rId34"/>
    <p:sldId id="542" r:id="rId35"/>
    <p:sldId id="543" r:id="rId36"/>
    <p:sldId id="544" r:id="rId37"/>
    <p:sldId id="515" r:id="rId38"/>
    <p:sldId id="516" r:id="rId39"/>
    <p:sldId id="547" r:id="rId40"/>
    <p:sldId id="498" r:id="rId41"/>
    <p:sldId id="531" r:id="rId42"/>
    <p:sldId id="501" r:id="rId43"/>
    <p:sldId id="502" r:id="rId44"/>
    <p:sldId id="533" r:id="rId45"/>
    <p:sldId id="546" r:id="rId46"/>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5E0B4"/>
    <a:srgbClr val="CC99FF"/>
    <a:srgbClr val="F7A06F"/>
    <a:srgbClr val="EB8E7B"/>
    <a:srgbClr val="CC0000"/>
    <a:srgbClr val="FFD966"/>
    <a:srgbClr val="FFE699"/>
    <a:srgbClr val="C0FEA5"/>
    <a:srgbClr val="CCC1DA"/>
    <a:srgbClr val="DCE6F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651" autoAdjust="0"/>
    <p:restoredTop sz="82847" autoAdjust="0"/>
  </p:normalViewPr>
  <p:slideViewPr>
    <p:cSldViewPr>
      <p:cViewPr varScale="1">
        <p:scale>
          <a:sx n="61" d="100"/>
          <a:sy n="61" d="100"/>
        </p:scale>
        <p:origin x="1692" y="7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125"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5E4E3D9-F2F9-45EB-9E45-577D44D5B0C8}"/>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atin typeface="Arial" charset="0"/>
                <a:cs typeface="Arial" charset="0"/>
              </a:defRPr>
            </a:lvl1pPr>
          </a:lstStyle>
          <a:p>
            <a:pPr>
              <a:defRPr/>
            </a:pPr>
            <a:endParaRPr lang="en-GB"/>
          </a:p>
        </p:txBody>
      </p:sp>
      <p:sp>
        <p:nvSpPr>
          <p:cNvPr id="3" name="Date Placeholder 2">
            <a:extLst>
              <a:ext uri="{FF2B5EF4-FFF2-40B4-BE49-F238E27FC236}">
                <a16:creationId xmlns:a16="http://schemas.microsoft.com/office/drawing/2014/main" id="{2D42E129-36A9-4337-A22D-A496EDB1EAA0}"/>
              </a:ext>
            </a:extLst>
          </p:cNvPr>
          <p:cNvSpPr>
            <a:spLocks noGrp="1"/>
          </p:cNvSpPr>
          <p:nvPr>
            <p:ph type="dt" idx="1"/>
          </p:nvPr>
        </p:nvSpPr>
        <p:spPr>
          <a:xfrm>
            <a:off x="3884613" y="0"/>
            <a:ext cx="2971800" cy="457200"/>
          </a:xfrm>
          <a:prstGeom prst="rect">
            <a:avLst/>
          </a:prstGeom>
        </p:spPr>
        <p:txBody>
          <a:bodyPr vert="horz" lIns="91440" tIns="45720" rIns="91440" bIns="45720" rtlCol="0"/>
          <a:lstStyle>
            <a:lvl1pPr algn="r" eaLnBrk="1" hangingPunct="1">
              <a:defRPr sz="1200">
                <a:latin typeface="Arial" charset="0"/>
                <a:cs typeface="Arial" charset="0"/>
              </a:defRPr>
            </a:lvl1pPr>
          </a:lstStyle>
          <a:p>
            <a:pPr>
              <a:defRPr/>
            </a:pPr>
            <a:fld id="{1BD5974E-4D4E-4D5E-A8E2-BD43058BFC0D}" type="datetimeFigureOut">
              <a:rPr lang="en-GB"/>
              <a:pPr>
                <a:defRPr/>
              </a:pPr>
              <a:t>28/10/2022</a:t>
            </a:fld>
            <a:endParaRPr lang="en-GB"/>
          </a:p>
        </p:txBody>
      </p:sp>
      <p:sp>
        <p:nvSpPr>
          <p:cNvPr id="4" name="Slide Image Placeholder 3">
            <a:extLst>
              <a:ext uri="{FF2B5EF4-FFF2-40B4-BE49-F238E27FC236}">
                <a16:creationId xmlns:a16="http://schemas.microsoft.com/office/drawing/2014/main" id="{80334399-05F6-447B-A149-B637449D167E}"/>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GB" noProof="0"/>
          </a:p>
        </p:txBody>
      </p:sp>
      <p:sp>
        <p:nvSpPr>
          <p:cNvPr id="5" name="Notes Placeholder 4">
            <a:extLst>
              <a:ext uri="{FF2B5EF4-FFF2-40B4-BE49-F238E27FC236}">
                <a16:creationId xmlns:a16="http://schemas.microsoft.com/office/drawing/2014/main" id="{1006420E-03D7-4E2A-B019-4A8B65C268D8}"/>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Footer Placeholder 5">
            <a:extLst>
              <a:ext uri="{FF2B5EF4-FFF2-40B4-BE49-F238E27FC236}">
                <a16:creationId xmlns:a16="http://schemas.microsoft.com/office/drawing/2014/main" id="{883CD59D-5DCA-4629-9832-5D16A8209314}"/>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hangingPunct="1">
              <a:defRPr sz="1200">
                <a:latin typeface="Arial" charset="0"/>
                <a:cs typeface="Arial" charset="0"/>
              </a:defRPr>
            </a:lvl1pPr>
          </a:lstStyle>
          <a:p>
            <a:pPr>
              <a:defRPr/>
            </a:pPr>
            <a:endParaRPr lang="en-GB"/>
          </a:p>
        </p:txBody>
      </p:sp>
      <p:sp>
        <p:nvSpPr>
          <p:cNvPr id="7" name="Slide Number Placeholder 6">
            <a:extLst>
              <a:ext uri="{FF2B5EF4-FFF2-40B4-BE49-F238E27FC236}">
                <a16:creationId xmlns:a16="http://schemas.microsoft.com/office/drawing/2014/main" id="{AC6425C1-60DE-450C-989F-6586DBF0B578}"/>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467DF5D6-8248-42AB-AEEF-5A3DADD8027B}" type="slidenum">
              <a:rPr lang="en-GB" altLang="en-US"/>
              <a:pPr>
                <a:defRPr/>
              </a:pPr>
              <a:t>‹#›</a:t>
            </a:fld>
            <a:endParaRPr lang="en-GB"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p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 name="Google Shape;80;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dirty="0"/>
          </a:p>
        </p:txBody>
      </p:sp>
      <p:sp>
        <p:nvSpPr>
          <p:cNvPr id="81" name="Google Shape;81;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Pts val="1400"/>
              <a:buFontTx/>
              <a:buNone/>
              <a:tabLst/>
              <a:defRPr/>
            </a:pPr>
            <a:fld id="{00000000-1234-1234-1234-123412341234}" type="slidenum">
              <a:rPr kumimoji="0" lang="en-GB" sz="1800" b="0" i="0" u="none" strike="noStrike" kern="1200" cap="none" spc="0" normalizeH="0" baseline="0" noProof="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Pts val="1400"/>
                <a:buFontTx/>
                <a:buNone/>
                <a:tabLst/>
                <a:defRPr/>
              </a:pPr>
              <a:t>3</a:t>
            </a:fld>
            <a:endParaRPr kumimoji="0" sz="18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532940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0">
              <a:buFont typeface="Arial" panose="020B0604020202020204" pitchFamily="34" charset="0"/>
              <a:buNone/>
            </a:pPr>
            <a:r>
              <a:rPr lang="en-GB" dirty="0" smtClean="0"/>
              <a:t>it may be appropriate to:</a:t>
            </a:r>
          </a:p>
          <a:p>
            <a:pPr marL="400050" indent="-171450">
              <a:buFont typeface="Arial" panose="020B0604020202020204" pitchFamily="34" charset="0"/>
              <a:buChar char="•"/>
            </a:pPr>
            <a:r>
              <a:rPr lang="en-GB" dirty="0" smtClean="0"/>
              <a:t>pair students up to write an answer together</a:t>
            </a:r>
          </a:p>
          <a:p>
            <a:pPr marL="400050" indent="-171450">
              <a:buFont typeface="Arial" panose="020B0604020202020204" pitchFamily="34" charset="0"/>
              <a:buChar char="•"/>
            </a:pPr>
            <a:r>
              <a:rPr lang="en-GB" dirty="0" smtClean="0"/>
              <a:t>list for students the key words you would like them to include in the answer</a:t>
            </a:r>
          </a:p>
          <a:p>
            <a:pPr marL="400050" indent="-171450">
              <a:buFont typeface="Arial" panose="020B0604020202020204" pitchFamily="34" charset="0"/>
              <a:buChar char="•"/>
            </a:pPr>
            <a:r>
              <a:rPr lang="en-GB" dirty="0" smtClean="0"/>
              <a:t>provide a writing frame or ‘points to include’ for students</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76F755-8383-4B65-B4AC-485DCF5CFAF0}"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810216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76F755-8383-4B65-B4AC-485DCF5CFAF0}"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232627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smtClean="0"/>
              <a:t>Q1. Answer: B. </a:t>
            </a:r>
          </a:p>
          <a:p>
            <a:pPr marL="0" marR="0" lvl="0" indent="0" algn="l" rtl="0">
              <a:lnSpc>
                <a:spcPct val="100000"/>
              </a:lnSpc>
              <a:spcBef>
                <a:spcPts val="0"/>
              </a:spcBef>
              <a:spcAft>
                <a:spcPts val="0"/>
              </a:spcAft>
              <a:buClr>
                <a:schemeClr val="dk1"/>
              </a:buClr>
              <a:buSzPts val="1200"/>
              <a:buFont typeface="Calibri"/>
              <a:buNone/>
            </a:pPr>
            <a:r>
              <a:rPr lang="en-GB" b="0" dirty="0" smtClean="0"/>
              <a:t>If students answer A, it suggests that they are confusing temperature with thermal energy. </a:t>
            </a:r>
            <a:r>
              <a:rPr lang="en-GB" b="0" i="1" dirty="0" smtClean="0"/>
              <a:t>To fix-it, reteach the definitions of these with some examples, and ask student to identify some more examples of objects with a great and a little amount of thermal energy. </a:t>
            </a:r>
            <a:r>
              <a:rPr lang="en-GB" b="0" dirty="0" smtClean="0"/>
              <a:t>If students answer C, it suggests that students are confusing an energy store with an energy carrier (radiation). </a:t>
            </a:r>
            <a:r>
              <a:rPr lang="en-GB" b="0" i="1" dirty="0" smtClean="0"/>
              <a:t>To fix-it, ask students to identify the energy store and carrier(s) in a number of different scenarios.</a:t>
            </a:r>
            <a:endParaRPr lang="en-GB" i="1" dirty="0" smtClean="0"/>
          </a:p>
          <a:p>
            <a:pPr marL="0" marR="0" lvl="0" indent="0" algn="l" rtl="0">
              <a:lnSpc>
                <a:spcPct val="100000"/>
              </a:lnSpc>
              <a:spcBef>
                <a:spcPts val="0"/>
              </a:spcBef>
              <a:spcAft>
                <a:spcPts val="0"/>
              </a:spcAft>
              <a:buClr>
                <a:schemeClr val="dk1"/>
              </a:buClr>
              <a:buSzPts val="1200"/>
              <a:buFont typeface="Calibri"/>
              <a:buNone/>
            </a:pPr>
            <a:r>
              <a:rPr lang="en-GB" b="1" dirty="0" smtClean="0"/>
              <a:t>Q2. Answer: C. </a:t>
            </a:r>
          </a:p>
          <a:p>
            <a:pPr marL="0" marR="0" lvl="0" indent="0" algn="l" rtl="0">
              <a:lnSpc>
                <a:spcPct val="100000"/>
              </a:lnSpc>
              <a:spcBef>
                <a:spcPts val="0"/>
              </a:spcBef>
              <a:spcAft>
                <a:spcPts val="0"/>
              </a:spcAft>
              <a:buClr>
                <a:schemeClr val="dk1"/>
              </a:buClr>
              <a:buSzPts val="1200"/>
              <a:buFont typeface="Calibri"/>
              <a:buNone/>
            </a:pPr>
            <a:r>
              <a:rPr lang="en-GB" b="0" dirty="0" smtClean="0"/>
              <a:t>If students answer A, they are mixing up the unit of thermal energy with that of temperature, and may be confused about the difference between these. If the student answers B, they are confusing the unit of heat with temperature. </a:t>
            </a:r>
            <a:r>
              <a:rPr lang="en-GB" b="0" i="1" dirty="0" smtClean="0"/>
              <a:t>To fix-it, reteach the definitions of the terms heat, temperature and thermal energy. Ask students to identify whether a selection of scenarios have a lot or a little thermal energy, heat or a high/low temperature.</a:t>
            </a:r>
            <a:endParaRPr lang="en-GB" dirty="0" smtClean="0"/>
          </a:p>
          <a:p>
            <a:pPr marL="0" marR="0" lvl="0" indent="0" algn="l" rtl="0">
              <a:lnSpc>
                <a:spcPct val="100000"/>
              </a:lnSpc>
              <a:spcBef>
                <a:spcPts val="0"/>
              </a:spcBef>
              <a:spcAft>
                <a:spcPts val="0"/>
              </a:spcAft>
              <a:buClr>
                <a:schemeClr val="dk1"/>
              </a:buClr>
              <a:buSzPts val="1200"/>
              <a:buFont typeface="Calibri"/>
              <a:buNone/>
            </a:pPr>
            <a:r>
              <a:rPr lang="en-GB" b="1" i="0" dirty="0" smtClean="0"/>
              <a:t>Q3. Answer: B. </a:t>
            </a:r>
          </a:p>
          <a:p>
            <a:pPr marL="0" marR="0" lvl="0" indent="0" algn="l" rtl="0">
              <a:lnSpc>
                <a:spcPct val="100000"/>
              </a:lnSpc>
              <a:spcBef>
                <a:spcPts val="0"/>
              </a:spcBef>
              <a:spcAft>
                <a:spcPts val="0"/>
              </a:spcAft>
              <a:buClr>
                <a:schemeClr val="dk1"/>
              </a:buClr>
              <a:buSzPts val="1200"/>
              <a:buFont typeface="Calibri"/>
              <a:buNone/>
            </a:pPr>
            <a:r>
              <a:rPr lang="en-GB" b="0" i="0" dirty="0" smtClean="0"/>
              <a:t>This is quite a challenging question, effectively combining the previous two ideas into a graphical representation of the same thing. If students identify graph A for either answer, ensure they realise why the graph must be steeper at the start – the change of temperature (heating or cooling) happens quickest at the beginning because the temperature difference is bigger at the beginning. If they associate the burger with C, check they understand that the burger is going to cool down, not heat up. </a:t>
            </a:r>
            <a:r>
              <a:rPr lang="en-GB" b="0" i="1" dirty="0" smtClean="0"/>
              <a:t>To fix-it, give students a selection of scenarios to match with an appropriate cooling or heating curve. E.g. an ice lolly at the beach would look like graph C.</a:t>
            </a:r>
            <a:endParaRPr lang="en-GB" b="0" dirty="0"/>
          </a:p>
        </p:txBody>
      </p:sp>
      <p:sp>
        <p:nvSpPr>
          <p:cNvPr id="4" name="Slide Number Placeholder 3"/>
          <p:cNvSpPr>
            <a:spLocks noGrp="1"/>
          </p:cNvSpPr>
          <p:nvPr>
            <p:ph type="sldNum" sz="quarter" idx="10"/>
          </p:nvPr>
        </p:nvSpPr>
        <p:spPr/>
        <p:txBody>
          <a:bodyPr/>
          <a:lstStyle/>
          <a:p>
            <a:pPr>
              <a:defRPr/>
            </a:pPr>
            <a:fld id="{467DF5D6-8248-42AB-AEEF-5A3DADD8027B}" type="slidenum">
              <a:rPr lang="en-GB" altLang="en-US" smtClean="0"/>
              <a:pPr>
                <a:defRPr/>
              </a:pPr>
              <a:t>45</a:t>
            </a:fld>
            <a:endParaRPr lang="en-GB" altLang="en-US"/>
          </a:p>
        </p:txBody>
      </p:sp>
    </p:spTree>
    <p:extLst>
      <p:ext uri="{BB962C8B-B14F-4D97-AF65-F5344CB8AC3E}">
        <p14:creationId xmlns:p14="http://schemas.microsoft.com/office/powerpoint/2010/main" val="11167963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GB" dirty="0"/>
              <a:t>Over to</a:t>
            </a:r>
            <a:r>
              <a:rPr lang="en-GB" baseline="0" dirty="0"/>
              <a:t> you….</a:t>
            </a:r>
          </a:p>
          <a:p>
            <a:r>
              <a:rPr lang="en-GB" baseline="0" dirty="0"/>
              <a:t>Paired work to create a learning goal slide for a lesson that will be taught in the first two weeks of term.</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037C8A-C023-4723-A1DB-696E3AAD450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Arial" charset="0"/>
            </a:endParaRPr>
          </a:p>
        </p:txBody>
      </p:sp>
    </p:spTree>
    <p:extLst>
      <p:ext uri="{BB962C8B-B14F-4D97-AF65-F5344CB8AC3E}">
        <p14:creationId xmlns:p14="http://schemas.microsoft.com/office/powerpoint/2010/main" val="40605867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smtClean="0"/>
          </a:p>
        </p:txBody>
      </p:sp>
      <p:sp>
        <p:nvSpPr>
          <p:cNvPr id="563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328A1F4-AD1A-4E9A-9D26-753F73EBC91D}" type="slidenum">
              <a:rPr kumimoji="0" lang="en-GB"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GB"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455028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smtClean="0"/>
          </a:p>
        </p:txBody>
      </p:sp>
      <p:sp>
        <p:nvSpPr>
          <p:cNvPr id="583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B0580FE-7E94-4143-A427-3108ADACF01E}" type="slidenum">
              <a:rPr kumimoji="0" lang="en-GB"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GB"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8661084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p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6" name="Google Shape;136;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sz="1200" b="1" dirty="0">
              <a:latin typeface="Century Gothic"/>
              <a:ea typeface="Century Gothic"/>
              <a:cs typeface="Century Gothic"/>
              <a:sym typeface="Century Gothic"/>
            </a:endParaRPr>
          </a:p>
        </p:txBody>
      </p:sp>
      <p:sp>
        <p:nvSpPr>
          <p:cNvPr id="137" name="Google Shape;137;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Pts val="1400"/>
              <a:buFontTx/>
              <a:buNone/>
              <a:tabLst/>
              <a:defRPr/>
            </a:pPr>
            <a:fld id="{00000000-1234-1234-1234-123412341234}" type="slidenum">
              <a:rPr kumimoji="0" lang="en-GB" sz="1800" b="0" i="0" u="none" strike="noStrike" kern="1200" cap="none" spc="0" normalizeH="0" baseline="0" noProof="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Pts val="1400"/>
                <a:buFontTx/>
                <a:buNone/>
                <a:tabLst/>
                <a:defRPr/>
              </a:pPr>
              <a:t>13</a:t>
            </a:fld>
            <a:endParaRPr kumimoji="0" sz="18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2347684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2" name="Google Shape;152;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endParaRPr dirty="0"/>
          </a:p>
        </p:txBody>
      </p:sp>
      <p:sp>
        <p:nvSpPr>
          <p:cNvPr id="153" name="Google Shape;153;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Pts val="1400"/>
              <a:buFontTx/>
              <a:buNone/>
              <a:tabLst/>
              <a:defRPr/>
            </a:pPr>
            <a:fld id="{00000000-1234-1234-1234-123412341234}" type="slidenum">
              <a:rPr kumimoji="0" lang="en-GB" sz="1800" b="0" i="0" u="none" strike="noStrike" kern="1200" cap="none" spc="0" normalizeH="0" baseline="0" noProof="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Pts val="1400"/>
                <a:buFontTx/>
                <a:buNone/>
                <a:tabLst/>
                <a:defRPr/>
              </a:pPr>
              <a:t>15</a:t>
            </a:fld>
            <a:endParaRPr kumimoji="0" sz="18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1208149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Print off</a:t>
            </a:r>
            <a:r>
              <a:rPr lang="en-GB" baseline="0" dirty="0" smtClean="0"/>
              <a:t> vocabulary and knowledge builder </a:t>
            </a:r>
            <a:r>
              <a:rPr lang="en-GB" dirty="0" smtClean="0"/>
              <a:t>for students to complete. Students should complete the vocabulary builder first then move on to the knowledge builder.</a:t>
            </a:r>
            <a:endParaRPr lang="en-GB" dirty="0"/>
          </a:p>
        </p:txBody>
      </p:sp>
      <p:sp>
        <p:nvSpPr>
          <p:cNvPr id="4" name="Slide Number Placeholder 3"/>
          <p:cNvSpPr>
            <a:spLocks noGrp="1"/>
          </p:cNvSpPr>
          <p:nvPr>
            <p:ph type="sldNum" sz="quarter" idx="10"/>
          </p:nvPr>
        </p:nvSpPr>
        <p:spPr/>
        <p:txBody>
          <a:bodyPr/>
          <a:lstStyle/>
          <a:p>
            <a:pPr>
              <a:defRPr/>
            </a:pPr>
            <a:fld id="{467DF5D6-8248-42AB-AEEF-5A3DADD8027B}" type="slidenum">
              <a:rPr lang="en-GB" altLang="en-US" smtClean="0"/>
              <a:pPr>
                <a:defRPr/>
              </a:pPr>
              <a:t>17</a:t>
            </a:fld>
            <a:endParaRPr lang="en-GB" altLang="en-US"/>
          </a:p>
        </p:txBody>
      </p:sp>
    </p:spTree>
    <p:extLst>
      <p:ext uri="{BB962C8B-B14F-4D97-AF65-F5344CB8AC3E}">
        <p14:creationId xmlns:p14="http://schemas.microsoft.com/office/powerpoint/2010/main" val="27920039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467DF5D6-8248-42AB-AEEF-5A3DADD8027B}" type="slidenum">
              <a:rPr lang="en-GB" altLang="en-US" smtClean="0"/>
              <a:pPr>
                <a:defRPr/>
              </a:pPr>
              <a:t>36</a:t>
            </a:fld>
            <a:endParaRPr lang="en-GB" altLang="en-US"/>
          </a:p>
        </p:txBody>
      </p:sp>
    </p:spTree>
    <p:extLst>
      <p:ext uri="{BB962C8B-B14F-4D97-AF65-F5344CB8AC3E}">
        <p14:creationId xmlns:p14="http://schemas.microsoft.com/office/powerpoint/2010/main" val="14806840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This slide models the process of answering an </a:t>
            </a:r>
            <a:r>
              <a:rPr lang="en-GB" b="1" dirty="0" smtClean="0"/>
              <a:t>explain</a:t>
            </a:r>
            <a:r>
              <a:rPr lang="en-GB" dirty="0" smtClean="0"/>
              <a:t> question.</a:t>
            </a:r>
          </a:p>
          <a:p>
            <a:endParaRPr lang="en-GB" dirty="0" smtClean="0"/>
          </a:p>
          <a:p>
            <a:r>
              <a:rPr lang="en-GB" dirty="0" smtClean="0"/>
              <a:t>The generic question and answer should be used by the teacher to remind students of </a:t>
            </a:r>
          </a:p>
          <a:p>
            <a:pPr>
              <a:buFont typeface="Arial" panose="020B0604020202020204" pitchFamily="34" charset="0"/>
              <a:buChar char="•"/>
            </a:pPr>
            <a:r>
              <a:rPr lang="en-GB" dirty="0" smtClean="0"/>
              <a:t>the key features of a great answer</a:t>
            </a:r>
          </a:p>
          <a:p>
            <a:pPr>
              <a:buFont typeface="Arial" panose="020B0604020202020204" pitchFamily="34" charset="0"/>
              <a:buChar char="•"/>
            </a:pPr>
            <a:r>
              <a:rPr lang="en-GB" dirty="0" smtClean="0"/>
              <a:t>how to structure their answer</a:t>
            </a:r>
          </a:p>
          <a:p>
            <a:pPr>
              <a:buFont typeface="Arial" panose="020B0604020202020204" pitchFamily="34" charset="0"/>
              <a:buChar char="•"/>
            </a:pPr>
            <a:r>
              <a:rPr lang="en-GB" dirty="0" smtClean="0"/>
              <a:t>why the model answer is a good example</a:t>
            </a:r>
          </a:p>
          <a:p>
            <a:pPr>
              <a:buFont typeface="Arial" panose="020B0604020202020204" pitchFamily="34" charset="0"/>
              <a:buChar char="•"/>
            </a:pPr>
            <a:endParaRPr lang="en-GB" dirty="0" smtClean="0"/>
          </a:p>
          <a:p>
            <a:pPr marL="228600" indent="0">
              <a:buFont typeface="Arial" panose="020B0604020202020204" pitchFamily="34" charset="0"/>
              <a:buNone/>
            </a:pPr>
            <a:r>
              <a:rPr lang="en-GB" dirty="0" smtClean="0"/>
              <a:t>Following this, students will be required to apply this process to answer their own explain question, which will appear in place of the generic questions. This explain question will be specific to the topic students are learning about in the lesson. Give students time to write their own answer to this, ensuring that they use the guidance provided. To further scaffold this task for students, it may be appropriate to:</a:t>
            </a:r>
          </a:p>
          <a:p>
            <a:pPr marL="400050" indent="-171450">
              <a:buFont typeface="Arial" panose="020B0604020202020204" pitchFamily="34" charset="0"/>
              <a:buChar char="•"/>
            </a:pPr>
            <a:r>
              <a:rPr lang="en-GB" dirty="0" smtClean="0"/>
              <a:t>pair students up to write an answer together</a:t>
            </a:r>
          </a:p>
          <a:p>
            <a:pPr marL="400050" indent="-171450">
              <a:buFont typeface="Arial" panose="020B0604020202020204" pitchFamily="34" charset="0"/>
              <a:buChar char="•"/>
            </a:pPr>
            <a:r>
              <a:rPr lang="en-GB" dirty="0" smtClean="0"/>
              <a:t>list for students the key words you would like them to include in the answer</a:t>
            </a:r>
          </a:p>
          <a:p>
            <a:pPr marL="400050" indent="-171450">
              <a:buFont typeface="Arial" panose="020B0604020202020204" pitchFamily="34" charset="0"/>
              <a:buChar char="•"/>
            </a:pPr>
            <a:r>
              <a:rPr lang="en-GB" dirty="0" smtClean="0"/>
              <a:t>provide a writing frame or ‘points to include’ for students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76F755-8383-4B65-B4AC-485DCF5CFAF0}"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738202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GB"/>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0DD550D0-1A6F-4427-88E8-057BDC8CB5E6}" type="datetimeFigureOut">
              <a:rPr lang="en-GB" smtClean="0"/>
              <a:t>28/10/2022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0207520-637B-4E22-B0A0-D2BCC63567A6}" type="slidenum">
              <a:rPr lang="en-GB" smtClean="0"/>
              <a:t>‹#›</a:t>
            </a:fld>
            <a:endParaRPr lang="en-GB"/>
          </a:p>
        </p:txBody>
      </p:sp>
    </p:spTree>
    <p:extLst>
      <p:ext uri="{BB962C8B-B14F-4D97-AF65-F5344CB8AC3E}">
        <p14:creationId xmlns:p14="http://schemas.microsoft.com/office/powerpoint/2010/main" val="28756289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DD550D0-1A6F-4427-88E8-057BDC8CB5E6}" type="datetimeFigureOut">
              <a:rPr lang="en-GB" smtClean="0"/>
              <a:t>28/10/2022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0207520-637B-4E22-B0A0-D2BCC63567A6}" type="slidenum">
              <a:rPr lang="en-GB" smtClean="0"/>
              <a:t>‹#›</a:t>
            </a:fld>
            <a:endParaRPr lang="en-GB"/>
          </a:p>
        </p:txBody>
      </p:sp>
    </p:spTree>
    <p:extLst>
      <p:ext uri="{BB962C8B-B14F-4D97-AF65-F5344CB8AC3E}">
        <p14:creationId xmlns:p14="http://schemas.microsoft.com/office/powerpoint/2010/main" val="31105774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365125"/>
            <a:ext cx="1478756"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71488" y="365125"/>
            <a:ext cx="4321969"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DD550D0-1A6F-4427-88E8-057BDC8CB5E6}" type="datetimeFigureOut">
              <a:rPr lang="en-GB" smtClean="0"/>
              <a:t>28/10/2022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0207520-637B-4E22-B0A0-D2BCC63567A6}" type="slidenum">
              <a:rPr lang="en-GB" smtClean="0"/>
              <a:t>‹#›</a:t>
            </a:fld>
            <a:endParaRPr lang="en-GB"/>
          </a:p>
        </p:txBody>
      </p:sp>
    </p:spTree>
    <p:extLst>
      <p:ext uri="{BB962C8B-B14F-4D97-AF65-F5344CB8AC3E}">
        <p14:creationId xmlns:p14="http://schemas.microsoft.com/office/powerpoint/2010/main" val="25649593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Introduc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9013E8-2729-5B47-8374-30CE1D248EBB}"/>
              </a:ext>
            </a:extLst>
          </p:cNvPr>
          <p:cNvSpPr>
            <a:spLocks noGrp="1"/>
          </p:cNvSpPr>
          <p:nvPr>
            <p:ph type="title" hasCustomPrompt="1"/>
          </p:nvPr>
        </p:nvSpPr>
        <p:spPr>
          <a:xfrm>
            <a:off x="405000" y="0"/>
            <a:ext cx="7965000" cy="720000"/>
          </a:xfrm>
        </p:spPr>
        <p:txBody>
          <a:bodyPr lIns="0" tIns="0" rIns="0" bIns="0" anchor="b" anchorCtr="0">
            <a:normAutofit/>
          </a:bodyPr>
          <a:lstStyle>
            <a:lvl1pPr>
              <a:defRPr sz="1950" b="1"/>
            </a:lvl1pPr>
          </a:lstStyle>
          <a:p>
            <a:r>
              <a:rPr lang="en-GB" dirty="0"/>
              <a:t>Title</a:t>
            </a:r>
            <a:endParaRPr lang="en-US" dirty="0"/>
          </a:p>
        </p:txBody>
      </p:sp>
    </p:spTree>
    <p:extLst>
      <p:ext uri="{BB962C8B-B14F-4D97-AF65-F5344CB8AC3E}">
        <p14:creationId xmlns:p14="http://schemas.microsoft.com/office/powerpoint/2010/main" val="1179695408"/>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Talk Tas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9013E8-2729-5B47-8374-30CE1D248EBB}"/>
              </a:ext>
            </a:extLst>
          </p:cNvPr>
          <p:cNvSpPr>
            <a:spLocks noGrp="1"/>
          </p:cNvSpPr>
          <p:nvPr>
            <p:ph type="title" hasCustomPrompt="1"/>
          </p:nvPr>
        </p:nvSpPr>
        <p:spPr>
          <a:xfrm>
            <a:off x="405000" y="0"/>
            <a:ext cx="7965000" cy="720000"/>
          </a:xfrm>
        </p:spPr>
        <p:txBody>
          <a:bodyPr lIns="0" tIns="0" rIns="0" bIns="0" anchor="b" anchorCtr="0">
            <a:normAutofit/>
          </a:bodyPr>
          <a:lstStyle>
            <a:lvl1pPr>
              <a:defRPr sz="1950" b="1"/>
            </a:lvl1pPr>
          </a:lstStyle>
          <a:p>
            <a:r>
              <a:rPr lang="en-GB"/>
              <a:t>Title</a:t>
            </a:r>
            <a:endParaRPr lang="en-US"/>
          </a:p>
        </p:txBody>
      </p:sp>
    </p:spTree>
    <p:extLst>
      <p:ext uri="{BB962C8B-B14F-4D97-AF65-F5344CB8AC3E}">
        <p14:creationId xmlns:p14="http://schemas.microsoft.com/office/powerpoint/2010/main" val="1262727417"/>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DD550D0-1A6F-4427-88E8-057BDC8CB5E6}" type="datetimeFigureOut">
              <a:rPr lang="en-GB" smtClean="0"/>
              <a:t>28/10/2022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0207520-637B-4E22-B0A0-D2BCC63567A6}" type="slidenum">
              <a:rPr lang="en-GB" smtClean="0"/>
              <a:t>‹#›</a:t>
            </a:fld>
            <a:endParaRPr lang="en-GB"/>
          </a:p>
        </p:txBody>
      </p:sp>
    </p:spTree>
    <p:extLst>
      <p:ext uri="{BB962C8B-B14F-4D97-AF65-F5344CB8AC3E}">
        <p14:creationId xmlns:p14="http://schemas.microsoft.com/office/powerpoint/2010/main" val="37982465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en-GB"/>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DD550D0-1A6F-4427-88E8-057BDC8CB5E6}" type="datetimeFigureOut">
              <a:rPr lang="en-GB" smtClean="0"/>
              <a:t>28/10/2022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0207520-637B-4E22-B0A0-D2BCC63567A6}" type="slidenum">
              <a:rPr lang="en-GB" smtClean="0"/>
              <a:t>‹#›</a:t>
            </a:fld>
            <a:endParaRPr lang="en-GB"/>
          </a:p>
        </p:txBody>
      </p:sp>
    </p:spTree>
    <p:extLst>
      <p:ext uri="{BB962C8B-B14F-4D97-AF65-F5344CB8AC3E}">
        <p14:creationId xmlns:p14="http://schemas.microsoft.com/office/powerpoint/2010/main" val="29208989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71487" y="1825625"/>
            <a:ext cx="2900363"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3486150" y="1825625"/>
            <a:ext cx="2900363"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0DD550D0-1A6F-4427-88E8-057BDC8CB5E6}" type="datetimeFigureOut">
              <a:rPr lang="en-GB" smtClean="0"/>
              <a:t>28/10/2022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0207520-637B-4E22-B0A0-D2BCC63567A6}" type="slidenum">
              <a:rPr lang="en-GB" smtClean="0"/>
              <a:t>‹#›</a:t>
            </a:fld>
            <a:endParaRPr lang="en-GB"/>
          </a:p>
        </p:txBody>
      </p:sp>
    </p:spTree>
    <p:extLst>
      <p:ext uri="{BB962C8B-B14F-4D97-AF65-F5344CB8AC3E}">
        <p14:creationId xmlns:p14="http://schemas.microsoft.com/office/powerpoint/2010/main" val="22916504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0DD550D0-1A6F-4427-88E8-057BDC8CB5E6}" type="datetimeFigureOut">
              <a:rPr lang="en-GB" smtClean="0"/>
              <a:t>28/10/2022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20207520-637B-4E22-B0A0-D2BCC63567A6}" type="slidenum">
              <a:rPr lang="en-GB" smtClean="0"/>
              <a:t>‹#›</a:t>
            </a:fld>
            <a:endParaRPr lang="en-GB"/>
          </a:p>
        </p:txBody>
      </p:sp>
    </p:spTree>
    <p:extLst>
      <p:ext uri="{BB962C8B-B14F-4D97-AF65-F5344CB8AC3E}">
        <p14:creationId xmlns:p14="http://schemas.microsoft.com/office/powerpoint/2010/main" val="22707553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0DD550D0-1A6F-4427-88E8-057BDC8CB5E6}" type="datetimeFigureOut">
              <a:rPr lang="en-GB" smtClean="0"/>
              <a:t>28/10/2022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20207520-637B-4E22-B0A0-D2BCC63567A6}" type="slidenum">
              <a:rPr lang="en-GB" smtClean="0"/>
              <a:t>‹#›</a:t>
            </a:fld>
            <a:endParaRPr lang="en-GB"/>
          </a:p>
        </p:txBody>
      </p:sp>
    </p:spTree>
    <p:extLst>
      <p:ext uri="{BB962C8B-B14F-4D97-AF65-F5344CB8AC3E}">
        <p14:creationId xmlns:p14="http://schemas.microsoft.com/office/powerpoint/2010/main" val="15672746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DD550D0-1A6F-4427-88E8-057BDC8CB5E6}" type="datetimeFigureOut">
              <a:rPr lang="en-GB" smtClean="0"/>
              <a:t>28/10/2022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20207520-637B-4E22-B0A0-D2BCC63567A6}" type="slidenum">
              <a:rPr lang="en-GB" smtClean="0"/>
              <a:t>‹#›</a:t>
            </a:fld>
            <a:endParaRPr lang="en-GB"/>
          </a:p>
        </p:txBody>
      </p:sp>
    </p:spTree>
    <p:extLst>
      <p:ext uri="{BB962C8B-B14F-4D97-AF65-F5344CB8AC3E}">
        <p14:creationId xmlns:p14="http://schemas.microsoft.com/office/powerpoint/2010/main" val="5106898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GB"/>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0DD550D0-1A6F-4427-88E8-057BDC8CB5E6}" type="datetimeFigureOut">
              <a:rPr lang="en-GB" smtClean="0"/>
              <a:t>28/10/2022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0207520-637B-4E22-B0A0-D2BCC63567A6}" type="slidenum">
              <a:rPr lang="en-GB" smtClean="0"/>
              <a:t>‹#›</a:t>
            </a:fld>
            <a:endParaRPr lang="en-GB"/>
          </a:p>
        </p:txBody>
      </p:sp>
    </p:spTree>
    <p:extLst>
      <p:ext uri="{BB962C8B-B14F-4D97-AF65-F5344CB8AC3E}">
        <p14:creationId xmlns:p14="http://schemas.microsoft.com/office/powerpoint/2010/main" val="2778416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GB"/>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0DD550D0-1A6F-4427-88E8-057BDC8CB5E6}" type="datetimeFigureOut">
              <a:rPr lang="en-GB" smtClean="0"/>
              <a:t>28/10/2022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0207520-637B-4E22-B0A0-D2BCC63567A6}" type="slidenum">
              <a:rPr lang="en-GB" smtClean="0"/>
              <a:t>‹#›</a:t>
            </a:fld>
            <a:endParaRPr lang="en-GB"/>
          </a:p>
        </p:txBody>
      </p:sp>
    </p:spTree>
    <p:extLst>
      <p:ext uri="{BB962C8B-B14F-4D97-AF65-F5344CB8AC3E}">
        <p14:creationId xmlns:p14="http://schemas.microsoft.com/office/powerpoint/2010/main" val="10069912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DD550D0-1A6F-4427-88E8-057BDC8CB5E6}" type="datetimeFigureOut">
              <a:rPr lang="en-GB" smtClean="0"/>
              <a:t>28/10/2022</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20207520-637B-4E22-B0A0-D2BCC63567A6}" type="slidenum">
              <a:rPr lang="en-GB" smtClean="0"/>
              <a:t>‹#›</a:t>
            </a:fld>
            <a:endParaRPr lang="en-GB"/>
          </a:p>
        </p:txBody>
      </p:sp>
    </p:spTree>
    <p:extLst>
      <p:ext uri="{BB962C8B-B14F-4D97-AF65-F5344CB8AC3E}">
        <p14:creationId xmlns:p14="http://schemas.microsoft.com/office/powerpoint/2010/main" val="711777751"/>
      </p:ext>
    </p:extLst>
  </p:cSld>
  <p:clrMap bg1="lt1" tx1="dk1" bg2="lt2" tx2="dk2" accent1="accent1" accent2="accent2" accent3="accent3" accent4="accent4" accent5="accent5" accent6="accent6" hlink="hlink" folHlink="folHlink"/>
  <p:sldLayoutIdLst>
    <p:sldLayoutId id="2147486214" r:id="rId1"/>
    <p:sldLayoutId id="2147486215" r:id="rId2"/>
    <p:sldLayoutId id="2147486216" r:id="rId3"/>
    <p:sldLayoutId id="2147486217" r:id="rId4"/>
    <p:sldLayoutId id="2147486218" r:id="rId5"/>
    <p:sldLayoutId id="2147486219" r:id="rId6"/>
    <p:sldLayoutId id="2147486220" r:id="rId7"/>
    <p:sldLayoutId id="2147486221" r:id="rId8"/>
    <p:sldLayoutId id="2147486222" r:id="rId9"/>
    <p:sldLayoutId id="2147486223" r:id="rId10"/>
    <p:sldLayoutId id="2147486224" r:id="rId11"/>
    <p:sldLayoutId id="2147486525" r:id="rId12"/>
    <p:sldLayoutId id="2147486526" r:id="rId13"/>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gif"/><Relationship Id="rId13" Type="http://schemas.openxmlformats.org/officeDocument/2006/relationships/image" Target="../media/image12.gif"/><Relationship Id="rId18" Type="http://schemas.openxmlformats.org/officeDocument/2006/relationships/image" Target="../media/image17.gif"/><Relationship Id="rId26" Type="http://schemas.openxmlformats.org/officeDocument/2006/relationships/image" Target="../media/image25.gif"/><Relationship Id="rId3" Type="http://schemas.openxmlformats.org/officeDocument/2006/relationships/image" Target="../media/image2.gif"/><Relationship Id="rId21" Type="http://schemas.openxmlformats.org/officeDocument/2006/relationships/image" Target="../media/image20.gif"/><Relationship Id="rId7" Type="http://schemas.openxmlformats.org/officeDocument/2006/relationships/image" Target="../media/image6.gif"/><Relationship Id="rId12" Type="http://schemas.openxmlformats.org/officeDocument/2006/relationships/image" Target="../media/image11.gif"/><Relationship Id="rId17" Type="http://schemas.openxmlformats.org/officeDocument/2006/relationships/image" Target="../media/image16.gif"/><Relationship Id="rId25" Type="http://schemas.openxmlformats.org/officeDocument/2006/relationships/image" Target="../media/image24.gif"/><Relationship Id="rId2" Type="http://schemas.openxmlformats.org/officeDocument/2006/relationships/image" Target="../media/image1.gif"/><Relationship Id="rId16" Type="http://schemas.openxmlformats.org/officeDocument/2006/relationships/image" Target="../media/image15.gif"/><Relationship Id="rId20" Type="http://schemas.openxmlformats.org/officeDocument/2006/relationships/image" Target="../media/image19.gif"/><Relationship Id="rId29" Type="http://schemas.openxmlformats.org/officeDocument/2006/relationships/image" Target="../media/image28.gif"/><Relationship Id="rId1" Type="http://schemas.openxmlformats.org/officeDocument/2006/relationships/slideLayout" Target="../slideLayouts/slideLayout1.xml"/><Relationship Id="rId6" Type="http://schemas.openxmlformats.org/officeDocument/2006/relationships/image" Target="../media/image5.gif"/><Relationship Id="rId11" Type="http://schemas.openxmlformats.org/officeDocument/2006/relationships/image" Target="../media/image10.gif"/><Relationship Id="rId24" Type="http://schemas.openxmlformats.org/officeDocument/2006/relationships/image" Target="../media/image23.gif"/><Relationship Id="rId5" Type="http://schemas.openxmlformats.org/officeDocument/2006/relationships/image" Target="../media/image4.gif"/><Relationship Id="rId15" Type="http://schemas.openxmlformats.org/officeDocument/2006/relationships/image" Target="../media/image14.gif"/><Relationship Id="rId23" Type="http://schemas.openxmlformats.org/officeDocument/2006/relationships/image" Target="../media/image22.gif"/><Relationship Id="rId28" Type="http://schemas.openxmlformats.org/officeDocument/2006/relationships/image" Target="../media/image27.gif"/><Relationship Id="rId10" Type="http://schemas.openxmlformats.org/officeDocument/2006/relationships/image" Target="../media/image9.gif"/><Relationship Id="rId19" Type="http://schemas.openxmlformats.org/officeDocument/2006/relationships/image" Target="../media/image18.gif"/><Relationship Id="rId31" Type="http://schemas.openxmlformats.org/officeDocument/2006/relationships/image" Target="../media/image30.gif"/><Relationship Id="rId4" Type="http://schemas.openxmlformats.org/officeDocument/2006/relationships/image" Target="../media/image3.gif"/><Relationship Id="rId9" Type="http://schemas.openxmlformats.org/officeDocument/2006/relationships/image" Target="../media/image8.gif"/><Relationship Id="rId14" Type="http://schemas.openxmlformats.org/officeDocument/2006/relationships/image" Target="../media/image13.gif"/><Relationship Id="rId22" Type="http://schemas.openxmlformats.org/officeDocument/2006/relationships/image" Target="../media/image21.gif"/><Relationship Id="rId27" Type="http://schemas.openxmlformats.org/officeDocument/2006/relationships/image" Target="../media/image26.gif"/><Relationship Id="rId30" Type="http://schemas.openxmlformats.org/officeDocument/2006/relationships/image" Target="../media/image29.gif"/></Relationships>
</file>

<file path=ppt/slides/_rels/slide1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9.png"/></Relationships>
</file>

<file path=ppt/slides/_rels/slide1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53.png"/><Relationship Id="rId5" Type="http://schemas.openxmlformats.org/officeDocument/2006/relationships/image" Target="../media/image52.jpeg"/><Relationship Id="rId4" Type="http://schemas.openxmlformats.org/officeDocument/2006/relationships/image" Target="../media/image51.png"/></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1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gif"/><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gif"/><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19.xml.rels><?xml version="1.0" encoding="UTF-8" standalone="yes"?>
<Relationships xmlns="http://schemas.openxmlformats.org/package/2006/relationships"><Relationship Id="rId2" Type="http://schemas.openxmlformats.org/officeDocument/2006/relationships/image" Target="../media/image21.gi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25.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microsoft.com/office/2007/relationships/hdphoto" Target="../media/hdphoto1.wdp"/></Relationships>
</file>

<file path=ppt/slides/_rels/slide3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13.gif"/><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4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7.gif"/><Relationship Id="rId4" Type="http://schemas.openxmlformats.org/officeDocument/2006/relationships/image" Target="../media/image51.png"/></Relationships>
</file>

<file path=ppt/slides/_rels/slide4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3.gif"/></Relationships>
</file>

<file path=ppt/slides/_rels/slide4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71.png"/><Relationship Id="rId7" Type="http://schemas.openxmlformats.org/officeDocument/2006/relationships/image" Target="../media/image73.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72.png"/><Relationship Id="rId5" Type="http://schemas.microsoft.com/office/2007/relationships/hdphoto" Target="../media/hdphoto1.wdp"/><Relationship Id="rId4" Type="http://schemas.openxmlformats.org/officeDocument/2006/relationships/image" Target="../media/image64.png"/></Relationships>
</file>

<file path=ppt/slides/_rels/slide5.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6.gif"/><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93744" y="-24192"/>
            <a:ext cx="1596644" cy="1197483"/>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03672" y="-24192"/>
            <a:ext cx="1596644" cy="1197483"/>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13600" y="-24192"/>
            <a:ext cx="1596644" cy="1197483"/>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5260" y="1219200"/>
            <a:ext cx="1690624" cy="1267968"/>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92596" y="1243776"/>
            <a:ext cx="1568196" cy="1176147"/>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05070" y="1243776"/>
            <a:ext cx="1660778" cy="1245584"/>
          </a:xfrm>
          <a:prstGeom prst="rect">
            <a:avLst/>
          </a:prstGeom>
        </p:spPr>
      </p:pic>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17544" y="1219200"/>
            <a:ext cx="1723392" cy="1292544"/>
          </a:xfrm>
          <a:prstGeom prst="rect">
            <a:avLst/>
          </a:prstGeom>
        </p:spPr>
      </p:pic>
      <p:pic>
        <p:nvPicPr>
          <p:cNvPr id="11" name="Picture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13636" y="1243776"/>
            <a:ext cx="1690624" cy="1267968"/>
          </a:xfrm>
          <a:prstGeom prst="rect">
            <a:avLst/>
          </a:prstGeom>
        </p:spPr>
      </p:pic>
      <p:pic>
        <p:nvPicPr>
          <p:cNvPr id="13" name="Picture 1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961388" y="-24192"/>
            <a:ext cx="1690624" cy="1267968"/>
          </a:xfrm>
          <a:prstGeom prst="rect">
            <a:avLst/>
          </a:prstGeom>
        </p:spPr>
      </p:pic>
      <p:pic>
        <p:nvPicPr>
          <p:cNvPr id="14" name="Picture 1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39192" y="-36576"/>
            <a:ext cx="1708912" cy="1281684"/>
          </a:xfrm>
          <a:prstGeom prst="rect">
            <a:avLst/>
          </a:prstGeom>
        </p:spPr>
      </p:pic>
      <p:pic>
        <p:nvPicPr>
          <p:cNvPr id="15" name="Picture 1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75260" y="2419924"/>
            <a:ext cx="1690624" cy="1267968"/>
          </a:xfrm>
          <a:prstGeom prst="rect">
            <a:avLst/>
          </a:prstGeom>
        </p:spPr>
      </p:pic>
      <p:pic>
        <p:nvPicPr>
          <p:cNvPr id="16" name="Picture 1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930018" y="2419923"/>
            <a:ext cx="1690625" cy="1267969"/>
          </a:xfrm>
          <a:prstGeom prst="rect">
            <a:avLst/>
          </a:prstGeom>
        </p:spPr>
      </p:pic>
      <p:pic>
        <p:nvPicPr>
          <p:cNvPr id="17" name="Picture 1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733737" y="2419638"/>
            <a:ext cx="1691005" cy="1268254"/>
          </a:xfrm>
          <a:prstGeom prst="rect">
            <a:avLst/>
          </a:prstGeom>
        </p:spPr>
      </p:pic>
      <p:pic>
        <p:nvPicPr>
          <p:cNvPr id="18" name="Picture 17"/>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503672" y="2419639"/>
            <a:ext cx="1709928" cy="1282446"/>
          </a:xfrm>
          <a:prstGeom prst="rect">
            <a:avLst/>
          </a:prstGeom>
        </p:spPr>
      </p:pic>
      <p:pic>
        <p:nvPicPr>
          <p:cNvPr id="19" name="Picture 18"/>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276336" y="2433831"/>
            <a:ext cx="1691005" cy="1268254"/>
          </a:xfrm>
          <a:prstGeom prst="rect">
            <a:avLst/>
          </a:prstGeom>
        </p:spPr>
      </p:pic>
      <p:pic>
        <p:nvPicPr>
          <p:cNvPr id="20" name="Picture 19"/>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82691" y="3585175"/>
            <a:ext cx="1675762" cy="1256822"/>
          </a:xfrm>
          <a:prstGeom prst="rect">
            <a:avLst/>
          </a:prstGeom>
        </p:spPr>
      </p:pic>
      <p:pic>
        <p:nvPicPr>
          <p:cNvPr id="21" name="Picture 20"/>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928620" y="3585176"/>
            <a:ext cx="1705152" cy="1278864"/>
          </a:xfrm>
          <a:prstGeom prst="rect">
            <a:avLst/>
          </a:prstGeom>
        </p:spPr>
      </p:pic>
      <p:pic>
        <p:nvPicPr>
          <p:cNvPr id="22" name="Picture 21"/>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719464" y="3585175"/>
            <a:ext cx="1721472" cy="1291104"/>
          </a:xfrm>
          <a:prstGeom prst="rect">
            <a:avLst/>
          </a:prstGeom>
        </p:spPr>
      </p:pic>
      <p:pic>
        <p:nvPicPr>
          <p:cNvPr id="23" name="Picture 22"/>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5532933" y="3573431"/>
            <a:ext cx="1736472" cy="1302354"/>
          </a:xfrm>
          <a:prstGeom prst="rect">
            <a:avLst/>
          </a:prstGeom>
        </p:spPr>
      </p:pic>
      <p:pic>
        <p:nvPicPr>
          <p:cNvPr id="24" name="Picture 23"/>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7305597" y="3585175"/>
            <a:ext cx="1668675" cy="1251506"/>
          </a:xfrm>
          <a:prstGeom prst="rect">
            <a:avLst/>
          </a:prstGeom>
        </p:spPr>
      </p:pic>
      <p:pic>
        <p:nvPicPr>
          <p:cNvPr id="25" name="Picture 24"/>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219455" y="4669727"/>
            <a:ext cx="1617167" cy="1212875"/>
          </a:xfrm>
          <a:prstGeom prst="rect">
            <a:avLst/>
          </a:prstGeom>
        </p:spPr>
      </p:pic>
      <p:pic>
        <p:nvPicPr>
          <p:cNvPr id="26" name="Picture 25"/>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1928619" y="4669727"/>
            <a:ext cx="1675641" cy="1256731"/>
          </a:xfrm>
          <a:prstGeom prst="rect">
            <a:avLst/>
          </a:prstGeom>
        </p:spPr>
      </p:pic>
      <p:pic>
        <p:nvPicPr>
          <p:cNvPr id="27" name="Picture 26"/>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3719464" y="4670454"/>
            <a:ext cx="1670924" cy="1253193"/>
          </a:xfrm>
          <a:prstGeom prst="rect">
            <a:avLst/>
          </a:prstGeom>
        </p:spPr>
      </p:pic>
      <p:pic>
        <p:nvPicPr>
          <p:cNvPr id="28" name="Picture 27"/>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5526002" y="4669727"/>
            <a:ext cx="1743403" cy="1307552"/>
          </a:xfrm>
          <a:prstGeom prst="rect">
            <a:avLst/>
          </a:prstGeom>
        </p:spPr>
      </p:pic>
      <p:pic>
        <p:nvPicPr>
          <p:cNvPr id="29" name="Picture 28"/>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7354470" y="4685987"/>
            <a:ext cx="1617166" cy="1212875"/>
          </a:xfrm>
          <a:prstGeom prst="rect">
            <a:avLst/>
          </a:prstGeom>
        </p:spPr>
      </p:pic>
      <p:pic>
        <p:nvPicPr>
          <p:cNvPr id="30" name="Picture 29"/>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175260" y="5672724"/>
            <a:ext cx="1668293" cy="1251220"/>
          </a:xfrm>
          <a:prstGeom prst="rect">
            <a:avLst/>
          </a:prstGeom>
        </p:spPr>
      </p:pic>
      <p:pic>
        <p:nvPicPr>
          <p:cNvPr id="31" name="Picture 30"/>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1935358" y="5661671"/>
            <a:ext cx="1662162" cy="1246622"/>
          </a:xfrm>
          <a:prstGeom prst="rect">
            <a:avLst/>
          </a:prstGeom>
        </p:spPr>
      </p:pic>
      <p:pic>
        <p:nvPicPr>
          <p:cNvPr id="32" name="Picture 31"/>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3668915" y="5661671"/>
            <a:ext cx="1683031" cy="1262273"/>
          </a:xfrm>
          <a:prstGeom prst="rect">
            <a:avLst/>
          </a:prstGeom>
        </p:spPr>
      </p:pic>
      <p:pic>
        <p:nvPicPr>
          <p:cNvPr id="33" name="Picture 32"/>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5538978" y="5672724"/>
            <a:ext cx="1662176" cy="1246632"/>
          </a:xfrm>
          <a:prstGeom prst="rect">
            <a:avLst/>
          </a:prstGeom>
        </p:spPr>
      </p:pic>
      <p:pic>
        <p:nvPicPr>
          <p:cNvPr id="34" name="Picture 33"/>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7337165" y="5705343"/>
            <a:ext cx="1651777" cy="1238833"/>
          </a:xfrm>
          <a:prstGeom prst="rect">
            <a:avLst/>
          </a:prstGeom>
        </p:spPr>
      </p:pic>
    </p:spTree>
    <p:extLst>
      <p:ext uri="{BB962C8B-B14F-4D97-AF65-F5344CB8AC3E}">
        <p14:creationId xmlns:p14="http://schemas.microsoft.com/office/powerpoint/2010/main" val="382118381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7346"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9388" y="333375"/>
            <a:ext cx="3911600" cy="587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Rounded Rectangle 30"/>
          <p:cNvSpPr/>
          <p:nvPr/>
        </p:nvSpPr>
        <p:spPr>
          <a:xfrm>
            <a:off x="1216025" y="5943600"/>
            <a:ext cx="7372350" cy="863600"/>
          </a:xfrm>
          <a:prstGeom prst="round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B050"/>
              </a:solidFill>
              <a:effectLst/>
              <a:uLnTx/>
              <a:uFillTx/>
              <a:latin typeface="Arial"/>
              <a:ea typeface="+mn-ea"/>
              <a:cs typeface="Arial"/>
            </a:endParaRPr>
          </a:p>
        </p:txBody>
      </p:sp>
      <p:sp>
        <p:nvSpPr>
          <p:cNvPr id="8" name="Rounded Rectangle 7"/>
          <p:cNvSpPr/>
          <p:nvPr/>
        </p:nvSpPr>
        <p:spPr>
          <a:xfrm>
            <a:off x="6734175" y="2327275"/>
            <a:ext cx="876300" cy="503238"/>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Arial"/>
            </a:endParaRPr>
          </a:p>
        </p:txBody>
      </p:sp>
      <p:sp>
        <p:nvSpPr>
          <p:cNvPr id="7" name="Rounded Rectangle 6"/>
          <p:cNvSpPr/>
          <p:nvPr/>
        </p:nvSpPr>
        <p:spPr>
          <a:xfrm>
            <a:off x="4159250" y="1557338"/>
            <a:ext cx="2276475" cy="60483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Arial"/>
            </a:endParaRPr>
          </a:p>
        </p:txBody>
      </p:sp>
      <p:sp>
        <p:nvSpPr>
          <p:cNvPr id="57350" name="TextBox 4"/>
          <p:cNvSpPr txBox="1">
            <a:spLocks noChangeArrowheads="1"/>
          </p:cNvSpPr>
          <p:nvPr/>
        </p:nvSpPr>
        <p:spPr bwMode="auto">
          <a:xfrm>
            <a:off x="4284663" y="620713"/>
            <a:ext cx="4713287" cy="1138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32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Match the temperature:</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7351" name="TextBox 5"/>
          <p:cNvSpPr txBox="1">
            <a:spLocks noChangeArrowheads="1"/>
          </p:cNvSpPr>
          <p:nvPr/>
        </p:nvSpPr>
        <p:spPr bwMode="auto">
          <a:xfrm>
            <a:off x="4203700" y="1628775"/>
            <a:ext cx="21320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2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Bulb filament</a:t>
            </a:r>
          </a:p>
        </p:txBody>
      </p:sp>
      <p:sp>
        <p:nvSpPr>
          <p:cNvPr id="9" name="Rounded Rectangle 8"/>
          <p:cNvSpPr/>
          <p:nvPr/>
        </p:nvSpPr>
        <p:spPr>
          <a:xfrm>
            <a:off x="3698875" y="2276475"/>
            <a:ext cx="2951163" cy="60642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Arial"/>
            </a:endParaRPr>
          </a:p>
        </p:txBody>
      </p:sp>
      <p:sp>
        <p:nvSpPr>
          <p:cNvPr id="57353" name="TextBox 9"/>
          <p:cNvSpPr txBox="1">
            <a:spLocks noChangeArrowheads="1"/>
          </p:cNvSpPr>
          <p:nvPr/>
        </p:nvSpPr>
        <p:spPr bwMode="auto">
          <a:xfrm>
            <a:off x="3767138" y="2349500"/>
            <a:ext cx="28829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2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Body Temperature</a:t>
            </a:r>
          </a:p>
        </p:txBody>
      </p:sp>
      <p:sp>
        <p:nvSpPr>
          <p:cNvPr id="11" name="Rounded Rectangle 10"/>
          <p:cNvSpPr/>
          <p:nvPr/>
        </p:nvSpPr>
        <p:spPr>
          <a:xfrm>
            <a:off x="3697288" y="2997200"/>
            <a:ext cx="2951162" cy="60483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Arial"/>
            </a:endParaRPr>
          </a:p>
        </p:txBody>
      </p:sp>
      <p:sp>
        <p:nvSpPr>
          <p:cNvPr id="57355" name="TextBox 11"/>
          <p:cNvSpPr txBox="1">
            <a:spLocks noChangeArrowheads="1"/>
          </p:cNvSpPr>
          <p:nvPr/>
        </p:nvSpPr>
        <p:spPr bwMode="auto">
          <a:xfrm>
            <a:off x="3765550" y="3068638"/>
            <a:ext cx="29845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2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Room Temperature</a:t>
            </a:r>
          </a:p>
        </p:txBody>
      </p:sp>
      <p:sp>
        <p:nvSpPr>
          <p:cNvPr id="13" name="Rounded Rectangle 12"/>
          <p:cNvSpPr/>
          <p:nvPr/>
        </p:nvSpPr>
        <p:spPr>
          <a:xfrm>
            <a:off x="3914775" y="4437063"/>
            <a:ext cx="2493963" cy="60642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Arial"/>
            </a:endParaRPr>
          </a:p>
        </p:txBody>
      </p:sp>
      <p:sp>
        <p:nvSpPr>
          <p:cNvPr id="57357" name="TextBox 13"/>
          <p:cNvSpPr txBox="1">
            <a:spLocks noChangeArrowheads="1"/>
          </p:cNvSpPr>
          <p:nvPr/>
        </p:nvSpPr>
        <p:spPr bwMode="auto">
          <a:xfrm>
            <a:off x="3983038" y="4508500"/>
            <a:ext cx="24257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2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Inside a freezer</a:t>
            </a:r>
          </a:p>
        </p:txBody>
      </p:sp>
      <p:sp>
        <p:nvSpPr>
          <p:cNvPr id="15" name="Rounded Rectangle 14"/>
          <p:cNvSpPr/>
          <p:nvPr/>
        </p:nvSpPr>
        <p:spPr>
          <a:xfrm>
            <a:off x="3556000" y="3716338"/>
            <a:ext cx="3392488" cy="60642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Arial"/>
            </a:endParaRPr>
          </a:p>
        </p:txBody>
      </p:sp>
      <p:sp>
        <p:nvSpPr>
          <p:cNvPr id="57359" name="TextBox 15"/>
          <p:cNvSpPr txBox="1">
            <a:spLocks noChangeArrowheads="1"/>
          </p:cNvSpPr>
          <p:nvPr/>
        </p:nvSpPr>
        <p:spPr bwMode="auto">
          <a:xfrm>
            <a:off x="3622675" y="3789363"/>
            <a:ext cx="33258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2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Boiling point of water</a:t>
            </a:r>
          </a:p>
        </p:txBody>
      </p:sp>
      <p:sp>
        <p:nvSpPr>
          <p:cNvPr id="17" name="Rounded Rectangle 16"/>
          <p:cNvSpPr/>
          <p:nvPr/>
        </p:nvSpPr>
        <p:spPr>
          <a:xfrm>
            <a:off x="3419475" y="5157788"/>
            <a:ext cx="3617913" cy="60483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Arial"/>
            </a:endParaRPr>
          </a:p>
        </p:txBody>
      </p:sp>
      <p:sp>
        <p:nvSpPr>
          <p:cNvPr id="57361" name="TextBox 17"/>
          <p:cNvSpPr txBox="1">
            <a:spLocks noChangeArrowheads="1"/>
          </p:cNvSpPr>
          <p:nvPr/>
        </p:nvSpPr>
        <p:spPr bwMode="auto">
          <a:xfrm>
            <a:off x="3487738" y="5229225"/>
            <a:ext cx="35496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2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Freezing point of water</a:t>
            </a:r>
          </a:p>
        </p:txBody>
      </p:sp>
      <p:sp>
        <p:nvSpPr>
          <p:cNvPr id="57362" name="TextBox 18"/>
          <p:cNvSpPr txBox="1">
            <a:spLocks noChangeArrowheads="1"/>
          </p:cNvSpPr>
          <p:nvPr/>
        </p:nvSpPr>
        <p:spPr bwMode="auto">
          <a:xfrm>
            <a:off x="6734175" y="2368550"/>
            <a:ext cx="8763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2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37</a:t>
            </a:r>
            <a:r>
              <a:rPr kumimoji="0" lang="en-GB" altLang="en-US" sz="2400" b="1" i="0" u="none" strike="noStrike" kern="1200" cap="none" spc="0" normalizeH="0" baseline="30000" noProof="0">
                <a:ln>
                  <a:noFill/>
                </a:ln>
                <a:solidFill>
                  <a:srgbClr val="000000"/>
                </a:solidFill>
                <a:effectLst/>
                <a:uLnTx/>
                <a:uFillTx/>
                <a:latin typeface="Arial" panose="020B0604020202020204" pitchFamily="34" charset="0"/>
                <a:ea typeface="+mn-ea"/>
                <a:cs typeface="Arial" panose="020B0604020202020204" pitchFamily="34" charset="0"/>
              </a:rPr>
              <a:t>o</a:t>
            </a:r>
            <a:r>
              <a:rPr kumimoji="0" lang="en-GB" altLang="en-US" sz="2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a:t>
            </a:r>
          </a:p>
        </p:txBody>
      </p:sp>
      <p:sp>
        <p:nvSpPr>
          <p:cNvPr id="21" name="Rounded Rectangle 20"/>
          <p:cNvSpPr/>
          <p:nvPr/>
        </p:nvSpPr>
        <p:spPr>
          <a:xfrm>
            <a:off x="7086600" y="3746500"/>
            <a:ext cx="1019175" cy="504825"/>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Arial"/>
            </a:endParaRPr>
          </a:p>
        </p:txBody>
      </p:sp>
      <p:sp>
        <p:nvSpPr>
          <p:cNvPr id="57364" name="TextBox 21"/>
          <p:cNvSpPr txBox="1">
            <a:spLocks noChangeArrowheads="1"/>
          </p:cNvSpPr>
          <p:nvPr/>
        </p:nvSpPr>
        <p:spPr bwMode="auto">
          <a:xfrm>
            <a:off x="7086600" y="3789363"/>
            <a:ext cx="10477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2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100</a:t>
            </a:r>
            <a:r>
              <a:rPr kumimoji="0" lang="en-GB" altLang="en-US" sz="2400" b="1" i="0" u="none" strike="noStrike" kern="1200" cap="none" spc="0" normalizeH="0" baseline="30000" noProof="0">
                <a:ln>
                  <a:noFill/>
                </a:ln>
                <a:solidFill>
                  <a:srgbClr val="000000"/>
                </a:solidFill>
                <a:effectLst/>
                <a:uLnTx/>
                <a:uFillTx/>
                <a:latin typeface="Arial" panose="020B0604020202020204" pitchFamily="34" charset="0"/>
                <a:ea typeface="+mn-ea"/>
                <a:cs typeface="Arial" panose="020B0604020202020204" pitchFamily="34" charset="0"/>
              </a:rPr>
              <a:t>o</a:t>
            </a:r>
            <a:r>
              <a:rPr kumimoji="0" lang="en-GB" altLang="en-US" sz="2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a:t>
            </a:r>
          </a:p>
        </p:txBody>
      </p:sp>
      <p:sp>
        <p:nvSpPr>
          <p:cNvPr id="23" name="Rounded Rectangle 22"/>
          <p:cNvSpPr/>
          <p:nvPr/>
        </p:nvSpPr>
        <p:spPr>
          <a:xfrm>
            <a:off x="6750050" y="2997200"/>
            <a:ext cx="876300" cy="503238"/>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Arial"/>
            </a:endParaRPr>
          </a:p>
        </p:txBody>
      </p:sp>
      <p:sp>
        <p:nvSpPr>
          <p:cNvPr id="57366" name="TextBox 23"/>
          <p:cNvSpPr txBox="1">
            <a:spLocks noChangeArrowheads="1"/>
          </p:cNvSpPr>
          <p:nvPr/>
        </p:nvSpPr>
        <p:spPr bwMode="auto">
          <a:xfrm>
            <a:off x="6750050" y="3040063"/>
            <a:ext cx="8763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2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20</a:t>
            </a:r>
            <a:r>
              <a:rPr kumimoji="0" lang="en-GB" altLang="en-US" sz="2400" b="1" i="0" u="none" strike="noStrike" kern="1200" cap="none" spc="0" normalizeH="0" baseline="30000" noProof="0">
                <a:ln>
                  <a:noFill/>
                </a:ln>
                <a:solidFill>
                  <a:srgbClr val="000000"/>
                </a:solidFill>
                <a:effectLst/>
                <a:uLnTx/>
                <a:uFillTx/>
                <a:latin typeface="Arial" panose="020B0604020202020204" pitchFamily="34" charset="0"/>
                <a:ea typeface="+mn-ea"/>
                <a:cs typeface="Arial" panose="020B0604020202020204" pitchFamily="34" charset="0"/>
              </a:rPr>
              <a:t>o</a:t>
            </a:r>
            <a:r>
              <a:rPr kumimoji="0" lang="en-GB" altLang="en-US" sz="2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a:t>
            </a:r>
          </a:p>
        </p:txBody>
      </p:sp>
      <p:sp>
        <p:nvSpPr>
          <p:cNvPr id="25" name="Rounded Rectangle 24"/>
          <p:cNvSpPr/>
          <p:nvPr/>
        </p:nvSpPr>
        <p:spPr>
          <a:xfrm>
            <a:off x="7231063" y="5168900"/>
            <a:ext cx="874712" cy="504825"/>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Arial"/>
            </a:endParaRPr>
          </a:p>
        </p:txBody>
      </p:sp>
      <p:sp>
        <p:nvSpPr>
          <p:cNvPr id="57368" name="TextBox 25"/>
          <p:cNvSpPr txBox="1">
            <a:spLocks noChangeArrowheads="1"/>
          </p:cNvSpPr>
          <p:nvPr/>
        </p:nvSpPr>
        <p:spPr bwMode="auto">
          <a:xfrm>
            <a:off x="7231063" y="5211763"/>
            <a:ext cx="7032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2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0</a:t>
            </a:r>
            <a:r>
              <a:rPr kumimoji="0" lang="en-GB" altLang="en-US" sz="2400" b="1" i="0" u="none" strike="noStrike" kern="1200" cap="none" spc="0" normalizeH="0" baseline="30000" noProof="0">
                <a:ln>
                  <a:noFill/>
                </a:ln>
                <a:solidFill>
                  <a:srgbClr val="000000"/>
                </a:solidFill>
                <a:effectLst/>
                <a:uLnTx/>
                <a:uFillTx/>
                <a:latin typeface="Arial" panose="020B0604020202020204" pitchFamily="34" charset="0"/>
                <a:ea typeface="+mn-ea"/>
                <a:cs typeface="Arial" panose="020B0604020202020204" pitchFamily="34" charset="0"/>
              </a:rPr>
              <a:t>o</a:t>
            </a:r>
            <a:r>
              <a:rPr kumimoji="0" lang="en-GB" altLang="en-US" sz="2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a:t>
            </a:r>
          </a:p>
        </p:txBody>
      </p:sp>
      <p:sp>
        <p:nvSpPr>
          <p:cNvPr id="27" name="Rounded Rectangle 26"/>
          <p:cNvSpPr/>
          <p:nvPr/>
        </p:nvSpPr>
        <p:spPr>
          <a:xfrm>
            <a:off x="6557963" y="1600200"/>
            <a:ext cx="1219200" cy="504825"/>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Arial"/>
            </a:endParaRPr>
          </a:p>
        </p:txBody>
      </p:sp>
      <p:sp>
        <p:nvSpPr>
          <p:cNvPr id="57370" name="TextBox 27"/>
          <p:cNvSpPr txBox="1">
            <a:spLocks noChangeArrowheads="1"/>
          </p:cNvSpPr>
          <p:nvPr/>
        </p:nvSpPr>
        <p:spPr bwMode="auto">
          <a:xfrm>
            <a:off x="6557963" y="1643063"/>
            <a:ext cx="12192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2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2800</a:t>
            </a:r>
            <a:r>
              <a:rPr kumimoji="0" lang="en-GB" altLang="en-US" sz="2400" b="1" i="0" u="none" strike="noStrike" kern="1200" cap="none" spc="0" normalizeH="0" baseline="30000" noProof="0">
                <a:ln>
                  <a:noFill/>
                </a:ln>
                <a:solidFill>
                  <a:srgbClr val="000000"/>
                </a:solidFill>
                <a:effectLst/>
                <a:uLnTx/>
                <a:uFillTx/>
                <a:latin typeface="Arial" panose="020B0604020202020204" pitchFamily="34" charset="0"/>
                <a:ea typeface="+mn-ea"/>
                <a:cs typeface="Arial" panose="020B0604020202020204" pitchFamily="34" charset="0"/>
              </a:rPr>
              <a:t>o</a:t>
            </a:r>
            <a:r>
              <a:rPr kumimoji="0" lang="en-GB" altLang="en-US" sz="2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a:t>
            </a:r>
          </a:p>
        </p:txBody>
      </p:sp>
      <p:sp>
        <p:nvSpPr>
          <p:cNvPr id="29" name="Rounded Rectangle 28"/>
          <p:cNvSpPr/>
          <p:nvPr/>
        </p:nvSpPr>
        <p:spPr>
          <a:xfrm>
            <a:off x="6548438" y="4467225"/>
            <a:ext cx="977900" cy="503238"/>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Arial"/>
            </a:endParaRPr>
          </a:p>
        </p:txBody>
      </p:sp>
      <p:sp>
        <p:nvSpPr>
          <p:cNvPr id="57372" name="TextBox 29"/>
          <p:cNvSpPr txBox="1">
            <a:spLocks noChangeArrowheads="1"/>
          </p:cNvSpPr>
          <p:nvPr/>
        </p:nvSpPr>
        <p:spPr bwMode="auto">
          <a:xfrm>
            <a:off x="6548438" y="4508500"/>
            <a:ext cx="9779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2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-20</a:t>
            </a:r>
            <a:r>
              <a:rPr kumimoji="0" lang="en-GB" altLang="en-US" sz="2400" b="1" i="0" u="none" strike="noStrike" kern="1200" cap="none" spc="0" normalizeH="0" baseline="30000" noProof="0">
                <a:ln>
                  <a:noFill/>
                </a:ln>
                <a:solidFill>
                  <a:srgbClr val="000000"/>
                </a:solidFill>
                <a:effectLst/>
                <a:uLnTx/>
                <a:uFillTx/>
                <a:latin typeface="Arial" panose="020B0604020202020204" pitchFamily="34" charset="0"/>
                <a:ea typeface="+mn-ea"/>
                <a:cs typeface="Arial" panose="020B0604020202020204" pitchFamily="34" charset="0"/>
              </a:rPr>
              <a:t>o</a:t>
            </a:r>
            <a:r>
              <a:rPr kumimoji="0" lang="en-GB" altLang="en-US" sz="2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a:t>
            </a:r>
          </a:p>
        </p:txBody>
      </p:sp>
      <p:sp>
        <p:nvSpPr>
          <p:cNvPr id="57373" name="TextBox 19"/>
          <p:cNvSpPr txBox="1">
            <a:spLocks noChangeArrowheads="1"/>
          </p:cNvSpPr>
          <p:nvPr/>
        </p:nvSpPr>
        <p:spPr bwMode="auto">
          <a:xfrm>
            <a:off x="1187450" y="5949950"/>
            <a:ext cx="72009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2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Extension: Come up with your own definition of what temperature is</a:t>
            </a:r>
          </a:p>
        </p:txBody>
      </p:sp>
    </p:spTree>
    <p:extLst>
      <p:ext uri="{BB962C8B-B14F-4D97-AF65-F5344CB8AC3E}">
        <p14:creationId xmlns:p14="http://schemas.microsoft.com/office/powerpoint/2010/main" val="230538264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1B1464"/>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45385E6-6A5D-4B1B-83FB-D9718AE26658}"/>
              </a:ext>
            </a:extLst>
          </p:cNvPr>
          <p:cNvPicPr>
            <a:picLocks noChangeAspect="1"/>
          </p:cNvPicPr>
          <p:nvPr/>
        </p:nvPicPr>
        <p:blipFill>
          <a:blip r:embed="rId2"/>
          <a:stretch>
            <a:fillRect/>
          </a:stretch>
        </p:blipFill>
        <p:spPr>
          <a:xfrm>
            <a:off x="1187624" y="548680"/>
            <a:ext cx="6621524" cy="5002156"/>
          </a:xfrm>
          <a:prstGeom prst="rect">
            <a:avLst/>
          </a:prstGeom>
        </p:spPr>
      </p:pic>
      <p:graphicFrame>
        <p:nvGraphicFramePr>
          <p:cNvPr id="4" name="Table 4">
            <a:extLst>
              <a:ext uri="{FF2B5EF4-FFF2-40B4-BE49-F238E27FC236}">
                <a16:creationId xmlns:a16="http://schemas.microsoft.com/office/drawing/2014/main" id="{3EFA01F2-CA39-4DD6-BC9A-386230E3829B}"/>
              </a:ext>
            </a:extLst>
          </p:cNvPr>
          <p:cNvGraphicFramePr>
            <a:graphicFrameLocks noGrp="1"/>
          </p:cNvGraphicFramePr>
          <p:nvPr>
            <p:extLst>
              <p:ext uri="{D42A27DB-BD31-4B8C-83A1-F6EECF244321}">
                <p14:modId xmlns:p14="http://schemas.microsoft.com/office/powerpoint/2010/main" val="3497708597"/>
              </p:ext>
            </p:extLst>
          </p:nvPr>
        </p:nvGraphicFramePr>
        <p:xfrm>
          <a:off x="0" y="-26629"/>
          <a:ext cx="9144000" cy="1097280"/>
        </p:xfrm>
        <a:graphic>
          <a:graphicData uri="http://schemas.openxmlformats.org/drawingml/2006/table">
            <a:tbl>
              <a:tblPr firstRow="1" bandRow="1">
                <a:tableStyleId>{5940675A-B579-460E-94D1-54222C63F5DA}</a:tableStyleId>
              </a:tblPr>
              <a:tblGrid>
                <a:gridCol w="9144000">
                  <a:extLst>
                    <a:ext uri="{9D8B030D-6E8A-4147-A177-3AD203B41FA5}">
                      <a16:colId xmlns:a16="http://schemas.microsoft.com/office/drawing/2014/main" val="1033767448"/>
                    </a:ext>
                  </a:extLst>
                </a:gridCol>
              </a:tblGrid>
              <a:tr h="861271">
                <a:tc>
                  <a:txBody>
                    <a:bodyPr/>
                    <a:lstStyle/>
                    <a:p>
                      <a:pPr algn="ctr"/>
                      <a:r>
                        <a:rPr lang="en-GB" sz="6600" b="1" dirty="0">
                          <a:solidFill>
                            <a:srgbClr val="FF0000"/>
                          </a:solidFill>
                        </a:rPr>
                        <a:t>Magic </a:t>
                      </a:r>
                      <a:r>
                        <a:rPr lang="en-GB" sz="6600" b="1" dirty="0" smtClean="0">
                          <a:solidFill>
                            <a:srgbClr val="FF0000"/>
                          </a:solidFill>
                        </a:rPr>
                        <a:t>Four</a:t>
                      </a:r>
                      <a:endParaRPr lang="en-GB" sz="6600" dirty="0"/>
                    </a:p>
                  </a:txBody>
                  <a:tcPr>
                    <a:solidFill>
                      <a:schemeClr val="accent3">
                        <a:lumMod val="20000"/>
                        <a:lumOff val="80000"/>
                      </a:schemeClr>
                    </a:solidFill>
                  </a:tcPr>
                </a:tc>
                <a:extLst>
                  <a:ext uri="{0D108BD9-81ED-4DB2-BD59-A6C34878D82A}">
                    <a16:rowId xmlns:a16="http://schemas.microsoft.com/office/drawing/2014/main" val="1798649671"/>
                  </a:ext>
                </a:extLst>
              </a:tr>
            </a:tbl>
          </a:graphicData>
        </a:graphic>
      </p:graphicFrame>
      <p:graphicFrame>
        <p:nvGraphicFramePr>
          <p:cNvPr id="6" name="Table 5">
            <a:extLst>
              <a:ext uri="{FF2B5EF4-FFF2-40B4-BE49-F238E27FC236}">
                <a16:creationId xmlns:a16="http://schemas.microsoft.com/office/drawing/2014/main" id="{AC1DD899-305C-445C-8840-AA32A993613F}"/>
              </a:ext>
            </a:extLst>
          </p:cNvPr>
          <p:cNvGraphicFramePr>
            <a:graphicFrameLocks noGrp="1"/>
          </p:cNvGraphicFramePr>
          <p:nvPr>
            <p:extLst>
              <p:ext uri="{D42A27DB-BD31-4B8C-83A1-F6EECF244321}">
                <p14:modId xmlns:p14="http://schemas.microsoft.com/office/powerpoint/2010/main" val="2526530201"/>
              </p:ext>
            </p:extLst>
          </p:nvPr>
        </p:nvGraphicFramePr>
        <p:xfrm>
          <a:off x="9463" y="5181600"/>
          <a:ext cx="9144000" cy="1676400"/>
        </p:xfrm>
        <a:graphic>
          <a:graphicData uri="http://schemas.openxmlformats.org/drawingml/2006/table">
            <a:tbl>
              <a:tblPr firstRow="1" bandRow="1"/>
              <a:tblGrid>
                <a:gridCol w="4572000">
                  <a:extLst>
                    <a:ext uri="{9D8B030D-6E8A-4147-A177-3AD203B41FA5}">
                      <a16:colId xmlns:a16="http://schemas.microsoft.com/office/drawing/2014/main" val="3088118009"/>
                    </a:ext>
                  </a:extLst>
                </a:gridCol>
                <a:gridCol w="4572000">
                  <a:extLst>
                    <a:ext uri="{9D8B030D-6E8A-4147-A177-3AD203B41FA5}">
                      <a16:colId xmlns:a16="http://schemas.microsoft.com/office/drawing/2014/main" val="2184758660"/>
                    </a:ext>
                  </a:extLst>
                </a:gridCol>
              </a:tblGrid>
              <a:tr h="173174">
                <a:tc>
                  <a:txBody>
                    <a:bodyPr/>
                    <a:lstStyle/>
                    <a:p>
                      <a:pPr algn="ctr"/>
                      <a:r>
                        <a:rPr lang="en-GB" sz="1200" b="1" dirty="0">
                          <a:solidFill>
                            <a:schemeClr val="bg1"/>
                          </a:solidFill>
                        </a:rPr>
                        <a:t>Normal</a:t>
                      </a:r>
                    </a:p>
                  </a:txBody>
                  <a:tcP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chemeClr val="tx1"/>
                    </a:solidFill>
                  </a:tcPr>
                </a:tc>
                <a:tc>
                  <a:txBody>
                    <a:bodyPr/>
                    <a:lstStyle/>
                    <a:p>
                      <a:pPr algn="ctr"/>
                      <a:r>
                        <a:rPr lang="en-GB" sz="1200" b="1" dirty="0">
                          <a:solidFill>
                            <a:schemeClr val="bg1"/>
                          </a:solidFill>
                        </a:rPr>
                        <a:t>Challenging</a:t>
                      </a: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235504341"/>
                  </a:ext>
                </a:extLst>
              </a:tr>
              <a:tr h="37084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2000" b="1" baseline="0" dirty="0" smtClean="0">
                          <a:solidFill>
                            <a:srgbClr val="C00000"/>
                          </a:solidFill>
                        </a:rPr>
                        <a:t>State</a:t>
                      </a:r>
                      <a:r>
                        <a:rPr lang="en-GB" sz="2000" b="0" baseline="0" dirty="0" smtClean="0">
                          <a:solidFill>
                            <a:schemeClr val="tx1"/>
                          </a:solidFill>
                        </a:rPr>
                        <a:t> as many keywords as you can from the video.</a:t>
                      </a:r>
                      <a:endParaRPr lang="en-GB" sz="2000" b="0" dirty="0" smtClean="0">
                        <a:solidFill>
                          <a:schemeClr val="tx1"/>
                        </a:solidFill>
                      </a:endParaRPr>
                    </a:p>
                  </a:txBody>
                  <a:tcPr>
                    <a:lnL w="12700" cmpd="sng">
                      <a:solidFill>
                        <a:sysClr val="windowText" lastClr="000000"/>
                      </a:solidFill>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solidFill>
                      <a:srgbClr val="ED7D31">
                        <a:lumMod val="20000"/>
                        <a:lumOff val="8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smtClean="0">
                          <a:solidFill>
                            <a:srgbClr val="C00000"/>
                          </a:solidFill>
                        </a:rPr>
                        <a:t>Create</a:t>
                      </a:r>
                      <a:r>
                        <a:rPr lang="en-GB" sz="2000" b="0" baseline="0" dirty="0" smtClean="0">
                          <a:solidFill>
                            <a:schemeClr val="tx1"/>
                          </a:solidFill>
                        </a:rPr>
                        <a:t> a question with answer about the video.</a:t>
                      </a:r>
                    </a:p>
                  </a:txBody>
                  <a:tcPr>
                    <a:lnL w="12700" cmpd="sng">
                      <a:solidFill>
                        <a:sysClr val="windowText" lastClr="000000"/>
                      </a:solidFill>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solidFill>
                      <a:srgbClr val="70AD47">
                        <a:lumMod val="20000"/>
                        <a:lumOff val="80000"/>
                      </a:srgbClr>
                    </a:solidFill>
                  </a:tcPr>
                </a:tc>
                <a:extLst>
                  <a:ext uri="{0D108BD9-81ED-4DB2-BD59-A6C34878D82A}">
                    <a16:rowId xmlns:a16="http://schemas.microsoft.com/office/drawing/2014/main" val="52439606"/>
                  </a:ext>
                </a:extLst>
              </a:tr>
              <a:tr h="37084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2000" b="1" baseline="0" dirty="0" smtClean="0">
                          <a:solidFill>
                            <a:srgbClr val="C00000"/>
                          </a:solidFill>
                        </a:rPr>
                        <a:t>Describe </a:t>
                      </a:r>
                      <a:r>
                        <a:rPr lang="en-GB" sz="2000" b="0" baseline="0" dirty="0" smtClean="0">
                          <a:solidFill>
                            <a:schemeClr val="tx1"/>
                          </a:solidFill>
                        </a:rPr>
                        <a:t>in your own words</a:t>
                      </a:r>
                      <a:r>
                        <a:rPr lang="en-GB" sz="2000" b="0" baseline="0" dirty="0" smtClean="0"/>
                        <a:t> what one of the keywords means.</a:t>
                      </a:r>
                      <a:endParaRPr lang="en-GB" sz="2000" b="0" dirty="0"/>
                    </a:p>
                  </a:txBody>
                  <a:tcP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solidFill>
                      <a:srgbClr val="ED7D31">
                        <a:lumMod val="60000"/>
                        <a:lumOff val="4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baseline="0" dirty="0" smtClean="0">
                          <a:solidFill>
                            <a:srgbClr val="C00000"/>
                          </a:solidFill>
                        </a:rPr>
                        <a:t>Explain</a:t>
                      </a:r>
                      <a:r>
                        <a:rPr lang="en-GB" sz="2000" b="0" baseline="0" dirty="0" smtClean="0"/>
                        <a:t> the key points from the video.</a:t>
                      </a:r>
                      <a:endParaRPr lang="en-GB" sz="2000" b="0" dirty="0" smtClean="0"/>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solidFill>
                      <a:srgbClr val="70AD47">
                        <a:lumMod val="60000"/>
                        <a:lumOff val="40000"/>
                      </a:srgbClr>
                    </a:solidFill>
                  </a:tcPr>
                </a:tc>
                <a:extLst>
                  <a:ext uri="{0D108BD9-81ED-4DB2-BD59-A6C34878D82A}">
                    <a16:rowId xmlns:a16="http://schemas.microsoft.com/office/drawing/2014/main" val="2039353076"/>
                  </a:ext>
                </a:extLst>
              </a:tr>
            </a:tbl>
          </a:graphicData>
        </a:graphic>
      </p:graphicFrame>
    </p:spTree>
    <p:extLst>
      <p:ext uri="{BB962C8B-B14F-4D97-AF65-F5344CB8AC3E}">
        <p14:creationId xmlns:p14="http://schemas.microsoft.com/office/powerpoint/2010/main" val="413060008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1B1464"/>
        </a:solidFill>
        <a:effectLst/>
      </p:bgPr>
    </p:bg>
    <p:spTree>
      <p:nvGrpSpPr>
        <p:cNvPr id="1" name=""/>
        <p:cNvGrpSpPr/>
        <p:nvPr/>
      </p:nvGrpSpPr>
      <p:grpSpPr>
        <a:xfrm>
          <a:off x="0" y="0"/>
          <a:ext cx="0" cy="0"/>
          <a:chOff x="0" y="0"/>
          <a:chExt cx="0" cy="0"/>
        </a:xfrm>
      </p:grpSpPr>
      <p:pic>
        <p:nvPicPr>
          <p:cNvPr id="8" name="Eureka! Episode 21 Temperature vs Heat.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extLst>
              <a:ext uri="{28A0092B-C50C-407E-A947-70E740481C1C}">
                <a14:useLocalDpi xmlns:a14="http://schemas.microsoft.com/office/drawing/2010/main" val="0"/>
              </a:ext>
            </a:extLst>
          </a:blip>
          <a:srcRect/>
          <a:stretch>
            <a:fillRect/>
          </a:stretch>
        </p:blipFill>
        <p:spPr bwMode="auto">
          <a:xfrm>
            <a:off x="1113267" y="23648"/>
            <a:ext cx="6917465" cy="5188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 name="Table 3">
            <a:extLst>
              <a:ext uri="{FF2B5EF4-FFF2-40B4-BE49-F238E27FC236}">
                <a16:creationId xmlns:a16="http://schemas.microsoft.com/office/drawing/2014/main" id="{AC1DD899-305C-445C-8840-AA32A993613F}"/>
              </a:ext>
            </a:extLst>
          </p:cNvPr>
          <p:cNvGraphicFramePr>
            <a:graphicFrameLocks noGrp="1"/>
          </p:cNvGraphicFramePr>
          <p:nvPr>
            <p:extLst>
              <p:ext uri="{D42A27DB-BD31-4B8C-83A1-F6EECF244321}">
                <p14:modId xmlns:p14="http://schemas.microsoft.com/office/powerpoint/2010/main" val="246427226"/>
              </p:ext>
            </p:extLst>
          </p:nvPr>
        </p:nvGraphicFramePr>
        <p:xfrm>
          <a:off x="9463" y="5181600"/>
          <a:ext cx="9144000" cy="1676400"/>
        </p:xfrm>
        <a:graphic>
          <a:graphicData uri="http://schemas.openxmlformats.org/drawingml/2006/table">
            <a:tbl>
              <a:tblPr firstRow="1" bandRow="1"/>
              <a:tblGrid>
                <a:gridCol w="4572000">
                  <a:extLst>
                    <a:ext uri="{9D8B030D-6E8A-4147-A177-3AD203B41FA5}">
                      <a16:colId xmlns:a16="http://schemas.microsoft.com/office/drawing/2014/main" val="3088118009"/>
                    </a:ext>
                  </a:extLst>
                </a:gridCol>
                <a:gridCol w="4572000">
                  <a:extLst>
                    <a:ext uri="{9D8B030D-6E8A-4147-A177-3AD203B41FA5}">
                      <a16:colId xmlns:a16="http://schemas.microsoft.com/office/drawing/2014/main" val="2184758660"/>
                    </a:ext>
                  </a:extLst>
                </a:gridCol>
              </a:tblGrid>
              <a:tr h="173174">
                <a:tc>
                  <a:txBody>
                    <a:bodyPr/>
                    <a:lstStyle/>
                    <a:p>
                      <a:pPr algn="ctr"/>
                      <a:r>
                        <a:rPr lang="en-GB" sz="1200" b="1" dirty="0">
                          <a:solidFill>
                            <a:schemeClr val="bg1"/>
                          </a:solidFill>
                        </a:rPr>
                        <a:t>Normal</a:t>
                      </a:r>
                    </a:p>
                  </a:txBody>
                  <a:tcP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chemeClr val="tx1"/>
                    </a:solidFill>
                  </a:tcPr>
                </a:tc>
                <a:tc>
                  <a:txBody>
                    <a:bodyPr/>
                    <a:lstStyle/>
                    <a:p>
                      <a:pPr algn="ctr"/>
                      <a:r>
                        <a:rPr lang="en-GB" sz="1200" b="1" dirty="0">
                          <a:solidFill>
                            <a:schemeClr val="bg1"/>
                          </a:solidFill>
                        </a:rPr>
                        <a:t>Challenging</a:t>
                      </a: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235504341"/>
                  </a:ext>
                </a:extLst>
              </a:tr>
              <a:tr h="37084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2000" b="1" baseline="0" dirty="0" smtClean="0">
                          <a:solidFill>
                            <a:srgbClr val="C00000"/>
                          </a:solidFill>
                        </a:rPr>
                        <a:t>State</a:t>
                      </a:r>
                      <a:r>
                        <a:rPr lang="en-GB" sz="2000" b="0" baseline="0" dirty="0" smtClean="0">
                          <a:solidFill>
                            <a:schemeClr val="tx1"/>
                          </a:solidFill>
                        </a:rPr>
                        <a:t> as many keywords as you can from the video.</a:t>
                      </a:r>
                      <a:endParaRPr lang="en-GB" sz="2000" b="0" dirty="0" smtClean="0">
                        <a:solidFill>
                          <a:schemeClr val="tx1"/>
                        </a:solidFill>
                      </a:endParaRPr>
                    </a:p>
                  </a:txBody>
                  <a:tcPr>
                    <a:lnL w="12700" cmpd="sng">
                      <a:solidFill>
                        <a:sysClr val="windowText" lastClr="000000"/>
                      </a:solidFill>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solidFill>
                      <a:srgbClr val="ED7D31">
                        <a:lumMod val="20000"/>
                        <a:lumOff val="8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smtClean="0">
                          <a:solidFill>
                            <a:srgbClr val="C00000"/>
                          </a:solidFill>
                        </a:rPr>
                        <a:t>Create</a:t>
                      </a:r>
                      <a:r>
                        <a:rPr lang="en-GB" sz="2000" b="0" baseline="0" dirty="0" smtClean="0">
                          <a:solidFill>
                            <a:schemeClr val="tx1"/>
                          </a:solidFill>
                        </a:rPr>
                        <a:t> a question with answer about the video.</a:t>
                      </a:r>
                    </a:p>
                  </a:txBody>
                  <a:tcPr>
                    <a:lnL w="12700" cmpd="sng">
                      <a:solidFill>
                        <a:sysClr val="windowText" lastClr="000000"/>
                      </a:solidFill>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solidFill>
                      <a:srgbClr val="70AD47">
                        <a:lumMod val="20000"/>
                        <a:lumOff val="80000"/>
                      </a:srgbClr>
                    </a:solidFill>
                  </a:tcPr>
                </a:tc>
                <a:extLst>
                  <a:ext uri="{0D108BD9-81ED-4DB2-BD59-A6C34878D82A}">
                    <a16:rowId xmlns:a16="http://schemas.microsoft.com/office/drawing/2014/main" val="52439606"/>
                  </a:ext>
                </a:extLst>
              </a:tr>
              <a:tr h="37084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2000" b="1" baseline="0" dirty="0" smtClean="0">
                          <a:solidFill>
                            <a:srgbClr val="C00000"/>
                          </a:solidFill>
                        </a:rPr>
                        <a:t>Describe </a:t>
                      </a:r>
                      <a:r>
                        <a:rPr lang="en-GB" sz="2000" b="0" baseline="0" dirty="0" smtClean="0">
                          <a:solidFill>
                            <a:schemeClr val="tx1"/>
                          </a:solidFill>
                        </a:rPr>
                        <a:t>in your own words</a:t>
                      </a:r>
                      <a:r>
                        <a:rPr lang="en-GB" sz="2000" b="0" baseline="0" dirty="0" smtClean="0"/>
                        <a:t> what one of the keywords means.</a:t>
                      </a:r>
                      <a:endParaRPr lang="en-GB" sz="2000" b="0" dirty="0"/>
                    </a:p>
                  </a:txBody>
                  <a:tcP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solidFill>
                      <a:srgbClr val="ED7D31">
                        <a:lumMod val="60000"/>
                        <a:lumOff val="4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baseline="0" dirty="0" smtClean="0">
                          <a:solidFill>
                            <a:srgbClr val="C00000"/>
                          </a:solidFill>
                        </a:rPr>
                        <a:t>Explain</a:t>
                      </a:r>
                      <a:r>
                        <a:rPr lang="en-GB" sz="2000" b="0" baseline="0" dirty="0" smtClean="0"/>
                        <a:t> the key points from the video.</a:t>
                      </a:r>
                      <a:endParaRPr lang="en-GB" sz="2000" b="0" dirty="0" smtClean="0"/>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solidFill>
                      <a:srgbClr val="70AD47">
                        <a:lumMod val="60000"/>
                        <a:lumOff val="40000"/>
                      </a:srgbClr>
                    </a:solidFill>
                  </a:tcPr>
                </a:tc>
                <a:extLst>
                  <a:ext uri="{0D108BD9-81ED-4DB2-BD59-A6C34878D82A}">
                    <a16:rowId xmlns:a16="http://schemas.microsoft.com/office/drawing/2014/main" val="2039353076"/>
                  </a:ext>
                </a:extLst>
              </a:tr>
            </a:tbl>
          </a:graphicData>
        </a:graphic>
      </p:graphicFrame>
    </p:spTree>
    <p:extLst>
      <p:ext uri="{BB962C8B-B14F-4D97-AF65-F5344CB8AC3E}">
        <p14:creationId xmlns:p14="http://schemas.microsoft.com/office/powerpoint/2010/main" val="2629903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027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8"/>
                                        </p:tgtEl>
                                      </p:cBhvr>
                                    </p:cmd>
                                  </p:childTnLst>
                                </p:cTn>
                              </p:par>
                            </p:childTnLst>
                          </p:cTn>
                        </p:par>
                      </p:childTnLst>
                    </p:cTn>
                  </p:par>
                </p:childTnLst>
              </p:cTn>
              <p:nextCondLst>
                <p:cond evt="onClick" delay="0">
                  <p:tgtEl>
                    <p:spTgt spid="8"/>
                  </p:tgtEl>
                </p:cond>
              </p:nextCondLst>
            </p:seq>
            <p:video>
              <p:cMediaNode>
                <p:cTn id="12" fill="hold" display="0">
                  <p:stCondLst>
                    <p:cond delay="indefinite"/>
                  </p:stCondLst>
                  <p:endCondLst>
                    <p:cond evt="onNext" delay="0">
                      <p:tgtEl>
                        <p:sldTgt/>
                      </p:tgtEl>
                    </p:cond>
                    <p:cond evt="onPrev" delay="0">
                      <p:tgtEl>
                        <p:sldTgt/>
                      </p:tgtEl>
                    </p:cond>
                  </p:endCondLst>
                </p:cTn>
                <p:tgtEl>
                  <p:spTgt spid="8"/>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graphicFrame>
        <p:nvGraphicFramePr>
          <p:cNvPr id="149" name="Google Shape;149;p5"/>
          <p:cNvGraphicFramePr/>
          <p:nvPr>
            <p:extLst>
              <p:ext uri="{D42A27DB-BD31-4B8C-83A1-F6EECF244321}">
                <p14:modId xmlns:p14="http://schemas.microsoft.com/office/powerpoint/2010/main" val="418022224"/>
              </p:ext>
            </p:extLst>
          </p:nvPr>
        </p:nvGraphicFramePr>
        <p:xfrm>
          <a:off x="467544" y="404664"/>
          <a:ext cx="8207775" cy="5969575"/>
        </p:xfrm>
        <a:graphic>
          <a:graphicData uri="http://schemas.openxmlformats.org/drawingml/2006/table">
            <a:tbl>
              <a:tblPr firstRow="1" firstCol="1" bandRow="1">
                <a:tableStyleId>{5940675A-B579-460E-94D1-54222C63F5DA}</a:tableStyleId>
              </a:tblPr>
              <a:tblGrid>
                <a:gridCol w="2347179">
                  <a:extLst>
                    <a:ext uri="{9D8B030D-6E8A-4147-A177-3AD203B41FA5}">
                      <a16:colId xmlns:a16="http://schemas.microsoft.com/office/drawing/2014/main" val="20000"/>
                    </a:ext>
                  </a:extLst>
                </a:gridCol>
                <a:gridCol w="2901932">
                  <a:extLst>
                    <a:ext uri="{9D8B030D-6E8A-4147-A177-3AD203B41FA5}">
                      <a16:colId xmlns:a16="http://schemas.microsoft.com/office/drawing/2014/main" val="20002"/>
                    </a:ext>
                  </a:extLst>
                </a:gridCol>
                <a:gridCol w="2958664">
                  <a:extLst>
                    <a:ext uri="{9D8B030D-6E8A-4147-A177-3AD203B41FA5}">
                      <a16:colId xmlns:a16="http://schemas.microsoft.com/office/drawing/2014/main" val="20003"/>
                    </a:ext>
                  </a:extLst>
                </a:gridCol>
              </a:tblGrid>
              <a:tr h="394875">
                <a:tc>
                  <a:txBody>
                    <a:bodyPr/>
                    <a:lstStyle/>
                    <a:p>
                      <a:pPr marL="0" marR="0" lvl="0" indent="0" algn="l" rtl="0">
                        <a:lnSpc>
                          <a:spcPct val="100000"/>
                        </a:lnSpc>
                        <a:spcBef>
                          <a:spcPts val="0"/>
                        </a:spcBef>
                        <a:spcAft>
                          <a:spcPts val="0"/>
                        </a:spcAft>
                        <a:buClr>
                          <a:srgbClr val="000000"/>
                        </a:buClr>
                        <a:buSzPts val="1800"/>
                        <a:buFont typeface="Arial"/>
                        <a:buNone/>
                      </a:pPr>
                      <a:endParaRPr sz="2400" u="none" strike="noStrike" cap="none">
                        <a:latin typeface="+mn-lt"/>
                      </a:endParaRPr>
                    </a:p>
                  </a:txBody>
                  <a:tcPr marL="68588" marR="68588" marT="34294" marB="34294">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GB" sz="2400" b="1" u="none" strike="noStrike" cap="none" dirty="0">
                          <a:solidFill>
                            <a:schemeClr val="bg1"/>
                          </a:solidFill>
                          <a:latin typeface="+mn-lt"/>
                        </a:rPr>
                        <a:t>Thermal Energy</a:t>
                      </a:r>
                      <a:endParaRPr sz="2400" b="1" u="none" strike="noStrike" cap="none" dirty="0">
                        <a:solidFill>
                          <a:schemeClr val="bg1"/>
                        </a:solidFill>
                        <a:latin typeface="+mn-lt"/>
                      </a:endParaRPr>
                    </a:p>
                  </a:txBody>
                  <a:tcPr marL="68588" marR="68588" marT="34294" marB="342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GB" sz="2400" b="1" u="none" strike="noStrike" cap="none" dirty="0">
                          <a:solidFill>
                            <a:schemeClr val="bg1"/>
                          </a:solidFill>
                          <a:latin typeface="+mn-lt"/>
                        </a:rPr>
                        <a:t>Temperature</a:t>
                      </a:r>
                      <a:endParaRPr sz="2400" b="1" u="none" strike="noStrike" cap="none" dirty="0">
                        <a:solidFill>
                          <a:schemeClr val="bg1"/>
                        </a:solidFill>
                        <a:latin typeface="+mn-lt"/>
                      </a:endParaRPr>
                    </a:p>
                  </a:txBody>
                  <a:tcPr marL="68588" marR="68588" marT="34294" marB="342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extLst>
                  <a:ext uri="{0D108BD9-81ED-4DB2-BD59-A6C34878D82A}">
                    <a16:rowId xmlns:a16="http://schemas.microsoft.com/office/drawing/2014/main" val="10000"/>
                  </a:ext>
                </a:extLst>
              </a:tr>
              <a:tr h="1306103">
                <a:tc>
                  <a:txBody>
                    <a:bodyPr/>
                    <a:lstStyle/>
                    <a:p>
                      <a:pPr marL="0" marR="0" lvl="0" indent="0" algn="l" rtl="0">
                        <a:lnSpc>
                          <a:spcPct val="100000"/>
                        </a:lnSpc>
                        <a:spcBef>
                          <a:spcPts val="0"/>
                        </a:spcBef>
                        <a:spcAft>
                          <a:spcPts val="0"/>
                        </a:spcAft>
                        <a:buClr>
                          <a:srgbClr val="000000"/>
                        </a:buClr>
                        <a:buSzPts val="1800"/>
                        <a:buFont typeface="Arial"/>
                        <a:buNone/>
                      </a:pPr>
                      <a:r>
                        <a:rPr lang="en-GB" sz="2400" b="1" u="none" strike="noStrike" cap="none" dirty="0">
                          <a:latin typeface="+mn-lt"/>
                        </a:rPr>
                        <a:t>Definition</a:t>
                      </a:r>
                      <a:endParaRPr sz="2400" b="1" u="none" strike="noStrike" cap="none" dirty="0">
                        <a:latin typeface="+mn-lt"/>
                      </a:endParaRPr>
                    </a:p>
                  </a:txBody>
                  <a:tcPr marL="68588" marR="68588" marT="34294" marB="342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GB" sz="2400" u="none" strike="noStrike" cap="none" dirty="0">
                          <a:latin typeface="+mn-lt"/>
                        </a:rPr>
                        <a:t>The </a:t>
                      </a:r>
                      <a:r>
                        <a:rPr lang="en-GB" sz="2400" b="1" u="sng" strike="noStrike" cap="none" dirty="0">
                          <a:solidFill>
                            <a:srgbClr val="C00000"/>
                          </a:solidFill>
                          <a:latin typeface="+mn-lt"/>
                        </a:rPr>
                        <a:t>total</a:t>
                      </a:r>
                      <a:r>
                        <a:rPr lang="en-GB" sz="2400" u="none" strike="noStrike" cap="none" dirty="0">
                          <a:latin typeface="+mn-lt"/>
                        </a:rPr>
                        <a:t> energy of all the particles moving inside an object</a:t>
                      </a:r>
                      <a:endParaRPr sz="2400" u="none" strike="noStrike" cap="none" dirty="0">
                        <a:latin typeface="+mn-lt"/>
                      </a:endParaRPr>
                    </a:p>
                  </a:txBody>
                  <a:tcPr marL="68588" marR="68588" marT="34294" marB="342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GB" sz="2400" u="none" strike="noStrike" cap="none" dirty="0">
                          <a:latin typeface="+mn-lt"/>
                        </a:rPr>
                        <a:t>How hot or cold </a:t>
                      </a:r>
                      <a:r>
                        <a:rPr lang="en-GB" sz="2400" u="none" strike="noStrike" cap="none" dirty="0" smtClean="0">
                          <a:latin typeface="+mn-lt"/>
                        </a:rPr>
                        <a:t>a</a:t>
                      </a:r>
                      <a:r>
                        <a:rPr lang="en-GB" sz="2400" u="none" strike="noStrike" cap="none" baseline="0" dirty="0" smtClean="0">
                          <a:latin typeface="+mn-lt"/>
                        </a:rPr>
                        <a:t>n object</a:t>
                      </a:r>
                      <a:r>
                        <a:rPr lang="en-GB" sz="2400" u="none" strike="noStrike" cap="none" dirty="0" smtClean="0">
                          <a:latin typeface="+mn-lt"/>
                        </a:rPr>
                        <a:t> </a:t>
                      </a:r>
                      <a:r>
                        <a:rPr lang="en-GB" sz="2400" u="none" strike="noStrike" cap="none" dirty="0">
                          <a:latin typeface="+mn-lt"/>
                        </a:rPr>
                        <a:t>is – the </a:t>
                      </a:r>
                      <a:r>
                        <a:rPr lang="en-GB" sz="2400" b="1" u="sng" strike="noStrike" cap="none" dirty="0">
                          <a:solidFill>
                            <a:srgbClr val="C00000"/>
                          </a:solidFill>
                          <a:latin typeface="+mn-lt"/>
                        </a:rPr>
                        <a:t>average</a:t>
                      </a:r>
                      <a:r>
                        <a:rPr lang="en-GB" sz="2400" u="none" strike="noStrike" cap="none" dirty="0">
                          <a:latin typeface="+mn-lt"/>
                        </a:rPr>
                        <a:t> energy of its particles </a:t>
                      </a:r>
                      <a:endParaRPr sz="2400" u="none" strike="noStrike" cap="none" dirty="0">
                        <a:latin typeface="+mn-lt"/>
                      </a:endParaRPr>
                    </a:p>
                  </a:txBody>
                  <a:tcPr marL="68588" marR="68588" marT="34294" marB="342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10001"/>
                  </a:ext>
                </a:extLst>
              </a:tr>
              <a:tr h="394875">
                <a:tc>
                  <a:txBody>
                    <a:bodyPr/>
                    <a:lstStyle/>
                    <a:p>
                      <a:pPr marL="0" marR="0" lvl="0" indent="0" algn="l" rtl="0">
                        <a:lnSpc>
                          <a:spcPct val="100000"/>
                        </a:lnSpc>
                        <a:spcBef>
                          <a:spcPts val="0"/>
                        </a:spcBef>
                        <a:spcAft>
                          <a:spcPts val="0"/>
                        </a:spcAft>
                        <a:buClr>
                          <a:srgbClr val="000000"/>
                        </a:buClr>
                        <a:buSzPts val="1800"/>
                        <a:buFont typeface="Arial"/>
                        <a:buNone/>
                      </a:pPr>
                      <a:r>
                        <a:rPr lang="en-GB" sz="2400" b="1" u="none" strike="noStrike" cap="none" dirty="0">
                          <a:latin typeface="+mn-lt"/>
                        </a:rPr>
                        <a:t>Measured in</a:t>
                      </a:r>
                      <a:endParaRPr sz="2400" b="1" u="none" strike="noStrike" cap="none" dirty="0">
                        <a:latin typeface="+mn-lt"/>
                      </a:endParaRPr>
                    </a:p>
                  </a:txBody>
                  <a:tcPr marL="68588" marR="68588" marT="34294" marB="342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GB" sz="2400" u="none" strike="noStrike" cap="none" dirty="0" smtClean="0">
                          <a:latin typeface="+mn-lt"/>
                        </a:rPr>
                        <a:t>J</a:t>
                      </a:r>
                      <a:endParaRPr sz="2400" u="none" strike="noStrike" cap="none" dirty="0">
                        <a:latin typeface="+mn-lt"/>
                      </a:endParaRPr>
                    </a:p>
                  </a:txBody>
                  <a:tcPr marL="68588" marR="68588" marT="34294" marB="342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GB" sz="2400" u="none" strike="noStrike" cap="none" baseline="30000" dirty="0" err="1" smtClean="0">
                          <a:latin typeface="+mn-lt"/>
                        </a:rPr>
                        <a:t>o</a:t>
                      </a:r>
                      <a:r>
                        <a:rPr lang="en-GB" sz="2400" u="none" strike="noStrike" cap="none" dirty="0" err="1" smtClean="0">
                          <a:latin typeface="+mn-lt"/>
                        </a:rPr>
                        <a:t>C</a:t>
                      </a:r>
                      <a:endParaRPr sz="2400" u="none" strike="noStrike" cap="none" dirty="0">
                        <a:latin typeface="+mn-lt"/>
                      </a:endParaRPr>
                    </a:p>
                  </a:txBody>
                  <a:tcPr marL="68588" marR="68588" marT="34294" marB="342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a16="http://schemas.microsoft.com/office/drawing/2014/main" val="10002"/>
                  </a:ext>
                </a:extLst>
              </a:tr>
              <a:tr h="394875">
                <a:tc>
                  <a:txBody>
                    <a:bodyPr/>
                    <a:lstStyle/>
                    <a:p>
                      <a:pPr marL="0" marR="0" lvl="0" indent="0" algn="l" rtl="0">
                        <a:lnSpc>
                          <a:spcPct val="100000"/>
                        </a:lnSpc>
                        <a:spcBef>
                          <a:spcPts val="0"/>
                        </a:spcBef>
                        <a:spcAft>
                          <a:spcPts val="0"/>
                        </a:spcAft>
                        <a:buClr>
                          <a:srgbClr val="000000"/>
                        </a:buClr>
                        <a:buSzPts val="1800"/>
                        <a:buFont typeface="Arial"/>
                        <a:buNone/>
                      </a:pPr>
                      <a:r>
                        <a:rPr lang="en-GB" sz="2400" b="1" u="none" strike="noStrike" cap="none" dirty="0">
                          <a:latin typeface="+mn-lt"/>
                        </a:rPr>
                        <a:t>Lots</a:t>
                      </a:r>
                      <a:endParaRPr sz="2400" b="1" u="none" strike="noStrike" cap="none" dirty="0">
                        <a:latin typeface="+mn-lt"/>
                      </a:endParaRPr>
                    </a:p>
                  </a:txBody>
                  <a:tcPr marL="68588" marR="68588" marT="34294" marB="342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GB" sz="2400" u="none" strike="noStrike" cap="none" dirty="0">
                          <a:latin typeface="+mn-lt"/>
                        </a:rPr>
                        <a:t>A hot </a:t>
                      </a:r>
                      <a:r>
                        <a:rPr lang="en-GB" sz="2400" u="none" strike="noStrike" cap="none" dirty="0" smtClean="0">
                          <a:latin typeface="+mn-lt"/>
                        </a:rPr>
                        <a:t>bath</a:t>
                      </a:r>
                    </a:p>
                    <a:p>
                      <a:pPr marL="0" marR="0" lvl="0" indent="0" algn="ctr" rtl="0">
                        <a:lnSpc>
                          <a:spcPct val="100000"/>
                        </a:lnSpc>
                        <a:spcBef>
                          <a:spcPts val="0"/>
                        </a:spcBef>
                        <a:spcAft>
                          <a:spcPts val="0"/>
                        </a:spcAft>
                        <a:buClr>
                          <a:srgbClr val="000000"/>
                        </a:buClr>
                        <a:buSzPts val="1800"/>
                        <a:buFont typeface="Arial"/>
                        <a:buNone/>
                      </a:pPr>
                      <a:endParaRPr lang="en-GB" sz="2400" u="none" strike="noStrike" cap="none" dirty="0" smtClean="0">
                        <a:latin typeface="+mn-lt"/>
                      </a:endParaRPr>
                    </a:p>
                    <a:p>
                      <a:pPr marL="0" marR="0" lvl="0" indent="0" algn="ctr" rtl="0">
                        <a:lnSpc>
                          <a:spcPct val="100000"/>
                        </a:lnSpc>
                        <a:spcBef>
                          <a:spcPts val="0"/>
                        </a:spcBef>
                        <a:spcAft>
                          <a:spcPts val="0"/>
                        </a:spcAft>
                        <a:buClr>
                          <a:srgbClr val="000000"/>
                        </a:buClr>
                        <a:buSzPts val="1800"/>
                        <a:buFont typeface="Arial"/>
                        <a:buNone/>
                      </a:pPr>
                      <a:endParaRPr lang="en-GB" sz="2400" u="none" strike="noStrike" cap="none" dirty="0" smtClean="0">
                        <a:latin typeface="+mn-lt"/>
                      </a:endParaRPr>
                    </a:p>
                    <a:p>
                      <a:pPr marL="0" marR="0" lvl="0" indent="0" algn="ctr" rtl="0">
                        <a:lnSpc>
                          <a:spcPct val="100000"/>
                        </a:lnSpc>
                        <a:spcBef>
                          <a:spcPts val="0"/>
                        </a:spcBef>
                        <a:spcAft>
                          <a:spcPts val="0"/>
                        </a:spcAft>
                        <a:buClr>
                          <a:srgbClr val="000000"/>
                        </a:buClr>
                        <a:buSzPts val="1800"/>
                        <a:buFont typeface="Arial"/>
                        <a:buNone/>
                      </a:pPr>
                      <a:endParaRPr lang="en-GB" sz="2400" u="none" strike="noStrike" cap="none" dirty="0" smtClean="0">
                        <a:latin typeface="+mn-lt"/>
                      </a:endParaRPr>
                    </a:p>
                    <a:p>
                      <a:pPr marL="0" marR="0" lvl="0" indent="0" algn="ctr" rtl="0">
                        <a:lnSpc>
                          <a:spcPct val="100000"/>
                        </a:lnSpc>
                        <a:spcBef>
                          <a:spcPts val="0"/>
                        </a:spcBef>
                        <a:spcAft>
                          <a:spcPts val="0"/>
                        </a:spcAft>
                        <a:buClr>
                          <a:srgbClr val="000000"/>
                        </a:buClr>
                        <a:buSzPts val="1800"/>
                        <a:buFont typeface="Arial"/>
                        <a:buNone/>
                      </a:pPr>
                      <a:endParaRPr sz="2400" u="none" strike="noStrike" cap="none" dirty="0">
                        <a:latin typeface="+mn-lt"/>
                      </a:endParaRPr>
                    </a:p>
                  </a:txBody>
                  <a:tcPr marL="68588" marR="68588" marT="34294" marB="342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GB" sz="2400" u="none" strike="noStrike" cap="none" dirty="0">
                          <a:latin typeface="+mn-lt"/>
                        </a:rPr>
                        <a:t>A </a:t>
                      </a:r>
                      <a:r>
                        <a:rPr lang="en-GB" sz="2400" u="none" strike="noStrike" cap="none" dirty="0" smtClean="0">
                          <a:latin typeface="+mn-lt"/>
                        </a:rPr>
                        <a:t>spark</a:t>
                      </a:r>
                    </a:p>
                    <a:p>
                      <a:pPr marL="0" marR="0" lvl="0" indent="0" algn="ctr" rtl="0">
                        <a:lnSpc>
                          <a:spcPct val="100000"/>
                        </a:lnSpc>
                        <a:spcBef>
                          <a:spcPts val="0"/>
                        </a:spcBef>
                        <a:spcAft>
                          <a:spcPts val="0"/>
                        </a:spcAft>
                        <a:buClr>
                          <a:srgbClr val="000000"/>
                        </a:buClr>
                        <a:buSzPts val="1800"/>
                        <a:buFont typeface="Arial"/>
                        <a:buNone/>
                      </a:pPr>
                      <a:endParaRPr lang="en-GB" sz="2400" u="none" strike="noStrike" cap="none" dirty="0" smtClean="0">
                        <a:latin typeface="+mn-lt"/>
                      </a:endParaRPr>
                    </a:p>
                    <a:p>
                      <a:pPr marL="0" marR="0" lvl="0" indent="0" algn="ctr" rtl="0">
                        <a:lnSpc>
                          <a:spcPct val="100000"/>
                        </a:lnSpc>
                        <a:spcBef>
                          <a:spcPts val="0"/>
                        </a:spcBef>
                        <a:spcAft>
                          <a:spcPts val="0"/>
                        </a:spcAft>
                        <a:buClr>
                          <a:srgbClr val="000000"/>
                        </a:buClr>
                        <a:buSzPts val="1800"/>
                        <a:buFont typeface="Arial"/>
                        <a:buNone/>
                      </a:pPr>
                      <a:endParaRPr lang="en-GB" sz="2400" u="none" strike="noStrike" cap="none" dirty="0" smtClean="0">
                        <a:latin typeface="+mn-lt"/>
                      </a:endParaRPr>
                    </a:p>
                    <a:p>
                      <a:pPr marL="0" marR="0" lvl="0" indent="0" algn="ctr" rtl="0">
                        <a:lnSpc>
                          <a:spcPct val="100000"/>
                        </a:lnSpc>
                        <a:spcBef>
                          <a:spcPts val="0"/>
                        </a:spcBef>
                        <a:spcAft>
                          <a:spcPts val="0"/>
                        </a:spcAft>
                        <a:buClr>
                          <a:srgbClr val="000000"/>
                        </a:buClr>
                        <a:buSzPts val="1800"/>
                        <a:buFont typeface="Arial"/>
                        <a:buNone/>
                      </a:pPr>
                      <a:endParaRPr sz="2400" u="none" strike="noStrike" cap="none" dirty="0">
                        <a:latin typeface="+mn-lt"/>
                      </a:endParaRPr>
                    </a:p>
                  </a:txBody>
                  <a:tcPr marL="68588" marR="68588" marT="34294" marB="342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10003"/>
                  </a:ext>
                </a:extLst>
              </a:tr>
              <a:tr h="394875">
                <a:tc>
                  <a:txBody>
                    <a:bodyPr/>
                    <a:lstStyle/>
                    <a:p>
                      <a:pPr marL="0" marR="0" lvl="0" indent="0" algn="l" rtl="0">
                        <a:lnSpc>
                          <a:spcPct val="100000"/>
                        </a:lnSpc>
                        <a:spcBef>
                          <a:spcPts val="0"/>
                        </a:spcBef>
                        <a:spcAft>
                          <a:spcPts val="0"/>
                        </a:spcAft>
                        <a:buClr>
                          <a:srgbClr val="000000"/>
                        </a:buClr>
                        <a:buSzPts val="1800"/>
                        <a:buFont typeface="Arial"/>
                        <a:buNone/>
                      </a:pPr>
                      <a:r>
                        <a:rPr lang="en-GB" sz="2400" b="1" u="none" strike="noStrike" cap="none" dirty="0">
                          <a:latin typeface="+mn-lt"/>
                        </a:rPr>
                        <a:t>Little</a:t>
                      </a:r>
                      <a:endParaRPr sz="2400" b="1" u="none" strike="noStrike" cap="none" dirty="0">
                        <a:latin typeface="+mn-lt"/>
                      </a:endParaRPr>
                    </a:p>
                  </a:txBody>
                  <a:tcPr marL="68588" marR="68588" marT="34294" marB="342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GB" sz="2400" u="none" strike="noStrike" cap="none" dirty="0">
                          <a:latin typeface="+mn-lt"/>
                        </a:rPr>
                        <a:t>A drip from a </a:t>
                      </a:r>
                      <a:r>
                        <a:rPr lang="en-GB" sz="2400" u="none" strike="noStrike" cap="none" dirty="0" smtClean="0">
                          <a:latin typeface="+mn-lt"/>
                        </a:rPr>
                        <a:t>tap</a:t>
                      </a:r>
                    </a:p>
                    <a:p>
                      <a:pPr marL="0" marR="0" lvl="0" indent="0" algn="ctr" rtl="0">
                        <a:lnSpc>
                          <a:spcPct val="100000"/>
                        </a:lnSpc>
                        <a:spcBef>
                          <a:spcPts val="0"/>
                        </a:spcBef>
                        <a:spcAft>
                          <a:spcPts val="0"/>
                        </a:spcAft>
                        <a:buClr>
                          <a:srgbClr val="000000"/>
                        </a:buClr>
                        <a:buSzPts val="1800"/>
                        <a:buFont typeface="Arial"/>
                        <a:buNone/>
                      </a:pPr>
                      <a:endParaRPr lang="en-GB" sz="2400" u="none" strike="noStrike" cap="none" dirty="0" smtClean="0">
                        <a:latin typeface="+mn-lt"/>
                      </a:endParaRPr>
                    </a:p>
                    <a:p>
                      <a:pPr marL="0" marR="0" lvl="0" indent="0" algn="ctr" rtl="0">
                        <a:lnSpc>
                          <a:spcPct val="100000"/>
                        </a:lnSpc>
                        <a:spcBef>
                          <a:spcPts val="0"/>
                        </a:spcBef>
                        <a:spcAft>
                          <a:spcPts val="0"/>
                        </a:spcAft>
                        <a:buClr>
                          <a:srgbClr val="000000"/>
                        </a:buClr>
                        <a:buSzPts val="1800"/>
                        <a:buFont typeface="Arial"/>
                        <a:buNone/>
                      </a:pPr>
                      <a:endParaRPr lang="en-GB" sz="2400" u="none" strike="noStrike" cap="none" dirty="0" smtClean="0">
                        <a:latin typeface="+mn-lt"/>
                      </a:endParaRPr>
                    </a:p>
                    <a:p>
                      <a:pPr marL="0" marR="0" lvl="0" indent="0" algn="ctr" rtl="0">
                        <a:lnSpc>
                          <a:spcPct val="100000"/>
                        </a:lnSpc>
                        <a:spcBef>
                          <a:spcPts val="0"/>
                        </a:spcBef>
                        <a:spcAft>
                          <a:spcPts val="0"/>
                        </a:spcAft>
                        <a:buClr>
                          <a:srgbClr val="000000"/>
                        </a:buClr>
                        <a:buSzPts val="1800"/>
                        <a:buFont typeface="Arial"/>
                        <a:buNone/>
                      </a:pPr>
                      <a:endParaRPr lang="en-GB" sz="2400" u="none" strike="noStrike" cap="none" dirty="0" smtClean="0">
                        <a:latin typeface="+mn-lt"/>
                      </a:endParaRPr>
                    </a:p>
                    <a:p>
                      <a:pPr marL="0" marR="0" lvl="0" indent="0" algn="ctr" rtl="0">
                        <a:lnSpc>
                          <a:spcPct val="100000"/>
                        </a:lnSpc>
                        <a:spcBef>
                          <a:spcPts val="0"/>
                        </a:spcBef>
                        <a:spcAft>
                          <a:spcPts val="0"/>
                        </a:spcAft>
                        <a:buClr>
                          <a:srgbClr val="000000"/>
                        </a:buClr>
                        <a:buSzPts val="1800"/>
                        <a:buFont typeface="Arial"/>
                        <a:buNone/>
                      </a:pPr>
                      <a:endParaRPr sz="2400" u="none" strike="noStrike" cap="none" dirty="0">
                        <a:latin typeface="+mn-lt"/>
                      </a:endParaRPr>
                    </a:p>
                  </a:txBody>
                  <a:tcPr marL="68588" marR="68588" marT="34294" marB="342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GB" sz="2400" u="none" strike="noStrike" cap="none" dirty="0">
                          <a:latin typeface="+mn-lt"/>
                        </a:rPr>
                        <a:t>A snowflake</a:t>
                      </a:r>
                      <a:endParaRPr sz="2400" u="none" strike="noStrike" cap="none" dirty="0">
                        <a:latin typeface="+mn-lt"/>
                      </a:endParaRPr>
                    </a:p>
                  </a:txBody>
                  <a:tcPr marL="68588" marR="68588" marT="34294" marB="342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a16="http://schemas.microsoft.com/office/drawing/2014/main" val="10004"/>
                  </a:ext>
                </a:extLst>
              </a:tr>
            </a:tbl>
          </a:graphicData>
        </a:graphic>
      </p:graphicFrame>
      <p:pic>
        <p:nvPicPr>
          <p:cNvPr id="6" name="Picture 5"/>
          <p:cNvPicPr>
            <a:picLocks noChangeAspect="1"/>
          </p:cNvPicPr>
          <p:nvPr/>
        </p:nvPicPr>
        <p:blipFill>
          <a:blip r:embed="rId3">
            <a:clrChange>
              <a:clrFrom>
                <a:srgbClr val="F7F7F7"/>
              </a:clrFrom>
              <a:clrTo>
                <a:srgbClr val="F7F7F7">
                  <a:alpha val="0"/>
                </a:srgbClr>
              </a:clrTo>
            </a:clrChange>
          </a:blip>
          <a:stretch>
            <a:fillRect/>
          </a:stretch>
        </p:blipFill>
        <p:spPr>
          <a:xfrm>
            <a:off x="3275856" y="2990130"/>
            <a:ext cx="1767620" cy="1403819"/>
          </a:xfrm>
          <a:prstGeom prst="rect">
            <a:avLst/>
          </a:prstGeom>
        </p:spPr>
      </p:pic>
      <p:pic>
        <p:nvPicPr>
          <p:cNvPr id="7" name="Picture 6"/>
          <p:cNvPicPr>
            <a:picLocks noChangeAspect="1"/>
          </p:cNvPicPr>
          <p:nvPr/>
        </p:nvPicPr>
        <p:blipFill rotWithShape="1">
          <a:blip r:embed="rId4">
            <a:clrChange>
              <a:clrFrom>
                <a:srgbClr val="F7F7F7"/>
              </a:clrFrom>
              <a:clrTo>
                <a:srgbClr val="F7F7F7">
                  <a:alpha val="0"/>
                </a:srgbClr>
              </a:clrTo>
            </a:clrChange>
          </a:blip>
          <a:srcRect l="17740" t="15012" r="22078" b="24805"/>
          <a:stretch/>
        </p:blipFill>
        <p:spPr>
          <a:xfrm>
            <a:off x="6470969" y="2990130"/>
            <a:ext cx="1407580" cy="1407580"/>
          </a:xfrm>
          <a:prstGeom prst="rect">
            <a:avLst/>
          </a:prstGeom>
        </p:spPr>
      </p:pic>
      <p:pic>
        <p:nvPicPr>
          <p:cNvPr id="1026" name="Picture 2" descr="Faucet White Transparent, Dripping Faucet Clip Art, Clipart, Stainless  Steel, Water Drops PNG Image For Free Download"/>
          <p:cNvPicPr>
            <a:picLocks noChangeAspect="1" noChangeArrowheads="1"/>
          </p:cNvPicPr>
          <p:nvPr/>
        </p:nvPicPr>
        <p:blipFill>
          <a:blip r:embed="rId5" cstate="hqprint">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a:off x="3574352" y="4884926"/>
            <a:ext cx="1440160" cy="144016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nowflakes free to use clip art - Clipartix"/>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6451592" y="4784212"/>
            <a:ext cx="1446333" cy="16415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339481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6336474" y="1130671"/>
            <a:ext cx="1481307" cy="1296144"/>
          </a:xfrm>
          <a:prstGeom prst="rect">
            <a:avLst/>
          </a:prstGeom>
        </p:spPr>
      </p:pic>
      <p:sp>
        <p:nvSpPr>
          <p:cNvPr id="6" name="Right Arrow 5"/>
          <p:cNvSpPr/>
          <p:nvPr/>
        </p:nvSpPr>
        <p:spPr>
          <a:xfrm>
            <a:off x="5558683" y="1522926"/>
            <a:ext cx="777791" cy="792088"/>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DC810AE4-75D7-4320-8A32-02C2993918EB}"/>
              </a:ext>
            </a:extLst>
          </p:cNvPr>
          <p:cNvPicPr>
            <a:picLocks noChangeAspect="1"/>
          </p:cNvPicPr>
          <p:nvPr/>
        </p:nvPicPr>
        <p:blipFill>
          <a:blip r:embed="rId3"/>
          <a:stretch>
            <a:fillRect/>
          </a:stretch>
        </p:blipFill>
        <p:spPr>
          <a:xfrm>
            <a:off x="3635896" y="1268760"/>
            <a:ext cx="1743171" cy="1351509"/>
          </a:xfrm>
          <a:prstGeom prst="rect">
            <a:avLst/>
          </a:prstGeom>
        </p:spPr>
      </p:pic>
      <p:sp>
        <p:nvSpPr>
          <p:cNvPr id="8" name="Right Arrow 7"/>
          <p:cNvSpPr/>
          <p:nvPr/>
        </p:nvSpPr>
        <p:spPr>
          <a:xfrm>
            <a:off x="2715220" y="1576152"/>
            <a:ext cx="777791" cy="792088"/>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p:cNvPicPr>
            <a:picLocks noChangeAspect="1"/>
          </p:cNvPicPr>
          <p:nvPr/>
        </p:nvPicPr>
        <p:blipFill>
          <a:blip r:embed="rId4">
            <a:clrChange>
              <a:clrFrom>
                <a:srgbClr val="FEFEFE"/>
              </a:clrFrom>
              <a:clrTo>
                <a:srgbClr val="FEFEFE">
                  <a:alpha val="0"/>
                </a:srgbClr>
              </a:clrTo>
            </a:clrChange>
          </a:blip>
          <a:stretch>
            <a:fillRect/>
          </a:stretch>
        </p:blipFill>
        <p:spPr>
          <a:xfrm>
            <a:off x="1345893" y="879163"/>
            <a:ext cx="1792262" cy="1792262"/>
          </a:xfrm>
          <a:prstGeom prst="rect">
            <a:avLst/>
          </a:prstGeom>
        </p:spPr>
      </p:pic>
      <p:sp>
        <p:nvSpPr>
          <p:cNvPr id="10" name="TextBox 9"/>
          <p:cNvSpPr txBox="1"/>
          <p:nvPr/>
        </p:nvSpPr>
        <p:spPr>
          <a:xfrm>
            <a:off x="1223906" y="2702422"/>
            <a:ext cx="1208985" cy="646331"/>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Think</a:t>
            </a:r>
          </a:p>
        </p:txBody>
      </p:sp>
      <p:sp>
        <p:nvSpPr>
          <p:cNvPr id="11" name="TextBox 10"/>
          <p:cNvSpPr txBox="1"/>
          <p:nvPr/>
        </p:nvSpPr>
        <p:spPr>
          <a:xfrm>
            <a:off x="4000627" y="2702422"/>
            <a:ext cx="900888" cy="646331"/>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Pair</a:t>
            </a:r>
          </a:p>
        </p:txBody>
      </p:sp>
      <p:sp>
        <p:nvSpPr>
          <p:cNvPr id="12" name="TextBox 11"/>
          <p:cNvSpPr txBox="1"/>
          <p:nvPr/>
        </p:nvSpPr>
        <p:spPr>
          <a:xfrm>
            <a:off x="6469253" y="2696188"/>
            <a:ext cx="1242969" cy="646331"/>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Share</a:t>
            </a:r>
          </a:p>
        </p:txBody>
      </p:sp>
    </p:spTree>
    <p:extLst>
      <p:ext uri="{BB962C8B-B14F-4D97-AF65-F5344CB8AC3E}">
        <p14:creationId xmlns:p14="http://schemas.microsoft.com/office/powerpoint/2010/main" val="427747031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graphicFrame>
        <p:nvGraphicFramePr>
          <p:cNvPr id="165" name="Google Shape;165;p4"/>
          <p:cNvGraphicFramePr/>
          <p:nvPr>
            <p:extLst>
              <p:ext uri="{D42A27DB-BD31-4B8C-83A1-F6EECF244321}">
                <p14:modId xmlns:p14="http://schemas.microsoft.com/office/powerpoint/2010/main" val="627648875"/>
              </p:ext>
            </p:extLst>
          </p:nvPr>
        </p:nvGraphicFramePr>
        <p:xfrm>
          <a:off x="372874" y="3645024"/>
          <a:ext cx="2733675" cy="2606088"/>
        </p:xfrm>
        <a:graphic>
          <a:graphicData uri="http://schemas.openxmlformats.org/drawingml/2006/table">
            <a:tbl>
              <a:tblPr>
                <a:noFill/>
              </a:tblPr>
              <a:tblGrid>
                <a:gridCol w="2733675">
                  <a:extLst>
                    <a:ext uri="{9D8B030D-6E8A-4147-A177-3AD203B41FA5}">
                      <a16:colId xmlns:a16="http://schemas.microsoft.com/office/drawing/2014/main" val="20000"/>
                    </a:ext>
                  </a:extLst>
                </a:gridCol>
              </a:tblGrid>
              <a:tr h="297188">
                <a:tc>
                  <a:txBody>
                    <a:bodyPr/>
                    <a:lstStyle/>
                    <a:p>
                      <a:pPr marL="0" marR="0" lvl="0" indent="0" algn="ctr" rtl="0">
                        <a:lnSpc>
                          <a:spcPct val="100000"/>
                        </a:lnSpc>
                        <a:spcBef>
                          <a:spcPts val="0"/>
                        </a:spcBef>
                        <a:spcAft>
                          <a:spcPts val="0"/>
                        </a:spcAft>
                        <a:buClr>
                          <a:srgbClr val="000000"/>
                        </a:buClr>
                        <a:buSzPts val="2000"/>
                        <a:buFont typeface="Arial"/>
                        <a:buNone/>
                      </a:pPr>
                      <a:r>
                        <a:rPr lang="en-GB" sz="2400" b="1" u="none" strike="noStrike" cap="none" dirty="0">
                          <a:solidFill>
                            <a:schemeClr val="accent1"/>
                          </a:solidFill>
                          <a:latin typeface="Century Gothic"/>
                          <a:ea typeface="Century Gothic"/>
                          <a:cs typeface="Century Gothic"/>
                          <a:sym typeface="Century Gothic"/>
                        </a:rPr>
                        <a:t>Hottest</a:t>
                      </a:r>
                      <a:endParaRPr sz="2400" b="1" u="none" strike="noStrike" cap="none" dirty="0">
                        <a:solidFill>
                          <a:schemeClr val="accent1"/>
                        </a:solidFill>
                        <a:latin typeface="Century Gothic"/>
                        <a:ea typeface="Century Gothic"/>
                        <a:cs typeface="Century Gothic"/>
                        <a:sym typeface="Century Gothic"/>
                      </a:endParaRPr>
                    </a:p>
                  </a:txBody>
                  <a:tcPr marL="68588" marR="68588" marT="34294" marB="342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0"/>
                  </a:ext>
                </a:extLst>
              </a:tr>
              <a:tr h="297188">
                <a:tc>
                  <a:txBody>
                    <a:bodyPr/>
                    <a:lstStyle/>
                    <a:p>
                      <a:pPr marL="0" marR="0" lvl="0" indent="0" algn="ctr" rtl="0">
                        <a:lnSpc>
                          <a:spcPct val="100000"/>
                        </a:lnSpc>
                        <a:spcBef>
                          <a:spcPts val="0"/>
                        </a:spcBef>
                        <a:spcAft>
                          <a:spcPts val="0"/>
                        </a:spcAft>
                        <a:buClr>
                          <a:srgbClr val="000000"/>
                        </a:buClr>
                        <a:buSzPts val="2000"/>
                        <a:buFont typeface="Arial"/>
                        <a:buNone/>
                      </a:pPr>
                      <a:r>
                        <a:rPr lang="en-GB" sz="2400" u="none" strike="noStrike" cap="none" dirty="0" smtClean="0">
                          <a:solidFill>
                            <a:schemeClr val="accent1"/>
                          </a:solidFill>
                          <a:latin typeface="Century Gothic"/>
                          <a:ea typeface="Century Gothic"/>
                          <a:cs typeface="Century Gothic"/>
                          <a:sym typeface="Century Gothic"/>
                        </a:rPr>
                        <a:t>Match</a:t>
                      </a:r>
                      <a:endParaRPr sz="2400" u="none" strike="noStrike" cap="none" dirty="0">
                        <a:solidFill>
                          <a:schemeClr val="accent1"/>
                        </a:solidFill>
                        <a:latin typeface="Century Gothic"/>
                        <a:ea typeface="Century Gothic"/>
                        <a:cs typeface="Century Gothic"/>
                        <a:sym typeface="Century Gothic"/>
                      </a:endParaRPr>
                    </a:p>
                  </a:txBody>
                  <a:tcPr marL="68588" marR="68588" marT="34294" marB="342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297188">
                <a:tc>
                  <a:txBody>
                    <a:bodyPr/>
                    <a:lstStyle/>
                    <a:p>
                      <a:pPr marL="0" marR="0" lvl="0" indent="0" algn="ctr" rtl="0">
                        <a:lnSpc>
                          <a:spcPct val="100000"/>
                        </a:lnSpc>
                        <a:spcBef>
                          <a:spcPts val="0"/>
                        </a:spcBef>
                        <a:spcAft>
                          <a:spcPts val="0"/>
                        </a:spcAft>
                        <a:buClr>
                          <a:srgbClr val="000000"/>
                        </a:buClr>
                        <a:buSzPts val="2000"/>
                        <a:buFont typeface="Arial"/>
                        <a:buNone/>
                      </a:pPr>
                      <a:r>
                        <a:rPr lang="en-GB" sz="2400" u="none" strike="noStrike" cap="none" dirty="0" smtClean="0">
                          <a:solidFill>
                            <a:schemeClr val="accent1"/>
                          </a:solidFill>
                          <a:latin typeface="Century Gothic"/>
                          <a:ea typeface="Century Gothic"/>
                          <a:cs typeface="Century Gothic"/>
                          <a:sym typeface="Century Gothic"/>
                        </a:rPr>
                        <a:t>Pizza</a:t>
                      </a:r>
                      <a:endParaRPr sz="2400" u="none" strike="noStrike" cap="none" dirty="0">
                        <a:solidFill>
                          <a:schemeClr val="accent1"/>
                        </a:solidFill>
                        <a:latin typeface="Century Gothic"/>
                        <a:ea typeface="Century Gothic"/>
                        <a:cs typeface="Century Gothic"/>
                        <a:sym typeface="Century Gothic"/>
                      </a:endParaRPr>
                    </a:p>
                  </a:txBody>
                  <a:tcPr marL="68588" marR="68588" marT="34294" marB="342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297188">
                <a:tc>
                  <a:txBody>
                    <a:bodyPr/>
                    <a:lstStyle/>
                    <a:p>
                      <a:pPr marL="0" marR="0" lvl="0" indent="0" algn="ctr" rtl="0">
                        <a:lnSpc>
                          <a:spcPct val="100000"/>
                        </a:lnSpc>
                        <a:spcBef>
                          <a:spcPts val="0"/>
                        </a:spcBef>
                        <a:spcAft>
                          <a:spcPts val="0"/>
                        </a:spcAft>
                        <a:buClr>
                          <a:srgbClr val="000000"/>
                        </a:buClr>
                        <a:buSzPts val="2000"/>
                        <a:buFont typeface="Arial"/>
                        <a:buNone/>
                      </a:pPr>
                      <a:r>
                        <a:rPr lang="en-GB" sz="2400" u="none" strike="noStrike" cap="none" dirty="0" smtClean="0">
                          <a:solidFill>
                            <a:schemeClr val="accent1"/>
                          </a:solidFill>
                          <a:latin typeface="Century Gothic"/>
                          <a:ea typeface="Century Gothic"/>
                          <a:cs typeface="Century Gothic"/>
                          <a:sym typeface="Century Gothic"/>
                        </a:rPr>
                        <a:t>Horse</a:t>
                      </a:r>
                      <a:endParaRPr sz="2400" u="none" strike="noStrike" cap="none" dirty="0">
                        <a:solidFill>
                          <a:schemeClr val="accent1"/>
                        </a:solidFill>
                        <a:latin typeface="Century Gothic"/>
                        <a:ea typeface="Century Gothic"/>
                        <a:cs typeface="Century Gothic"/>
                        <a:sym typeface="Century Gothic"/>
                      </a:endParaRPr>
                    </a:p>
                  </a:txBody>
                  <a:tcPr marL="68588" marR="68588" marT="34294" marB="342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297188">
                <a:tc>
                  <a:txBody>
                    <a:bodyPr/>
                    <a:lstStyle/>
                    <a:p>
                      <a:pPr marL="0" marR="0" lvl="0" indent="0" algn="ctr" rtl="0">
                        <a:lnSpc>
                          <a:spcPct val="100000"/>
                        </a:lnSpc>
                        <a:spcBef>
                          <a:spcPts val="0"/>
                        </a:spcBef>
                        <a:spcAft>
                          <a:spcPts val="0"/>
                        </a:spcAft>
                        <a:buClr>
                          <a:srgbClr val="000000"/>
                        </a:buClr>
                        <a:buSzPts val="2000"/>
                        <a:buFont typeface="Arial"/>
                        <a:buNone/>
                      </a:pPr>
                      <a:r>
                        <a:rPr lang="en-GB" sz="2400" u="none" strike="noStrike" cap="none" dirty="0">
                          <a:solidFill>
                            <a:schemeClr val="accent1"/>
                          </a:solidFill>
                          <a:latin typeface="Century Gothic"/>
                          <a:ea typeface="Century Gothic"/>
                          <a:cs typeface="Century Gothic"/>
                          <a:sym typeface="Century Gothic"/>
                        </a:rPr>
                        <a:t>Ice cube</a:t>
                      </a:r>
                      <a:endParaRPr sz="2400" u="none" strike="noStrike" cap="none" dirty="0">
                        <a:solidFill>
                          <a:schemeClr val="accent1"/>
                        </a:solidFill>
                        <a:latin typeface="Century Gothic"/>
                        <a:ea typeface="Century Gothic"/>
                        <a:cs typeface="Century Gothic"/>
                        <a:sym typeface="Century Gothic"/>
                      </a:endParaRPr>
                    </a:p>
                  </a:txBody>
                  <a:tcPr marL="68588" marR="68588" marT="34294" marB="342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297188">
                <a:tc>
                  <a:txBody>
                    <a:bodyPr/>
                    <a:lstStyle/>
                    <a:p>
                      <a:pPr marL="0" marR="0" lvl="0" indent="0" algn="ctr" rtl="0">
                        <a:lnSpc>
                          <a:spcPct val="100000"/>
                        </a:lnSpc>
                        <a:spcBef>
                          <a:spcPts val="0"/>
                        </a:spcBef>
                        <a:spcAft>
                          <a:spcPts val="0"/>
                        </a:spcAft>
                        <a:buClr>
                          <a:srgbClr val="000000"/>
                        </a:buClr>
                        <a:buSzPts val="2000"/>
                        <a:buFont typeface="Arial"/>
                        <a:buNone/>
                      </a:pPr>
                      <a:r>
                        <a:rPr lang="en-GB" sz="2400" b="1" u="none" strike="noStrike" cap="none" dirty="0">
                          <a:solidFill>
                            <a:schemeClr val="accent1"/>
                          </a:solidFill>
                          <a:latin typeface="Century Gothic"/>
                          <a:ea typeface="Century Gothic"/>
                          <a:cs typeface="Century Gothic"/>
                          <a:sym typeface="Century Gothic"/>
                        </a:rPr>
                        <a:t>Coldest</a:t>
                      </a:r>
                      <a:endParaRPr sz="2400" b="1" u="none" strike="noStrike" cap="none" dirty="0">
                        <a:solidFill>
                          <a:schemeClr val="accent1"/>
                        </a:solidFill>
                        <a:latin typeface="Century Gothic"/>
                        <a:ea typeface="Century Gothic"/>
                        <a:cs typeface="Century Gothic"/>
                        <a:sym typeface="Century Gothic"/>
                      </a:endParaRPr>
                    </a:p>
                  </a:txBody>
                  <a:tcPr marL="68588" marR="68588" marT="34294" marB="342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5"/>
                  </a:ext>
                </a:extLst>
              </a:tr>
            </a:tbl>
          </a:graphicData>
        </a:graphic>
      </p:graphicFrame>
      <p:graphicFrame>
        <p:nvGraphicFramePr>
          <p:cNvPr id="166" name="Google Shape;166;p4"/>
          <p:cNvGraphicFramePr/>
          <p:nvPr>
            <p:extLst>
              <p:ext uri="{D42A27DB-BD31-4B8C-83A1-F6EECF244321}">
                <p14:modId xmlns:p14="http://schemas.microsoft.com/office/powerpoint/2010/main" val="699798434"/>
              </p:ext>
            </p:extLst>
          </p:nvPr>
        </p:nvGraphicFramePr>
        <p:xfrm>
          <a:off x="3568259" y="3645024"/>
          <a:ext cx="3417675" cy="2606088"/>
        </p:xfrm>
        <a:graphic>
          <a:graphicData uri="http://schemas.openxmlformats.org/drawingml/2006/table">
            <a:tbl>
              <a:tblPr>
                <a:noFill/>
              </a:tblPr>
              <a:tblGrid>
                <a:gridCol w="3417675">
                  <a:extLst>
                    <a:ext uri="{9D8B030D-6E8A-4147-A177-3AD203B41FA5}">
                      <a16:colId xmlns:a16="http://schemas.microsoft.com/office/drawing/2014/main" val="20000"/>
                    </a:ext>
                  </a:extLst>
                </a:gridCol>
              </a:tblGrid>
              <a:tr h="297188">
                <a:tc>
                  <a:txBody>
                    <a:bodyPr/>
                    <a:lstStyle/>
                    <a:p>
                      <a:pPr marL="0" marR="0" lvl="0" indent="0" algn="ctr" rtl="0">
                        <a:lnSpc>
                          <a:spcPct val="100000"/>
                        </a:lnSpc>
                        <a:spcBef>
                          <a:spcPts val="0"/>
                        </a:spcBef>
                        <a:spcAft>
                          <a:spcPts val="0"/>
                        </a:spcAft>
                        <a:buClr>
                          <a:srgbClr val="000000"/>
                        </a:buClr>
                        <a:buSzPts val="2000"/>
                        <a:buFont typeface="Arial"/>
                        <a:buNone/>
                      </a:pPr>
                      <a:r>
                        <a:rPr lang="en-GB" sz="2400" b="1" u="none" strike="noStrike" cap="none" dirty="0">
                          <a:solidFill>
                            <a:schemeClr val="accent1"/>
                          </a:solidFill>
                          <a:latin typeface="Century Gothic"/>
                          <a:ea typeface="Century Gothic"/>
                          <a:cs typeface="Century Gothic"/>
                          <a:sym typeface="Century Gothic"/>
                        </a:rPr>
                        <a:t>Most thermal energy</a:t>
                      </a:r>
                      <a:endParaRPr sz="2400" b="1" u="none" strike="noStrike" cap="none" dirty="0">
                        <a:solidFill>
                          <a:schemeClr val="accent1"/>
                        </a:solidFill>
                        <a:latin typeface="Century Gothic"/>
                        <a:ea typeface="Century Gothic"/>
                        <a:cs typeface="Century Gothic"/>
                        <a:sym typeface="Century Gothic"/>
                      </a:endParaRPr>
                    </a:p>
                  </a:txBody>
                  <a:tcPr marL="68588" marR="68588" marT="34294" marB="342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0"/>
                  </a:ext>
                </a:extLst>
              </a:tr>
              <a:tr h="297188">
                <a:tc>
                  <a:txBody>
                    <a:bodyPr/>
                    <a:lstStyle/>
                    <a:p>
                      <a:pPr marL="0" marR="0" lvl="0" indent="0" algn="ctr" rtl="0">
                        <a:lnSpc>
                          <a:spcPct val="100000"/>
                        </a:lnSpc>
                        <a:spcBef>
                          <a:spcPts val="0"/>
                        </a:spcBef>
                        <a:spcAft>
                          <a:spcPts val="0"/>
                        </a:spcAft>
                        <a:buClr>
                          <a:srgbClr val="000000"/>
                        </a:buClr>
                        <a:buSzPts val="2000"/>
                        <a:buFont typeface="Arial"/>
                        <a:buNone/>
                      </a:pPr>
                      <a:r>
                        <a:rPr lang="en-GB" sz="2400" u="none" strike="noStrike" cap="none" dirty="0" smtClean="0">
                          <a:solidFill>
                            <a:schemeClr val="accent1"/>
                          </a:solidFill>
                          <a:latin typeface="Century Gothic"/>
                          <a:ea typeface="Century Gothic"/>
                          <a:cs typeface="Century Gothic"/>
                          <a:sym typeface="Century Gothic"/>
                        </a:rPr>
                        <a:t>Horse</a:t>
                      </a:r>
                      <a:endParaRPr sz="2400" u="none" strike="noStrike" cap="none" dirty="0">
                        <a:solidFill>
                          <a:schemeClr val="accent1"/>
                        </a:solidFill>
                        <a:latin typeface="Century Gothic"/>
                        <a:ea typeface="Century Gothic"/>
                        <a:cs typeface="Century Gothic"/>
                        <a:sym typeface="Century Gothic"/>
                      </a:endParaRPr>
                    </a:p>
                  </a:txBody>
                  <a:tcPr marL="68588" marR="68588" marT="34294" marB="342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297188">
                <a:tc>
                  <a:txBody>
                    <a:bodyPr/>
                    <a:lstStyle/>
                    <a:p>
                      <a:pPr marL="0" marR="0" lvl="0" indent="0" algn="ctr" rtl="0">
                        <a:lnSpc>
                          <a:spcPct val="100000"/>
                        </a:lnSpc>
                        <a:spcBef>
                          <a:spcPts val="0"/>
                        </a:spcBef>
                        <a:spcAft>
                          <a:spcPts val="0"/>
                        </a:spcAft>
                        <a:buClr>
                          <a:srgbClr val="000000"/>
                        </a:buClr>
                        <a:buSzPts val="2000"/>
                        <a:buFont typeface="Arial"/>
                        <a:buNone/>
                      </a:pPr>
                      <a:r>
                        <a:rPr lang="en-GB" sz="2400" u="none" strike="noStrike" cap="none" dirty="0" smtClean="0">
                          <a:solidFill>
                            <a:schemeClr val="accent1"/>
                          </a:solidFill>
                          <a:latin typeface="Century Gothic"/>
                          <a:ea typeface="Century Gothic"/>
                          <a:cs typeface="Century Gothic"/>
                          <a:sym typeface="Century Gothic"/>
                        </a:rPr>
                        <a:t>Pizza</a:t>
                      </a:r>
                      <a:endParaRPr sz="2400" u="none" strike="noStrike" cap="none" dirty="0">
                        <a:solidFill>
                          <a:schemeClr val="accent1"/>
                        </a:solidFill>
                        <a:latin typeface="Century Gothic"/>
                        <a:ea typeface="Century Gothic"/>
                        <a:cs typeface="Century Gothic"/>
                        <a:sym typeface="Century Gothic"/>
                      </a:endParaRPr>
                    </a:p>
                  </a:txBody>
                  <a:tcPr marL="68588" marR="68588" marT="34294" marB="342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297188">
                <a:tc>
                  <a:txBody>
                    <a:bodyPr/>
                    <a:lstStyle/>
                    <a:p>
                      <a:pPr marL="0" marR="0" lvl="0" indent="0" algn="ctr" rtl="0">
                        <a:lnSpc>
                          <a:spcPct val="100000"/>
                        </a:lnSpc>
                        <a:spcBef>
                          <a:spcPts val="0"/>
                        </a:spcBef>
                        <a:spcAft>
                          <a:spcPts val="0"/>
                        </a:spcAft>
                        <a:buClr>
                          <a:srgbClr val="000000"/>
                        </a:buClr>
                        <a:buSzPts val="2000"/>
                        <a:buFont typeface="Arial"/>
                        <a:buNone/>
                      </a:pPr>
                      <a:r>
                        <a:rPr lang="en-GB" sz="2400" u="none" strike="noStrike" cap="none">
                          <a:solidFill>
                            <a:schemeClr val="accent1"/>
                          </a:solidFill>
                          <a:latin typeface="Century Gothic"/>
                          <a:ea typeface="Century Gothic"/>
                          <a:cs typeface="Century Gothic"/>
                          <a:sym typeface="Century Gothic"/>
                        </a:rPr>
                        <a:t>Ice cube</a:t>
                      </a:r>
                      <a:endParaRPr sz="2400" u="none" strike="noStrike" cap="none">
                        <a:solidFill>
                          <a:schemeClr val="accent1"/>
                        </a:solidFill>
                        <a:latin typeface="Century Gothic"/>
                        <a:ea typeface="Century Gothic"/>
                        <a:cs typeface="Century Gothic"/>
                        <a:sym typeface="Century Gothic"/>
                      </a:endParaRPr>
                    </a:p>
                  </a:txBody>
                  <a:tcPr marL="68588" marR="68588" marT="34294" marB="342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297188">
                <a:tc>
                  <a:txBody>
                    <a:bodyPr/>
                    <a:lstStyle/>
                    <a:p>
                      <a:pPr marL="0" marR="0" lvl="0" indent="0" algn="ctr" rtl="0">
                        <a:lnSpc>
                          <a:spcPct val="100000"/>
                        </a:lnSpc>
                        <a:spcBef>
                          <a:spcPts val="0"/>
                        </a:spcBef>
                        <a:spcAft>
                          <a:spcPts val="0"/>
                        </a:spcAft>
                        <a:buClr>
                          <a:srgbClr val="000000"/>
                        </a:buClr>
                        <a:buSzPts val="2000"/>
                        <a:buFont typeface="Arial"/>
                        <a:buNone/>
                      </a:pPr>
                      <a:r>
                        <a:rPr lang="en-GB" sz="2400" u="none" strike="noStrike" cap="none">
                          <a:solidFill>
                            <a:schemeClr val="accent1"/>
                          </a:solidFill>
                          <a:latin typeface="Century Gothic"/>
                          <a:ea typeface="Century Gothic"/>
                          <a:cs typeface="Century Gothic"/>
                          <a:sym typeface="Century Gothic"/>
                        </a:rPr>
                        <a:t>Match</a:t>
                      </a:r>
                      <a:endParaRPr sz="2400" u="none" strike="noStrike" cap="none">
                        <a:solidFill>
                          <a:schemeClr val="accent1"/>
                        </a:solidFill>
                        <a:latin typeface="Century Gothic"/>
                        <a:ea typeface="Century Gothic"/>
                        <a:cs typeface="Century Gothic"/>
                        <a:sym typeface="Century Gothic"/>
                      </a:endParaRPr>
                    </a:p>
                  </a:txBody>
                  <a:tcPr marL="68588" marR="68588" marT="34294" marB="342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297188">
                <a:tc>
                  <a:txBody>
                    <a:bodyPr/>
                    <a:lstStyle/>
                    <a:p>
                      <a:pPr marL="0" marR="0" lvl="0" indent="0" algn="ctr" rtl="0">
                        <a:lnSpc>
                          <a:spcPct val="100000"/>
                        </a:lnSpc>
                        <a:spcBef>
                          <a:spcPts val="0"/>
                        </a:spcBef>
                        <a:spcAft>
                          <a:spcPts val="0"/>
                        </a:spcAft>
                        <a:buClr>
                          <a:srgbClr val="000000"/>
                        </a:buClr>
                        <a:buSzPts val="2000"/>
                        <a:buFont typeface="Arial"/>
                        <a:buNone/>
                      </a:pPr>
                      <a:r>
                        <a:rPr lang="en-GB" sz="2400" b="1" u="none" strike="noStrike" cap="none" dirty="0">
                          <a:solidFill>
                            <a:schemeClr val="accent1"/>
                          </a:solidFill>
                          <a:latin typeface="Century Gothic"/>
                          <a:ea typeface="Century Gothic"/>
                          <a:cs typeface="Century Gothic"/>
                          <a:sym typeface="Century Gothic"/>
                        </a:rPr>
                        <a:t>Least thermal energy</a:t>
                      </a:r>
                      <a:endParaRPr sz="2400" b="1" u="none" strike="noStrike" cap="none" dirty="0">
                        <a:solidFill>
                          <a:schemeClr val="accent1"/>
                        </a:solidFill>
                        <a:latin typeface="Century Gothic"/>
                        <a:ea typeface="Century Gothic"/>
                        <a:cs typeface="Century Gothic"/>
                        <a:sym typeface="Century Gothic"/>
                      </a:endParaRPr>
                    </a:p>
                  </a:txBody>
                  <a:tcPr marL="68588" marR="68588" marT="34294" marB="342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5"/>
                  </a:ext>
                </a:extLst>
              </a:tr>
            </a:tbl>
          </a:graphicData>
        </a:graphic>
      </p:graphicFrame>
      <p:graphicFrame>
        <p:nvGraphicFramePr>
          <p:cNvPr id="3" name="Table 2"/>
          <p:cNvGraphicFramePr>
            <a:graphicFrameLocks noGrp="1"/>
          </p:cNvGraphicFramePr>
          <p:nvPr>
            <p:extLst>
              <p:ext uri="{D42A27DB-BD31-4B8C-83A1-F6EECF244321}">
                <p14:modId xmlns:p14="http://schemas.microsoft.com/office/powerpoint/2010/main" val="1602351547"/>
              </p:ext>
            </p:extLst>
          </p:nvPr>
        </p:nvGraphicFramePr>
        <p:xfrm>
          <a:off x="395536" y="332656"/>
          <a:ext cx="8204417" cy="2987040"/>
        </p:xfrm>
        <a:graphic>
          <a:graphicData uri="http://schemas.openxmlformats.org/drawingml/2006/table">
            <a:tbl>
              <a:tblPr firstRow="1" bandRow="1">
                <a:tableStyleId>{5940675A-B579-460E-94D1-54222C63F5DA}</a:tableStyleId>
              </a:tblPr>
              <a:tblGrid>
                <a:gridCol w="8204417">
                  <a:extLst>
                    <a:ext uri="{9D8B030D-6E8A-4147-A177-3AD203B41FA5}">
                      <a16:colId xmlns:a16="http://schemas.microsoft.com/office/drawing/2014/main" val="3007042514"/>
                    </a:ext>
                  </a:extLst>
                </a:gridCol>
              </a:tblGrid>
              <a:tr h="370840">
                <a:tc>
                  <a:txBody>
                    <a:bodyPr/>
                    <a:lstStyle/>
                    <a:p>
                      <a:r>
                        <a:rPr lang="en-GB" sz="2400" b="1" dirty="0" smtClean="0">
                          <a:solidFill>
                            <a:schemeClr val="bg1"/>
                          </a:solidFill>
                          <a:latin typeface="+mn-lt"/>
                        </a:rPr>
                        <a:t>Thermal Energy (Heat) vs Temperature</a:t>
                      </a:r>
                      <a:endParaRPr lang="en-GB" sz="2200" b="1" dirty="0">
                        <a:solidFill>
                          <a:schemeClr val="bg1"/>
                        </a:solidFill>
                        <a:latin typeface="+mn-lt"/>
                      </a:endParaRPr>
                    </a:p>
                  </a:txBody>
                  <a:tcPr>
                    <a:solidFill>
                      <a:schemeClr val="tx1"/>
                    </a:solidFill>
                  </a:tcPr>
                </a:tc>
                <a:extLst>
                  <a:ext uri="{0D108BD9-81ED-4DB2-BD59-A6C34878D82A}">
                    <a16:rowId xmlns:a16="http://schemas.microsoft.com/office/drawing/2014/main" val="267594730"/>
                  </a:ext>
                </a:extLst>
              </a:tr>
              <a:tr h="370840">
                <a:tc>
                  <a:txBody>
                    <a:bodyPr/>
                    <a:lstStyle/>
                    <a:p>
                      <a:pPr defTabSz="685800" eaLnBrk="1" fontAlgn="auto" hangingPunct="1">
                        <a:spcBef>
                          <a:spcPts val="0"/>
                        </a:spcBef>
                        <a:spcAft>
                          <a:spcPts val="0"/>
                        </a:spcAft>
                        <a:buClr>
                          <a:srgbClr val="000000"/>
                        </a:buClr>
                        <a:buSzPts val="2400"/>
                      </a:pPr>
                      <a:r>
                        <a:rPr lang="en-GB" sz="2200" dirty="0" smtClean="0">
                          <a:solidFill>
                            <a:srgbClr val="000000"/>
                          </a:solidFill>
                          <a:latin typeface="+mn-lt"/>
                          <a:ea typeface="Century Gothic"/>
                          <a:cs typeface="Century Gothic"/>
                          <a:sym typeface="Century Gothic"/>
                        </a:rPr>
                        <a:t>Arrange these objects into two lists: one list in order of temperature (hottest first), the other in order of thermal energy (most first):</a:t>
                      </a:r>
                      <a:endParaRPr lang="en-GB" sz="2200" dirty="0" smtClean="0">
                        <a:solidFill>
                          <a:srgbClr val="000000"/>
                        </a:solidFill>
                        <a:latin typeface="+mn-lt"/>
                        <a:ea typeface="Arial"/>
                        <a:cs typeface="Arial"/>
                        <a:sym typeface="Arial"/>
                      </a:endParaRPr>
                    </a:p>
                    <a:p>
                      <a:pPr marL="257175" indent="-257175" defTabSz="685800" eaLnBrk="1" fontAlgn="auto" hangingPunct="1">
                        <a:spcBef>
                          <a:spcPts val="0"/>
                        </a:spcBef>
                        <a:spcAft>
                          <a:spcPts val="0"/>
                        </a:spcAft>
                        <a:buClr>
                          <a:srgbClr val="000000"/>
                        </a:buClr>
                        <a:buSzPts val="2400"/>
                        <a:buFont typeface="Arial"/>
                        <a:buChar char="•"/>
                      </a:pPr>
                      <a:r>
                        <a:rPr lang="en-GB" sz="2200" dirty="0" smtClean="0">
                          <a:solidFill>
                            <a:srgbClr val="000000"/>
                          </a:solidFill>
                          <a:latin typeface="+mn-lt"/>
                          <a:ea typeface="Century Gothic"/>
                          <a:cs typeface="Century Gothic"/>
                          <a:sym typeface="Century Gothic"/>
                        </a:rPr>
                        <a:t>a lit match;</a:t>
                      </a:r>
                      <a:endParaRPr lang="en-GB" sz="2200" dirty="0" smtClean="0">
                        <a:solidFill>
                          <a:srgbClr val="000000"/>
                        </a:solidFill>
                        <a:latin typeface="+mn-lt"/>
                        <a:ea typeface="Arial"/>
                        <a:cs typeface="Arial"/>
                        <a:sym typeface="Arial"/>
                      </a:endParaRPr>
                    </a:p>
                    <a:p>
                      <a:pPr marL="257175" indent="-257175" defTabSz="685800" eaLnBrk="1" fontAlgn="auto" hangingPunct="1">
                        <a:spcBef>
                          <a:spcPts val="0"/>
                        </a:spcBef>
                        <a:spcAft>
                          <a:spcPts val="0"/>
                        </a:spcAft>
                        <a:buClr>
                          <a:srgbClr val="000000"/>
                        </a:buClr>
                        <a:buSzPts val="2400"/>
                        <a:buFont typeface="Arial"/>
                        <a:buChar char="•"/>
                      </a:pPr>
                      <a:r>
                        <a:rPr lang="en-GB" sz="2200" dirty="0" smtClean="0">
                          <a:solidFill>
                            <a:srgbClr val="000000"/>
                          </a:solidFill>
                          <a:latin typeface="+mn-lt"/>
                          <a:ea typeface="Century Gothic"/>
                          <a:cs typeface="Century Gothic"/>
                          <a:sym typeface="Century Gothic"/>
                        </a:rPr>
                        <a:t>an ice cube;</a:t>
                      </a:r>
                      <a:endParaRPr lang="en-GB" sz="2200" dirty="0" smtClean="0">
                        <a:solidFill>
                          <a:srgbClr val="000000"/>
                        </a:solidFill>
                        <a:latin typeface="+mn-lt"/>
                        <a:ea typeface="Arial"/>
                        <a:cs typeface="Arial"/>
                        <a:sym typeface="Arial"/>
                      </a:endParaRPr>
                    </a:p>
                    <a:p>
                      <a:pPr marL="257175" indent="-257175" defTabSz="685800" eaLnBrk="1" fontAlgn="auto" hangingPunct="1">
                        <a:spcBef>
                          <a:spcPts val="0"/>
                        </a:spcBef>
                        <a:spcAft>
                          <a:spcPts val="0"/>
                        </a:spcAft>
                        <a:buClr>
                          <a:srgbClr val="000000"/>
                        </a:buClr>
                        <a:buSzPts val="2400"/>
                        <a:buFont typeface="Arial"/>
                        <a:buChar char="•"/>
                      </a:pPr>
                      <a:r>
                        <a:rPr lang="en-GB" sz="2200" dirty="0" smtClean="0">
                          <a:solidFill>
                            <a:srgbClr val="000000"/>
                          </a:solidFill>
                          <a:latin typeface="+mn-lt"/>
                          <a:ea typeface="Century Gothic"/>
                          <a:cs typeface="Century Gothic"/>
                          <a:sym typeface="Century Gothic"/>
                        </a:rPr>
                        <a:t>a hot pizza;</a:t>
                      </a:r>
                      <a:endParaRPr lang="en-GB" sz="2200" dirty="0" smtClean="0">
                        <a:solidFill>
                          <a:srgbClr val="000000"/>
                        </a:solidFill>
                        <a:latin typeface="+mn-lt"/>
                        <a:ea typeface="Arial"/>
                        <a:cs typeface="Arial"/>
                        <a:sym typeface="Arial"/>
                      </a:endParaRPr>
                    </a:p>
                    <a:p>
                      <a:pPr marL="257175" indent="-257175" defTabSz="685800" eaLnBrk="1" fontAlgn="auto" hangingPunct="1">
                        <a:spcBef>
                          <a:spcPts val="0"/>
                        </a:spcBef>
                        <a:spcAft>
                          <a:spcPts val="0"/>
                        </a:spcAft>
                        <a:buClr>
                          <a:srgbClr val="000000"/>
                        </a:buClr>
                        <a:buSzPts val="2400"/>
                        <a:buFont typeface="Arial"/>
                        <a:buChar char="•"/>
                      </a:pPr>
                      <a:r>
                        <a:rPr lang="en-GB" sz="2200" dirty="0" smtClean="0">
                          <a:solidFill>
                            <a:srgbClr val="000000"/>
                          </a:solidFill>
                          <a:latin typeface="+mn-lt"/>
                          <a:ea typeface="Century Gothic"/>
                          <a:cs typeface="Century Gothic"/>
                          <a:sym typeface="Century Gothic"/>
                        </a:rPr>
                        <a:t>a horse.</a:t>
                      </a:r>
                      <a:endParaRPr lang="en-GB" sz="2200" dirty="0" smtClean="0">
                        <a:solidFill>
                          <a:srgbClr val="000000"/>
                        </a:solidFill>
                        <a:latin typeface="+mn-lt"/>
                        <a:ea typeface="Arial"/>
                        <a:cs typeface="Arial"/>
                        <a:sym typeface="Arial"/>
                      </a:endParaRPr>
                    </a:p>
                  </a:txBody>
                  <a:tcPr>
                    <a:solidFill>
                      <a:schemeClr val="accent6">
                        <a:lumMod val="20000"/>
                        <a:lumOff val="80000"/>
                      </a:schemeClr>
                    </a:solidFill>
                  </a:tcPr>
                </a:tc>
                <a:extLst>
                  <a:ext uri="{0D108BD9-81ED-4DB2-BD59-A6C34878D82A}">
                    <a16:rowId xmlns:a16="http://schemas.microsoft.com/office/drawing/2014/main" val="557249250"/>
                  </a:ext>
                </a:extLst>
              </a:tr>
              <a:tr h="37084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2200" b="1" dirty="0" smtClean="0">
                          <a:solidFill>
                            <a:srgbClr val="C00000"/>
                          </a:solidFill>
                          <a:latin typeface="+mn-lt"/>
                          <a:ea typeface="Century Gothic"/>
                          <a:cs typeface="Century Gothic"/>
                          <a:sym typeface="Century Gothic"/>
                        </a:rPr>
                        <a:t>Explain</a:t>
                      </a:r>
                      <a:r>
                        <a:rPr lang="en-GB" sz="2200" dirty="0" smtClean="0">
                          <a:solidFill>
                            <a:srgbClr val="000000"/>
                          </a:solidFill>
                          <a:latin typeface="+mn-lt"/>
                          <a:ea typeface="Century Gothic"/>
                          <a:cs typeface="Century Gothic"/>
                          <a:sym typeface="Century Gothic"/>
                        </a:rPr>
                        <a:t> why you’ve put each list in the order you have…</a:t>
                      </a:r>
                      <a:endParaRPr lang="en-GB" sz="2200" dirty="0" smtClean="0">
                        <a:solidFill>
                          <a:srgbClr val="000000"/>
                        </a:solidFill>
                        <a:latin typeface="+mn-lt"/>
                        <a:ea typeface="Arial"/>
                        <a:cs typeface="Arial"/>
                        <a:sym typeface="Arial"/>
                      </a:endParaRPr>
                    </a:p>
                  </a:txBody>
                  <a:tcPr>
                    <a:solidFill>
                      <a:schemeClr val="accent6">
                        <a:lumMod val="40000"/>
                        <a:lumOff val="60000"/>
                      </a:schemeClr>
                    </a:solidFill>
                  </a:tcPr>
                </a:tc>
                <a:extLst>
                  <a:ext uri="{0D108BD9-81ED-4DB2-BD59-A6C34878D82A}">
                    <a16:rowId xmlns:a16="http://schemas.microsoft.com/office/drawing/2014/main" val="1016195651"/>
                  </a:ext>
                </a:extLst>
              </a:tr>
            </a:tbl>
          </a:graphicData>
        </a:graphic>
      </p:graphicFrame>
      <p:pic>
        <p:nvPicPr>
          <p:cNvPr id="4" name="Picture 3"/>
          <p:cNvPicPr>
            <a:picLocks noChangeAspect="1"/>
          </p:cNvPicPr>
          <p:nvPr/>
        </p:nvPicPr>
        <p:blipFill>
          <a:blip r:embed="rId3"/>
          <a:stretch>
            <a:fillRect/>
          </a:stretch>
        </p:blipFill>
        <p:spPr>
          <a:xfrm>
            <a:off x="7447645" y="5587371"/>
            <a:ext cx="1696355" cy="1270629"/>
          </a:xfrm>
          <a:prstGeom prst="rect">
            <a:avLst/>
          </a:prstGeom>
        </p:spPr>
      </p:pic>
    </p:spTree>
    <p:extLst>
      <p:ext uri="{BB962C8B-B14F-4D97-AF65-F5344CB8AC3E}">
        <p14:creationId xmlns:p14="http://schemas.microsoft.com/office/powerpoint/2010/main" val="831703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5"/>
                                        </p:tgtEl>
                                        <p:attrNameLst>
                                          <p:attrName>style.visibility</p:attrName>
                                        </p:attrNameLst>
                                      </p:cBhvr>
                                      <p:to>
                                        <p:strVal val="visible"/>
                                      </p:to>
                                    </p:set>
                                    <p:animEffect transition="in" filter="fade">
                                      <p:cBhvr>
                                        <p:cTn id="7" dur="500"/>
                                        <p:tgtEl>
                                          <p:spTgt spid="16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6"/>
                                        </p:tgtEl>
                                        <p:attrNameLst>
                                          <p:attrName>style.visibility</p:attrName>
                                        </p:attrNameLst>
                                      </p:cBhvr>
                                      <p:to>
                                        <p:strVal val="visible"/>
                                      </p:to>
                                    </p:set>
                                    <p:animEffect transition="in" filter="fade">
                                      <p:cBhvr>
                                        <p:cTn id="12" dur="500"/>
                                        <p:tgtEl>
                                          <p:spTgt spid="1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FC2"/>
        </a:solidFill>
        <a:effectLst/>
      </p:bgPr>
    </p:bg>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859306713"/>
              </p:ext>
            </p:extLst>
          </p:nvPr>
        </p:nvGraphicFramePr>
        <p:xfrm>
          <a:off x="3419872" y="1268760"/>
          <a:ext cx="5447928" cy="1584176"/>
        </p:xfrm>
        <a:graphic>
          <a:graphicData uri="http://schemas.openxmlformats.org/drawingml/2006/table">
            <a:tbl>
              <a:tblPr firstRow="1" bandRow="1">
                <a:tableStyleId>{5940675A-B579-460E-94D1-54222C63F5DA}</a:tableStyleId>
              </a:tblPr>
              <a:tblGrid>
                <a:gridCol w="5447928">
                  <a:extLst>
                    <a:ext uri="{9D8B030D-6E8A-4147-A177-3AD203B41FA5}">
                      <a16:colId xmlns:a16="http://schemas.microsoft.com/office/drawing/2014/main" val="2304654665"/>
                    </a:ext>
                  </a:extLst>
                </a:gridCol>
              </a:tblGrid>
              <a:tr h="1584176">
                <a:tc>
                  <a:txBody>
                    <a:bodyPr/>
                    <a:lstStyle/>
                    <a:p>
                      <a:pPr algn="ctr"/>
                      <a:r>
                        <a:rPr lang="en-GB" sz="4400" b="1" baseline="0" dirty="0" smtClean="0">
                          <a:solidFill>
                            <a:schemeClr val="tx1"/>
                          </a:solidFill>
                        </a:rPr>
                        <a:t>Vocabulary Builder</a:t>
                      </a:r>
                      <a:endParaRPr lang="en-GB" sz="4400" b="1" dirty="0">
                        <a:solidFill>
                          <a:schemeClr val="tx1"/>
                        </a:solidFill>
                      </a:endParaRPr>
                    </a:p>
                  </a:txBody>
                  <a:tcPr anchor="ctr">
                    <a:solidFill>
                      <a:schemeClr val="accent6">
                        <a:lumMod val="60000"/>
                        <a:lumOff val="40000"/>
                      </a:schemeClr>
                    </a:solidFill>
                  </a:tcPr>
                </a:tc>
                <a:extLst>
                  <a:ext uri="{0D108BD9-81ED-4DB2-BD59-A6C34878D82A}">
                    <a16:rowId xmlns:a16="http://schemas.microsoft.com/office/drawing/2014/main" val="2991333895"/>
                  </a:ext>
                </a:extLst>
              </a:tr>
            </a:tbl>
          </a:graphicData>
        </a:graphic>
      </p:graphicFrame>
      <p:pic>
        <p:nvPicPr>
          <p:cNvPr id="244738" name="Picture 2" descr="Anglian Brickwork - East Anglia's number one brickwork, blockwork and  stonework specialists"/>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11560" y="764704"/>
            <a:ext cx="2276606" cy="234888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3">
            <a:clrChange>
              <a:clrFrom>
                <a:srgbClr val="FFFFFF"/>
              </a:clrFrom>
              <a:clrTo>
                <a:srgbClr val="FFFFFF">
                  <a:alpha val="0"/>
                </a:srgbClr>
              </a:clrTo>
            </a:clrChange>
          </a:blip>
          <a:stretch>
            <a:fillRect/>
          </a:stretch>
        </p:blipFill>
        <p:spPr>
          <a:xfrm>
            <a:off x="5004048" y="3212976"/>
            <a:ext cx="3212976" cy="3212976"/>
          </a:xfrm>
          <a:prstGeom prst="rect">
            <a:avLst/>
          </a:prstGeom>
        </p:spPr>
      </p:pic>
      <p:pic>
        <p:nvPicPr>
          <p:cNvPr id="5" name="Picture 4"/>
          <p:cNvPicPr>
            <a:picLocks noChangeAspect="1"/>
          </p:cNvPicPr>
          <p:nvPr/>
        </p:nvPicPr>
        <p:blipFill>
          <a:blip r:embed="rId4"/>
          <a:stretch>
            <a:fillRect/>
          </a:stretch>
        </p:blipFill>
        <p:spPr>
          <a:xfrm>
            <a:off x="6732240" y="116632"/>
            <a:ext cx="2205159" cy="843303"/>
          </a:xfrm>
          <a:prstGeom prst="rect">
            <a:avLst/>
          </a:prstGeom>
        </p:spPr>
      </p:pic>
    </p:spTree>
    <p:extLst>
      <p:ext uri="{BB962C8B-B14F-4D97-AF65-F5344CB8AC3E}">
        <p14:creationId xmlns:p14="http://schemas.microsoft.com/office/powerpoint/2010/main" val="341035359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41148260-AEEB-4A01-AB0E-43C270EAF97C}"/>
              </a:ext>
            </a:extLst>
          </p:cNvPr>
          <p:cNvGraphicFramePr>
            <a:graphicFrameLocks noGrp="1"/>
          </p:cNvGraphicFramePr>
          <p:nvPr>
            <p:extLst>
              <p:ext uri="{D42A27DB-BD31-4B8C-83A1-F6EECF244321}">
                <p14:modId xmlns:p14="http://schemas.microsoft.com/office/powerpoint/2010/main" val="1322395652"/>
              </p:ext>
            </p:extLst>
          </p:nvPr>
        </p:nvGraphicFramePr>
        <p:xfrm>
          <a:off x="114300" y="568123"/>
          <a:ext cx="8865189" cy="1846490"/>
        </p:xfrm>
        <a:graphic>
          <a:graphicData uri="http://schemas.openxmlformats.org/drawingml/2006/table">
            <a:tbl>
              <a:tblPr firstRow="1" bandRow="1"/>
              <a:tblGrid>
                <a:gridCol w="386148">
                  <a:extLst>
                    <a:ext uri="{9D8B030D-6E8A-4147-A177-3AD203B41FA5}">
                      <a16:colId xmlns:a16="http://schemas.microsoft.com/office/drawing/2014/main" val="3758096941"/>
                    </a:ext>
                  </a:extLst>
                </a:gridCol>
                <a:gridCol w="1652202">
                  <a:extLst>
                    <a:ext uri="{9D8B030D-6E8A-4147-A177-3AD203B41FA5}">
                      <a16:colId xmlns:a16="http://schemas.microsoft.com/office/drawing/2014/main" val="1622070050"/>
                    </a:ext>
                  </a:extLst>
                </a:gridCol>
                <a:gridCol w="5359658">
                  <a:extLst>
                    <a:ext uri="{9D8B030D-6E8A-4147-A177-3AD203B41FA5}">
                      <a16:colId xmlns:a16="http://schemas.microsoft.com/office/drawing/2014/main" val="853208189"/>
                    </a:ext>
                  </a:extLst>
                </a:gridCol>
                <a:gridCol w="1467181">
                  <a:extLst>
                    <a:ext uri="{9D8B030D-6E8A-4147-A177-3AD203B41FA5}">
                      <a16:colId xmlns:a16="http://schemas.microsoft.com/office/drawing/2014/main" val="279048136"/>
                    </a:ext>
                  </a:extLst>
                </a:gridCol>
              </a:tblGrid>
              <a:tr h="355082">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0" marR="0" lvl="0" indent="0" algn="l" defTabSz="914293" rtl="0" eaLnBrk="1" fontAlgn="auto" latinLnBrk="0" hangingPunct="1">
                        <a:lnSpc>
                          <a:spcPct val="100000"/>
                        </a:lnSpc>
                        <a:spcBef>
                          <a:spcPts val="0"/>
                        </a:spcBef>
                        <a:spcAft>
                          <a:spcPts val="0"/>
                        </a:spcAft>
                        <a:buClrTx/>
                        <a:buSzTx/>
                        <a:buFontTx/>
                        <a:buNone/>
                        <a:tabLst/>
                        <a:defRPr/>
                      </a:pPr>
                      <a:r>
                        <a:rPr lang="en-US" sz="1800" b="1" dirty="0">
                          <a:solidFill>
                            <a:schemeClr val="bg1"/>
                          </a:solidFill>
                          <a:latin typeface="Calibri" panose="020F0502020204030204" pitchFamily="34" charset="0"/>
                        </a:rPr>
                        <a:t>1</a:t>
                      </a:r>
                    </a:p>
                  </a:txBody>
                  <a:tcPr marL="86141" marR="86141" marT="43070" marB="4307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chemeClr val="tx1"/>
                    </a:solidFill>
                  </a:tcPr>
                </a:tc>
                <a:tc gridSpan="2">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1800" dirty="0">
                          <a:solidFill>
                            <a:schemeClr val="bg1"/>
                          </a:solidFill>
                        </a:rPr>
                        <a:t>Match the key term to the correct definition.</a:t>
                      </a:r>
                    </a:p>
                  </a:txBody>
                  <a:tcPr marL="86141" marR="86141" marT="43070" marB="43070">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mpd="sng">
                      <a:solidFill>
                        <a:prstClr val="black"/>
                      </a:solidFill>
                      <a:prstDash val="soli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hMerge="1">
                  <a:txBody>
                    <a:bodyPr/>
                    <a:lstStyle/>
                    <a:p>
                      <a:endParaRPr lang="en-GB"/>
                    </a:p>
                  </a:txBody>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r"/>
                      <a:r>
                        <a:rPr lang="en-US" sz="1800" b="1" dirty="0">
                          <a:solidFill>
                            <a:schemeClr val="bg1"/>
                          </a:solidFill>
                          <a:latin typeface="Calibri" panose="020F0502020204030204" pitchFamily="34" charset="0"/>
                        </a:rPr>
                        <a:t>[3 marks] </a:t>
                      </a:r>
                      <a:endParaRPr lang="en-GB" sz="1800" dirty="0">
                        <a:solidFill>
                          <a:schemeClr val="bg1"/>
                        </a:solidFill>
                      </a:endParaRPr>
                    </a:p>
                  </a:txBody>
                  <a:tcPr marL="86141" marR="86141" marT="43070" marB="43070">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607394863"/>
                  </a:ext>
                </a:extLst>
              </a:tr>
              <a:tr h="355082">
                <a:tc gridSpan="2">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914293" rtl="0" eaLnBrk="1" fontAlgn="auto" latinLnBrk="0" hangingPunct="1">
                        <a:lnSpc>
                          <a:spcPct val="100000"/>
                        </a:lnSpc>
                        <a:spcBef>
                          <a:spcPts val="0"/>
                        </a:spcBef>
                        <a:spcAft>
                          <a:spcPts val="0"/>
                        </a:spcAft>
                        <a:buClrTx/>
                        <a:buSzTx/>
                        <a:buFont typeface="+mj-lt"/>
                        <a:buNone/>
                        <a:tabLst/>
                        <a:defRPr/>
                      </a:pPr>
                      <a:r>
                        <a:rPr lang="en-GB" sz="1800" b="1" dirty="0" smtClean="0">
                          <a:latin typeface="Calibri" panose="020F0502020204030204" pitchFamily="34" charset="0"/>
                        </a:rPr>
                        <a:t>Keyword</a:t>
                      </a:r>
                      <a:endParaRPr lang="en-GB" sz="1800" b="1" dirty="0">
                        <a:latin typeface="Calibri" panose="020F0502020204030204" pitchFamily="34" charset="0"/>
                      </a:endParaRPr>
                    </a:p>
                  </a:txBody>
                  <a:tcPr marL="86141" marR="86141" marT="43070" marB="43070">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hMerge="1">
                  <a:txBody>
                    <a:bodyPr/>
                    <a:lstStyle/>
                    <a:p>
                      <a:endParaRPr lang="en-GB"/>
                    </a:p>
                  </a:txBody>
                  <a:tcPr/>
                </a:tc>
                <a:tc gridSpan="2">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914293" rtl="0" eaLnBrk="1" fontAlgn="auto" latinLnBrk="0" hangingPunct="1">
                        <a:lnSpc>
                          <a:spcPct val="100000"/>
                        </a:lnSpc>
                        <a:spcBef>
                          <a:spcPts val="0"/>
                        </a:spcBef>
                        <a:spcAft>
                          <a:spcPts val="0"/>
                        </a:spcAft>
                        <a:buClrTx/>
                        <a:buSzTx/>
                        <a:buFont typeface="+mj-lt"/>
                        <a:buNone/>
                        <a:tabLst/>
                        <a:defRPr/>
                      </a:pPr>
                      <a:r>
                        <a:rPr lang="en-GB" sz="1800" b="1" dirty="0">
                          <a:latin typeface="Calibri" panose="020F0502020204030204" pitchFamily="34" charset="0"/>
                        </a:rPr>
                        <a:t>Definition</a:t>
                      </a:r>
                    </a:p>
                  </a:txBody>
                  <a:tcPr marL="86141" marR="86141" marT="43070" marB="43070">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hMerge="1">
                  <a:txBody>
                    <a:bodyPr/>
                    <a:lstStyle/>
                    <a:p>
                      <a:endParaRPr lang="en-GB"/>
                    </a:p>
                  </a:txBody>
                  <a:tcPr/>
                </a:tc>
                <a:extLst>
                  <a:ext uri="{0D108BD9-81ED-4DB2-BD59-A6C34878D82A}">
                    <a16:rowId xmlns:a16="http://schemas.microsoft.com/office/drawing/2014/main" val="2889412387"/>
                  </a:ext>
                </a:extLst>
              </a:tr>
              <a:tr h="355082">
                <a:tc gridSpan="2">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0" marR="0" lvl="0" indent="0" algn="l" defTabSz="914293"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dirty="0" smtClean="0">
                          <a:effectLst/>
                          <a:latin typeface="Calibri" panose="020F0502020204030204" pitchFamily="34" charset="0"/>
                          <a:cs typeface="Calibri" panose="020F0502020204030204" pitchFamily="34" charset="0"/>
                        </a:rPr>
                        <a:t>Heat</a:t>
                      </a:r>
                      <a:endParaRPr lang="en-US" sz="1800" dirty="0">
                        <a:effectLst/>
                        <a:latin typeface="Calibri" panose="020F0502020204030204" pitchFamily="34" charset="0"/>
                        <a:cs typeface="Calibri" panose="020F0502020204030204" pitchFamily="34" charset="0"/>
                      </a:endParaRPr>
                    </a:p>
                  </a:txBody>
                  <a:tcPr marL="86141" marR="86141" marT="43070" marB="43070">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lnL w="12700" cap="flat" cmpd="sng" algn="ctr">
                      <a:solidFill>
                        <a:sysClr val="windowText" lastClr="000000"/>
                      </a:solidFill>
                      <a:prstDash val="solid"/>
                      <a:round/>
                      <a:headEnd type="none" w="med" len="med"/>
                      <a:tailEnd type="none" w="med" len="med"/>
                    </a:lnL>
                    <a:lnT w="12700" cap="flat" cmpd="sng" algn="ctr">
                      <a:solidFill>
                        <a:sysClr val="windowText" lastClr="000000"/>
                      </a:solidFill>
                      <a:prstDash val="solid"/>
                      <a:round/>
                      <a:headEnd type="none" w="med" len="med"/>
                      <a:tailEnd type="none" w="med" len="med"/>
                    </a:lnT>
                  </a:tcPr>
                </a:tc>
                <a:tc gridSpan="2">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887553"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800" baseline="0" dirty="0" smtClean="0">
                          <a:latin typeface="Calibri" panose="020F0502020204030204" pitchFamily="34" charset="0"/>
                          <a:cs typeface="Calibri" panose="020F0502020204030204" pitchFamily="34" charset="0"/>
                        </a:rPr>
                        <a:t>The average kinetic energy of the particles in an object.</a:t>
                      </a:r>
                      <a:endParaRPr lang="en-GB" sz="1800" dirty="0" smtClean="0">
                        <a:latin typeface="Calibri" panose="020F0502020204030204" pitchFamily="34" charset="0"/>
                        <a:cs typeface="Calibri" panose="020F0502020204030204" pitchFamily="34" charset="0"/>
                      </a:endParaRPr>
                    </a:p>
                  </a:txBody>
                  <a:tcPr marL="86141" marR="86141" marT="43070" marB="43070">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extLst>
                  <a:ext uri="{0D108BD9-81ED-4DB2-BD59-A6C34878D82A}">
                    <a16:rowId xmlns:a16="http://schemas.microsoft.com/office/drawing/2014/main" val="3690307291"/>
                  </a:ext>
                </a:extLst>
              </a:tr>
              <a:tr h="380251">
                <a:tc gridSpan="2">
                  <a:txBody>
                    <a:bodyPr/>
                    <a:lstStyle/>
                    <a:p>
                      <a:pPr marL="0" marR="0" lvl="0" indent="0" algn="l" defTabSz="914293"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dirty="0" smtClean="0">
                          <a:effectLst/>
                          <a:latin typeface="Calibri" panose="020F0502020204030204" pitchFamily="34" charset="0"/>
                          <a:cs typeface="Calibri" panose="020F0502020204030204" pitchFamily="34" charset="0"/>
                        </a:rPr>
                        <a:t>Temperature</a:t>
                      </a:r>
                    </a:p>
                  </a:txBody>
                  <a:tcPr marL="86141" marR="86141" marT="43070" marB="43070">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gridSpan="2">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800" dirty="0" smtClean="0">
                          <a:latin typeface="Calibri" panose="020F0502020204030204" pitchFamily="34" charset="0"/>
                          <a:cs typeface="Calibri" panose="020F0502020204030204" pitchFamily="34" charset="0"/>
                        </a:rPr>
                        <a:t>The</a:t>
                      </a:r>
                      <a:r>
                        <a:rPr lang="en-GB" sz="1800" baseline="0" dirty="0" smtClean="0">
                          <a:latin typeface="Calibri" panose="020F0502020204030204" pitchFamily="34" charset="0"/>
                          <a:cs typeface="Calibri" panose="020F0502020204030204" pitchFamily="34" charset="0"/>
                        </a:rPr>
                        <a:t> amount of thermal energy stored in a object.</a:t>
                      </a:r>
                      <a:endParaRPr lang="en-GB" sz="1800" dirty="0" smtClean="0">
                        <a:latin typeface="Calibri" panose="020F0502020204030204" pitchFamily="34" charset="0"/>
                        <a:cs typeface="Calibri" panose="020F0502020204030204" pitchFamily="34" charset="0"/>
                      </a:endParaRPr>
                    </a:p>
                  </a:txBody>
                  <a:tcPr marL="86141" marR="86141" marT="43070" marB="43070">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extLst>
                  <a:ext uri="{0D108BD9-81ED-4DB2-BD59-A6C34878D82A}">
                    <a16:rowId xmlns:a16="http://schemas.microsoft.com/office/drawing/2014/main" val="673483965"/>
                  </a:ext>
                </a:extLst>
              </a:tr>
              <a:tr h="384859">
                <a:tc gridSpan="2">
                  <a:txBody>
                    <a:bodyPr/>
                    <a:lstStyle/>
                    <a:p>
                      <a:pPr marL="0" marR="0" lvl="0" indent="0" algn="l" defTabSz="914293"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dirty="0" smtClean="0">
                          <a:effectLst/>
                          <a:latin typeface="Calibri" panose="020F0502020204030204" pitchFamily="34" charset="0"/>
                          <a:cs typeface="Calibri" panose="020F0502020204030204" pitchFamily="34" charset="0"/>
                        </a:rPr>
                        <a:t>Thermometer</a:t>
                      </a:r>
                    </a:p>
                  </a:txBody>
                  <a:tcPr marL="86141" marR="86141" marT="43070" marB="43070">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hMerge="1">
                  <a:txBody>
                    <a:bodyPr/>
                    <a:lstStyle/>
                    <a:p>
                      <a:endParaRPr lang="en-GB"/>
                    </a:p>
                  </a:txBody>
                  <a:tcPr/>
                </a:tc>
                <a:tc gridSpan="2">
                  <a:txBody>
                    <a:bodyPr/>
                    <a:lstStyle/>
                    <a:p>
                      <a:pPr marL="0" marR="0" lvl="0" indent="0" algn="l" defTabSz="887553"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800" baseline="0" dirty="0" smtClean="0">
                          <a:latin typeface="Calibri" panose="020F0502020204030204" pitchFamily="34" charset="0"/>
                          <a:cs typeface="Calibri" panose="020F0502020204030204" pitchFamily="34" charset="0"/>
                        </a:rPr>
                        <a:t>Used to measure the temperature of an object.</a:t>
                      </a:r>
                      <a:endParaRPr lang="en-GB" sz="1800" dirty="0" smtClean="0">
                        <a:latin typeface="Calibri" panose="020F0502020204030204" pitchFamily="34" charset="0"/>
                        <a:cs typeface="Calibri" panose="020F0502020204030204" pitchFamily="34" charset="0"/>
                      </a:endParaRPr>
                    </a:p>
                  </a:txBody>
                  <a:tcPr marL="86141" marR="86141" marT="43070" marB="43070">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extLst>
                  <a:ext uri="{0D108BD9-81ED-4DB2-BD59-A6C34878D82A}">
                    <a16:rowId xmlns:a16="http://schemas.microsoft.com/office/drawing/2014/main" val="2539068138"/>
                  </a:ext>
                </a:extLst>
              </a:tr>
            </a:tbl>
          </a:graphicData>
        </a:graphic>
      </p:graphicFrame>
      <p:graphicFrame>
        <p:nvGraphicFramePr>
          <p:cNvPr id="6" name="Table 5">
            <a:extLst>
              <a:ext uri="{FF2B5EF4-FFF2-40B4-BE49-F238E27FC236}">
                <a16:creationId xmlns:a16="http://schemas.microsoft.com/office/drawing/2014/main" id="{10ABFCAA-5603-4BFB-87ED-8BA804A4D2BA}"/>
              </a:ext>
            </a:extLst>
          </p:cNvPr>
          <p:cNvGraphicFramePr>
            <a:graphicFrameLocks noGrp="1"/>
          </p:cNvGraphicFramePr>
          <p:nvPr>
            <p:extLst>
              <p:ext uri="{D42A27DB-BD31-4B8C-83A1-F6EECF244321}">
                <p14:modId xmlns:p14="http://schemas.microsoft.com/office/powerpoint/2010/main" val="2328082820"/>
              </p:ext>
            </p:extLst>
          </p:nvPr>
        </p:nvGraphicFramePr>
        <p:xfrm>
          <a:off x="114300" y="2537332"/>
          <a:ext cx="8865189" cy="1441840"/>
        </p:xfrm>
        <a:graphic>
          <a:graphicData uri="http://schemas.openxmlformats.org/drawingml/2006/table">
            <a:tbl>
              <a:tblPr firstRow="1" bandRow="1"/>
              <a:tblGrid>
                <a:gridCol w="265769">
                  <a:extLst>
                    <a:ext uri="{9D8B030D-6E8A-4147-A177-3AD203B41FA5}">
                      <a16:colId xmlns:a16="http://schemas.microsoft.com/office/drawing/2014/main" val="45065454"/>
                    </a:ext>
                  </a:extLst>
                </a:gridCol>
                <a:gridCol w="4551971">
                  <a:extLst>
                    <a:ext uri="{9D8B030D-6E8A-4147-A177-3AD203B41FA5}">
                      <a16:colId xmlns:a16="http://schemas.microsoft.com/office/drawing/2014/main" val="2772902529"/>
                    </a:ext>
                  </a:extLst>
                </a:gridCol>
                <a:gridCol w="1296144">
                  <a:extLst>
                    <a:ext uri="{9D8B030D-6E8A-4147-A177-3AD203B41FA5}">
                      <a16:colId xmlns:a16="http://schemas.microsoft.com/office/drawing/2014/main" val="1685402853"/>
                    </a:ext>
                  </a:extLst>
                </a:gridCol>
                <a:gridCol w="1396126">
                  <a:extLst>
                    <a:ext uri="{9D8B030D-6E8A-4147-A177-3AD203B41FA5}">
                      <a16:colId xmlns:a16="http://schemas.microsoft.com/office/drawing/2014/main" val="204321980"/>
                    </a:ext>
                  </a:extLst>
                </a:gridCol>
                <a:gridCol w="1355179">
                  <a:extLst>
                    <a:ext uri="{9D8B030D-6E8A-4147-A177-3AD203B41FA5}">
                      <a16:colId xmlns:a16="http://schemas.microsoft.com/office/drawing/2014/main" val="4132069978"/>
                    </a:ext>
                  </a:extLst>
                </a:gridCol>
              </a:tblGrid>
              <a:tr h="355082">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914293" rtl="0" eaLnBrk="1" fontAlgn="auto" latinLnBrk="0" hangingPunct="1">
                        <a:lnSpc>
                          <a:spcPct val="100000"/>
                        </a:lnSpc>
                        <a:spcBef>
                          <a:spcPts val="0"/>
                        </a:spcBef>
                        <a:spcAft>
                          <a:spcPts val="0"/>
                        </a:spcAft>
                        <a:buClrTx/>
                        <a:buSzTx/>
                        <a:buFontTx/>
                        <a:buNone/>
                        <a:tabLst/>
                        <a:defRPr/>
                      </a:pPr>
                      <a:r>
                        <a:rPr lang="en-US" sz="1800" b="1" dirty="0">
                          <a:solidFill>
                            <a:schemeClr val="bg1"/>
                          </a:solidFill>
                          <a:latin typeface="Calibri" panose="020F0502020204030204" pitchFamily="34" charset="0"/>
                        </a:rPr>
                        <a:t>2</a:t>
                      </a:r>
                    </a:p>
                  </a:txBody>
                  <a:tcPr marL="86141" marR="86141" marT="43070" marB="43070">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gridSpan="3">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US" sz="1800" dirty="0">
                          <a:solidFill>
                            <a:schemeClr val="bg1"/>
                          </a:solidFill>
                          <a:effectLst/>
                          <a:latin typeface="Calibri" panose="020F0502020204030204" pitchFamily="34" charset="0"/>
                        </a:rPr>
                        <a:t>Choose the correct keyword to complete these sentences</a:t>
                      </a:r>
                      <a:endParaRPr lang="en-GB" sz="1800" dirty="0">
                        <a:solidFill>
                          <a:schemeClr val="bg1"/>
                        </a:solidFill>
                      </a:endParaRPr>
                    </a:p>
                  </a:txBody>
                  <a:tcPr marL="86141" marR="86141" marT="43070" marB="4307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hMerge="1">
                  <a:txBody>
                    <a:bodyPr/>
                    <a:lstStyle/>
                    <a:p>
                      <a:endParaRPr lang="en-GB"/>
                    </a:p>
                  </a:txBody>
                  <a:tcPr/>
                </a:tc>
                <a:tc hMerge="1">
                  <a:txBody>
                    <a:bodyPr/>
                    <a:lstStyle/>
                    <a:p>
                      <a:endParaRPr lang="en-GB"/>
                    </a:p>
                  </a:txBody>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chemeClr val="bg1"/>
                          </a:solidFill>
                          <a:effectLst/>
                          <a:uLnTx/>
                          <a:uFillTx/>
                          <a:latin typeface="Calibri" panose="020F0502020204030204" pitchFamily="34" charset="0"/>
                          <a:ea typeface="+mn-ea"/>
                          <a:cs typeface="+mn-cs"/>
                        </a:rPr>
                        <a:t>[3 marks</a:t>
                      </a:r>
                      <a:r>
                        <a:rPr kumimoji="0" lang="en-US" sz="1800" b="1" i="0" u="none" strike="noStrike" kern="1200" cap="none" spc="0" normalizeH="0" baseline="0" noProof="0" dirty="0">
                          <a:ln>
                            <a:noFill/>
                          </a:ln>
                          <a:solidFill>
                            <a:schemeClr val="bg1"/>
                          </a:solidFill>
                          <a:effectLst/>
                          <a:uLnTx/>
                          <a:uFillTx/>
                          <a:latin typeface="Calibri" panose="020F0502020204030204" pitchFamily="34" charset="0"/>
                          <a:ea typeface="+mn-ea"/>
                          <a:cs typeface="+mn-cs"/>
                        </a:rPr>
                        <a:t>] </a:t>
                      </a:r>
                      <a:endParaRPr kumimoji="0" lang="en-GB" sz="1800" b="0" i="0" u="none" strike="noStrike" kern="1200" cap="none" spc="0" normalizeH="0" baseline="0" noProof="0" dirty="0">
                        <a:ln>
                          <a:noFill/>
                        </a:ln>
                        <a:solidFill>
                          <a:schemeClr val="bg1"/>
                        </a:solidFill>
                        <a:effectLst/>
                        <a:uLnTx/>
                        <a:uFillTx/>
                        <a:latin typeface="+mn-lt"/>
                        <a:ea typeface="+mn-ea"/>
                        <a:cs typeface="+mn-cs"/>
                      </a:endParaRPr>
                    </a:p>
                  </a:txBody>
                  <a:tcPr marL="86141" marR="86141" marT="43070" marB="4307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484740689"/>
                  </a:ext>
                </a:extLst>
              </a:tr>
              <a:tr h="355082">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914293" rtl="0" eaLnBrk="1" fontAlgn="auto" latinLnBrk="0" hangingPunct="1">
                        <a:lnSpc>
                          <a:spcPct val="100000"/>
                        </a:lnSpc>
                        <a:spcBef>
                          <a:spcPts val="0"/>
                        </a:spcBef>
                        <a:spcAft>
                          <a:spcPts val="0"/>
                        </a:spcAft>
                        <a:buClrTx/>
                        <a:buSzTx/>
                        <a:buFont typeface="+mj-lt"/>
                        <a:buNone/>
                        <a:tabLst/>
                        <a:defRPr/>
                      </a:pPr>
                      <a:r>
                        <a:rPr kumimoji="0" lang="en-GB" sz="1800" b="0" i="0" u="none" strike="noStrike" kern="1200" cap="none" spc="0" normalizeH="0" baseline="0" noProof="0" dirty="0" smtClean="0">
                          <a:ln>
                            <a:noFill/>
                          </a:ln>
                          <a:solidFill>
                            <a:schemeClr val="tx1"/>
                          </a:solidFill>
                          <a:effectLst/>
                          <a:uLnTx/>
                          <a:uFillTx/>
                          <a:latin typeface="Calibri" panose="020F0502020204030204" pitchFamily="34" charset="0"/>
                          <a:ea typeface="+mn-ea"/>
                          <a:cs typeface="+mn-cs"/>
                        </a:rPr>
                        <a:t>a</a:t>
                      </a:r>
                      <a:endParaRPr kumimoji="0" lang="en-GB" sz="1800" b="0" i="0" u="none" strike="noStrike" kern="1200" cap="none" spc="0" normalizeH="0" baseline="0" noProof="0" dirty="0">
                        <a:ln>
                          <a:noFill/>
                        </a:ln>
                        <a:solidFill>
                          <a:schemeClr val="tx1"/>
                        </a:solidFill>
                        <a:effectLst/>
                        <a:uLnTx/>
                        <a:uFillTx/>
                        <a:latin typeface="Calibri" panose="020F0502020204030204" pitchFamily="34" charset="0"/>
                        <a:ea typeface="+mn-ea"/>
                        <a:cs typeface="+mn-cs"/>
                      </a:endParaRPr>
                    </a:p>
                  </a:txBody>
                  <a:tcPr marL="86141" marR="86141" marT="43070" marB="43070">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293" rtl="0" eaLnBrk="1" fontAlgn="auto" latinLnBrk="0" hangingPunct="1">
                        <a:lnSpc>
                          <a:spcPct val="100000"/>
                        </a:lnSpc>
                        <a:spcBef>
                          <a:spcPts val="0"/>
                        </a:spcBef>
                        <a:spcAft>
                          <a:spcPts val="0"/>
                        </a:spcAft>
                        <a:buClrTx/>
                        <a:buSzTx/>
                        <a:buFont typeface="+mj-lt"/>
                        <a:buNone/>
                        <a:tabLst/>
                        <a:defRPr/>
                      </a:pPr>
                      <a:r>
                        <a:rPr kumimoji="0" lang="en-GB" sz="1800" b="0" i="0" u="none" strike="noStrike" kern="1200" cap="none" spc="0" normalizeH="0" baseline="0" noProof="0" dirty="0" smtClean="0">
                          <a:ln>
                            <a:noFill/>
                          </a:ln>
                          <a:solidFill>
                            <a:schemeClr val="tx1"/>
                          </a:solidFill>
                          <a:effectLst/>
                          <a:uLnTx/>
                          <a:uFillTx/>
                          <a:latin typeface="Calibri" panose="020F0502020204030204" pitchFamily="34" charset="0"/>
                          <a:ea typeface="+mn-ea"/>
                          <a:cs typeface="+mn-cs"/>
                        </a:rPr>
                        <a:t>Heat is measured in </a:t>
                      </a:r>
                    </a:p>
                  </a:txBody>
                  <a:tcPr marL="86141" marR="86141" marT="43070" marB="4307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293" rtl="0" eaLnBrk="1" fontAlgn="auto" latinLnBrk="0" hangingPunct="1">
                        <a:lnSpc>
                          <a:spcPct val="100000"/>
                        </a:lnSpc>
                        <a:spcBef>
                          <a:spcPts val="0"/>
                        </a:spcBef>
                        <a:spcAft>
                          <a:spcPts val="0"/>
                        </a:spcAft>
                        <a:buClrTx/>
                        <a:buSzTx/>
                        <a:buFont typeface="+mj-lt"/>
                        <a:buNone/>
                        <a:tabLst/>
                        <a:defRPr/>
                      </a:pPr>
                      <a:r>
                        <a:rPr kumimoji="0" lang="en-GB" sz="1800" b="0" i="0" u="none" strike="noStrike" kern="1200" cap="none" spc="0" normalizeH="0" baseline="0" noProof="0" dirty="0" smtClean="0">
                          <a:ln>
                            <a:noFill/>
                          </a:ln>
                          <a:solidFill>
                            <a:schemeClr val="tx1"/>
                          </a:solidFill>
                          <a:effectLst/>
                          <a:uLnTx/>
                          <a:uFillTx/>
                          <a:latin typeface="Calibri" panose="020F0502020204030204" pitchFamily="34" charset="0"/>
                          <a:ea typeface="+mn-ea"/>
                          <a:cs typeface="+mn-cs"/>
                        </a:rPr>
                        <a:t>J</a:t>
                      </a:r>
                    </a:p>
                  </a:txBody>
                  <a:tcPr marL="86141" marR="86141" marT="43070" marB="4307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293" rtl="0" eaLnBrk="1" fontAlgn="auto" latinLnBrk="0" hangingPunct="1">
                        <a:lnSpc>
                          <a:spcPct val="100000"/>
                        </a:lnSpc>
                        <a:spcBef>
                          <a:spcPts val="0"/>
                        </a:spcBef>
                        <a:spcAft>
                          <a:spcPts val="0"/>
                        </a:spcAft>
                        <a:buClrTx/>
                        <a:buSzTx/>
                        <a:buFont typeface="+mj-lt"/>
                        <a:buNone/>
                        <a:tabLst/>
                        <a:defRPr/>
                      </a:pPr>
                      <a:r>
                        <a:rPr kumimoji="0" lang="en-GB" sz="1800" b="0" i="0" u="none" strike="noStrike" kern="1200" cap="none" spc="0" normalizeH="0" baseline="30000" noProof="0" dirty="0" err="1" smtClean="0">
                          <a:ln>
                            <a:noFill/>
                          </a:ln>
                          <a:solidFill>
                            <a:schemeClr val="tx1"/>
                          </a:solidFill>
                          <a:effectLst/>
                          <a:uLnTx/>
                          <a:uFillTx/>
                          <a:latin typeface="Calibri" panose="020F0502020204030204" pitchFamily="34" charset="0"/>
                          <a:ea typeface="+mn-ea"/>
                          <a:cs typeface="+mn-cs"/>
                        </a:rPr>
                        <a:t>o</a:t>
                      </a:r>
                      <a:r>
                        <a:rPr kumimoji="0" lang="en-GB" sz="1800" b="0" i="0" u="none" strike="noStrike" kern="1200" cap="none" spc="0" normalizeH="0" baseline="0" noProof="0" dirty="0" err="1" smtClean="0">
                          <a:ln>
                            <a:noFill/>
                          </a:ln>
                          <a:solidFill>
                            <a:schemeClr val="tx1"/>
                          </a:solidFill>
                          <a:effectLst/>
                          <a:uLnTx/>
                          <a:uFillTx/>
                          <a:latin typeface="Calibri" panose="020F0502020204030204" pitchFamily="34" charset="0"/>
                          <a:ea typeface="+mn-ea"/>
                          <a:cs typeface="+mn-cs"/>
                        </a:rPr>
                        <a:t>C</a:t>
                      </a:r>
                      <a:endParaRPr kumimoji="0" lang="en-GB" sz="1800" b="0" i="0" u="none" strike="noStrike" kern="1200" cap="none" spc="0" normalizeH="0" baseline="0" noProof="0" dirty="0" smtClean="0">
                        <a:ln>
                          <a:noFill/>
                        </a:ln>
                        <a:solidFill>
                          <a:schemeClr val="tx1"/>
                        </a:solidFill>
                        <a:effectLst/>
                        <a:uLnTx/>
                        <a:uFillTx/>
                        <a:latin typeface="Calibri" panose="020F0502020204030204" pitchFamily="34" charset="0"/>
                        <a:ea typeface="+mn-ea"/>
                        <a:cs typeface="+mn-cs"/>
                      </a:endParaRPr>
                    </a:p>
                  </a:txBody>
                  <a:tcPr marL="86141" marR="86141" marT="43070" marB="4307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smtClean="0">
                          <a:ln>
                            <a:noFill/>
                          </a:ln>
                          <a:solidFill>
                            <a:prstClr val="black"/>
                          </a:solidFill>
                          <a:effectLst/>
                          <a:uLnTx/>
                          <a:uFillTx/>
                          <a:latin typeface="+mn-lt"/>
                          <a:ea typeface="+mn-ea"/>
                          <a:cs typeface="+mn-cs"/>
                        </a:rPr>
                        <a:t>W</a:t>
                      </a:r>
                      <a:endParaRPr kumimoji="0" lang="en-GB" sz="1800" b="0" i="0" u="none" strike="noStrike" kern="1200" cap="none" spc="0" normalizeH="0" baseline="0" noProof="0" dirty="0">
                        <a:ln>
                          <a:noFill/>
                        </a:ln>
                        <a:solidFill>
                          <a:prstClr val="black"/>
                        </a:solidFill>
                        <a:effectLst/>
                        <a:uLnTx/>
                        <a:uFillTx/>
                        <a:latin typeface="+mn-lt"/>
                        <a:ea typeface="+mn-ea"/>
                        <a:cs typeface="+mn-cs"/>
                      </a:endParaRPr>
                    </a:p>
                  </a:txBody>
                  <a:tcPr marL="86141" marR="86141" marT="43070" marB="4307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04452690"/>
                  </a:ext>
                </a:extLst>
              </a:tr>
              <a:tr h="355082">
                <a:tc>
                  <a:txBody>
                    <a:bodyPr/>
                    <a:lstStyle/>
                    <a:p>
                      <a:pPr marL="0" marR="0" lvl="0" indent="0" algn="l" defTabSz="914293" rtl="0" eaLnBrk="1" fontAlgn="auto" latinLnBrk="0" hangingPunct="1">
                        <a:lnSpc>
                          <a:spcPct val="100000"/>
                        </a:lnSpc>
                        <a:spcBef>
                          <a:spcPts val="0"/>
                        </a:spcBef>
                        <a:spcAft>
                          <a:spcPts val="0"/>
                        </a:spcAft>
                        <a:buClrTx/>
                        <a:buSzTx/>
                        <a:buFont typeface="+mj-lt"/>
                        <a:buNone/>
                        <a:tabLst/>
                        <a:defRPr/>
                      </a:pPr>
                      <a:r>
                        <a:rPr kumimoji="0" lang="en-GB" sz="1800" b="0" i="0" u="none" strike="noStrike" kern="1200" cap="none" spc="0" normalizeH="0" baseline="0" noProof="0" dirty="0" smtClean="0">
                          <a:ln>
                            <a:noFill/>
                          </a:ln>
                          <a:solidFill>
                            <a:schemeClr val="tx1"/>
                          </a:solidFill>
                          <a:effectLst/>
                          <a:uLnTx/>
                          <a:uFillTx/>
                          <a:latin typeface="Calibri" panose="020F0502020204030204" pitchFamily="34" charset="0"/>
                          <a:ea typeface="+mn-ea"/>
                          <a:cs typeface="+mn-cs"/>
                        </a:rPr>
                        <a:t>b</a:t>
                      </a:r>
                      <a:endParaRPr kumimoji="0" lang="en-GB" sz="1800" b="0" i="0" u="none" strike="noStrike" kern="1200" cap="none" spc="0" normalizeH="0" baseline="0" noProof="0" dirty="0">
                        <a:ln>
                          <a:noFill/>
                        </a:ln>
                        <a:solidFill>
                          <a:schemeClr val="tx1"/>
                        </a:solidFill>
                        <a:effectLst/>
                        <a:uLnTx/>
                        <a:uFillTx/>
                        <a:latin typeface="Calibri" panose="020F0502020204030204" pitchFamily="34" charset="0"/>
                        <a:ea typeface="+mn-ea"/>
                        <a:cs typeface="+mn-cs"/>
                      </a:endParaRPr>
                    </a:p>
                  </a:txBody>
                  <a:tcPr marL="86141" marR="86141" marT="43070" marB="43070">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293" rtl="0" eaLnBrk="1" fontAlgn="auto" latinLnBrk="0" hangingPunct="1">
                        <a:lnSpc>
                          <a:spcPct val="100000"/>
                        </a:lnSpc>
                        <a:spcBef>
                          <a:spcPts val="0"/>
                        </a:spcBef>
                        <a:spcAft>
                          <a:spcPts val="0"/>
                        </a:spcAft>
                        <a:buClrTx/>
                        <a:buSzTx/>
                        <a:buFont typeface="+mj-lt"/>
                        <a:buNone/>
                        <a:tabLst/>
                        <a:defRPr/>
                      </a:pPr>
                      <a:r>
                        <a:rPr kumimoji="0" lang="en-GB" sz="1800" b="0" i="0" u="none" strike="noStrike" kern="1200" cap="none" spc="0" normalizeH="0" baseline="0" noProof="0" dirty="0" smtClean="0">
                          <a:ln>
                            <a:noFill/>
                          </a:ln>
                          <a:solidFill>
                            <a:schemeClr val="tx1"/>
                          </a:solidFill>
                          <a:effectLst/>
                          <a:uLnTx/>
                          <a:uFillTx/>
                          <a:latin typeface="Calibri" panose="020F0502020204030204" pitchFamily="34" charset="0"/>
                          <a:ea typeface="+mn-ea"/>
                          <a:cs typeface="+mn-cs"/>
                        </a:rPr>
                        <a:t>Temperature is measured in</a:t>
                      </a:r>
                    </a:p>
                  </a:txBody>
                  <a:tcPr marL="86141" marR="86141" marT="43070" marB="4307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293" rtl="0" eaLnBrk="1" fontAlgn="auto" latinLnBrk="0" hangingPunct="1">
                        <a:lnSpc>
                          <a:spcPct val="100000"/>
                        </a:lnSpc>
                        <a:spcBef>
                          <a:spcPts val="0"/>
                        </a:spcBef>
                        <a:spcAft>
                          <a:spcPts val="0"/>
                        </a:spcAft>
                        <a:buClrTx/>
                        <a:buSzTx/>
                        <a:buFont typeface="+mj-lt"/>
                        <a:buNone/>
                        <a:tabLst/>
                        <a:defRPr/>
                      </a:pPr>
                      <a:r>
                        <a:rPr kumimoji="0" lang="en-GB" sz="1800" b="0" i="0" u="none" strike="noStrike" kern="1200" cap="none" spc="0" normalizeH="0" baseline="0" noProof="0" dirty="0" smtClean="0">
                          <a:ln>
                            <a:noFill/>
                          </a:ln>
                          <a:solidFill>
                            <a:schemeClr val="tx1"/>
                          </a:solidFill>
                          <a:effectLst/>
                          <a:uLnTx/>
                          <a:uFillTx/>
                          <a:latin typeface="Calibri" panose="020F0502020204030204" pitchFamily="34" charset="0"/>
                          <a:ea typeface="+mn-ea"/>
                          <a:cs typeface="+mn-cs"/>
                        </a:rPr>
                        <a:t>J</a:t>
                      </a:r>
                    </a:p>
                  </a:txBody>
                  <a:tcPr marL="86141" marR="86141" marT="43070" marB="4307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293" rtl="0" eaLnBrk="1" fontAlgn="auto" latinLnBrk="0" hangingPunct="1">
                        <a:lnSpc>
                          <a:spcPct val="100000"/>
                        </a:lnSpc>
                        <a:spcBef>
                          <a:spcPts val="0"/>
                        </a:spcBef>
                        <a:spcAft>
                          <a:spcPts val="0"/>
                        </a:spcAft>
                        <a:buClrTx/>
                        <a:buSzTx/>
                        <a:buFont typeface="+mj-lt"/>
                        <a:buNone/>
                        <a:tabLst/>
                        <a:defRPr/>
                      </a:pPr>
                      <a:r>
                        <a:rPr kumimoji="0" lang="en-GB" sz="1800" b="0" i="0" u="none" strike="noStrike" kern="1200" cap="none" spc="0" normalizeH="0" baseline="30000" noProof="0" dirty="0" err="1" smtClean="0">
                          <a:ln>
                            <a:noFill/>
                          </a:ln>
                          <a:solidFill>
                            <a:schemeClr val="tx1"/>
                          </a:solidFill>
                          <a:effectLst/>
                          <a:uLnTx/>
                          <a:uFillTx/>
                          <a:latin typeface="Calibri" panose="020F0502020204030204" pitchFamily="34" charset="0"/>
                          <a:ea typeface="+mn-ea"/>
                          <a:cs typeface="+mn-cs"/>
                        </a:rPr>
                        <a:t>o</a:t>
                      </a:r>
                      <a:r>
                        <a:rPr kumimoji="0" lang="en-GB" sz="1800" b="0" i="0" u="none" strike="noStrike" kern="1200" cap="none" spc="0" normalizeH="0" baseline="0" noProof="0" dirty="0" err="1" smtClean="0">
                          <a:ln>
                            <a:noFill/>
                          </a:ln>
                          <a:solidFill>
                            <a:schemeClr val="tx1"/>
                          </a:solidFill>
                          <a:effectLst/>
                          <a:uLnTx/>
                          <a:uFillTx/>
                          <a:latin typeface="Calibri" panose="020F0502020204030204" pitchFamily="34" charset="0"/>
                          <a:ea typeface="+mn-ea"/>
                          <a:cs typeface="+mn-cs"/>
                        </a:rPr>
                        <a:t>C</a:t>
                      </a:r>
                      <a:endParaRPr kumimoji="0" lang="en-GB" sz="1800" b="0" i="0" u="none" strike="noStrike" kern="1200" cap="none" spc="0" normalizeH="0" baseline="0" noProof="0" dirty="0" smtClean="0">
                        <a:ln>
                          <a:noFill/>
                        </a:ln>
                        <a:solidFill>
                          <a:schemeClr val="tx1"/>
                        </a:solidFill>
                        <a:effectLst/>
                        <a:uLnTx/>
                        <a:uFillTx/>
                        <a:latin typeface="Calibri" panose="020F0502020204030204" pitchFamily="34" charset="0"/>
                        <a:ea typeface="+mn-ea"/>
                        <a:cs typeface="+mn-cs"/>
                      </a:endParaRPr>
                    </a:p>
                  </a:txBody>
                  <a:tcPr marL="86141" marR="86141" marT="43070" marB="4307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smtClean="0">
                          <a:ln>
                            <a:noFill/>
                          </a:ln>
                          <a:solidFill>
                            <a:prstClr val="black"/>
                          </a:solidFill>
                          <a:effectLst/>
                          <a:uLnTx/>
                          <a:uFillTx/>
                          <a:latin typeface="+mn-lt"/>
                          <a:ea typeface="+mn-ea"/>
                          <a:cs typeface="+mn-cs"/>
                        </a:rPr>
                        <a:t>W</a:t>
                      </a:r>
                      <a:endParaRPr kumimoji="0" lang="en-GB" sz="1800" b="0" i="0" u="none" strike="noStrike" kern="1200" cap="none" spc="0" normalizeH="0" baseline="0" noProof="0" dirty="0">
                        <a:ln>
                          <a:noFill/>
                        </a:ln>
                        <a:solidFill>
                          <a:prstClr val="black"/>
                        </a:solidFill>
                        <a:effectLst/>
                        <a:uLnTx/>
                        <a:uFillTx/>
                        <a:latin typeface="+mn-lt"/>
                        <a:ea typeface="+mn-ea"/>
                        <a:cs typeface="+mn-cs"/>
                      </a:endParaRPr>
                    </a:p>
                  </a:txBody>
                  <a:tcPr marL="86141" marR="86141" marT="43070" marB="4307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10591833"/>
                  </a:ext>
                </a:extLst>
              </a:tr>
              <a:tr h="355082">
                <a:tc>
                  <a:txBody>
                    <a:bodyPr/>
                    <a:lstStyle/>
                    <a:p>
                      <a:pPr marL="0" marR="0" lvl="0" indent="0" algn="l" defTabSz="914293" rtl="0" eaLnBrk="1" fontAlgn="auto" latinLnBrk="0" hangingPunct="1">
                        <a:lnSpc>
                          <a:spcPct val="100000"/>
                        </a:lnSpc>
                        <a:spcBef>
                          <a:spcPts val="0"/>
                        </a:spcBef>
                        <a:spcAft>
                          <a:spcPts val="0"/>
                        </a:spcAft>
                        <a:buClrTx/>
                        <a:buSzTx/>
                        <a:buFont typeface="+mj-lt"/>
                        <a:buNone/>
                        <a:tabLst/>
                        <a:defRPr/>
                      </a:pPr>
                      <a:r>
                        <a:rPr kumimoji="0" lang="en-GB" sz="1800" b="0" i="0" u="none" strike="noStrike" kern="1200" cap="none" spc="0" normalizeH="0" baseline="0" noProof="0" dirty="0" smtClean="0">
                          <a:ln>
                            <a:noFill/>
                          </a:ln>
                          <a:solidFill>
                            <a:schemeClr val="tx1"/>
                          </a:solidFill>
                          <a:effectLst/>
                          <a:uLnTx/>
                          <a:uFillTx/>
                          <a:latin typeface="Calibri" panose="020F0502020204030204" pitchFamily="34" charset="0"/>
                          <a:ea typeface="+mn-ea"/>
                          <a:cs typeface="+mn-cs"/>
                        </a:rPr>
                        <a:t>c</a:t>
                      </a:r>
                      <a:endParaRPr kumimoji="0" lang="en-GB" sz="1800" b="0" i="0" u="none" strike="noStrike" kern="1200" cap="none" spc="0" normalizeH="0" baseline="0" noProof="0" dirty="0">
                        <a:ln>
                          <a:noFill/>
                        </a:ln>
                        <a:solidFill>
                          <a:schemeClr val="tx1"/>
                        </a:solidFill>
                        <a:effectLst/>
                        <a:uLnTx/>
                        <a:uFillTx/>
                        <a:latin typeface="Calibri" panose="020F0502020204030204" pitchFamily="34" charset="0"/>
                        <a:ea typeface="+mn-ea"/>
                        <a:cs typeface="+mn-cs"/>
                      </a:endParaRPr>
                    </a:p>
                  </a:txBody>
                  <a:tcPr marL="86141" marR="86141" marT="43070" marB="43070">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293" rtl="0" eaLnBrk="1" fontAlgn="auto" latinLnBrk="0" hangingPunct="1">
                        <a:lnSpc>
                          <a:spcPct val="100000"/>
                        </a:lnSpc>
                        <a:spcBef>
                          <a:spcPts val="0"/>
                        </a:spcBef>
                        <a:spcAft>
                          <a:spcPts val="0"/>
                        </a:spcAft>
                        <a:buClrTx/>
                        <a:buSzTx/>
                        <a:buFont typeface="+mj-lt"/>
                        <a:buNone/>
                        <a:tabLst/>
                        <a:defRPr/>
                      </a:pPr>
                      <a:r>
                        <a:rPr kumimoji="0" lang="en-GB" sz="1800" b="0" i="0" u="none" strike="noStrike" kern="1200" cap="none" spc="0" normalizeH="0" baseline="0" noProof="0" dirty="0" smtClean="0">
                          <a:ln>
                            <a:noFill/>
                          </a:ln>
                          <a:solidFill>
                            <a:schemeClr val="tx1"/>
                          </a:solidFill>
                          <a:effectLst/>
                          <a:uLnTx/>
                          <a:uFillTx/>
                          <a:latin typeface="Calibri" panose="020F0502020204030204" pitchFamily="34" charset="0"/>
                          <a:ea typeface="+mn-ea"/>
                          <a:cs typeface="+mn-cs"/>
                        </a:rPr>
                        <a:t>Energy transferred per second is measured in</a:t>
                      </a:r>
                    </a:p>
                  </a:txBody>
                  <a:tcPr marL="86141" marR="86141" marT="43070" marB="4307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293" rtl="0" eaLnBrk="1" fontAlgn="auto" latinLnBrk="0" hangingPunct="1">
                        <a:lnSpc>
                          <a:spcPct val="100000"/>
                        </a:lnSpc>
                        <a:spcBef>
                          <a:spcPts val="0"/>
                        </a:spcBef>
                        <a:spcAft>
                          <a:spcPts val="0"/>
                        </a:spcAft>
                        <a:buClrTx/>
                        <a:buSzTx/>
                        <a:buFont typeface="+mj-lt"/>
                        <a:buNone/>
                        <a:tabLst/>
                        <a:defRPr/>
                      </a:pPr>
                      <a:r>
                        <a:rPr kumimoji="0" lang="en-GB" sz="1800" b="0" i="0" u="none" strike="noStrike" kern="1200" cap="none" spc="0" normalizeH="0" baseline="0" noProof="0" dirty="0" smtClean="0">
                          <a:ln>
                            <a:noFill/>
                          </a:ln>
                          <a:solidFill>
                            <a:schemeClr val="tx1"/>
                          </a:solidFill>
                          <a:effectLst/>
                          <a:uLnTx/>
                          <a:uFillTx/>
                          <a:latin typeface="Calibri" panose="020F0502020204030204" pitchFamily="34" charset="0"/>
                          <a:ea typeface="+mn-ea"/>
                          <a:cs typeface="+mn-cs"/>
                        </a:rPr>
                        <a:t>J</a:t>
                      </a:r>
                    </a:p>
                  </a:txBody>
                  <a:tcPr marL="86141" marR="86141" marT="43070" marB="4307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293" rtl="0" eaLnBrk="1" fontAlgn="auto" latinLnBrk="0" hangingPunct="1">
                        <a:lnSpc>
                          <a:spcPct val="100000"/>
                        </a:lnSpc>
                        <a:spcBef>
                          <a:spcPts val="0"/>
                        </a:spcBef>
                        <a:spcAft>
                          <a:spcPts val="0"/>
                        </a:spcAft>
                        <a:buClrTx/>
                        <a:buSzTx/>
                        <a:buFont typeface="+mj-lt"/>
                        <a:buNone/>
                        <a:tabLst/>
                        <a:defRPr/>
                      </a:pPr>
                      <a:r>
                        <a:rPr kumimoji="0" lang="en-GB" sz="1800" b="0" i="0" u="none" strike="noStrike" kern="1200" cap="none" spc="0" normalizeH="0" baseline="30000" noProof="0" dirty="0" err="1" smtClean="0">
                          <a:ln>
                            <a:noFill/>
                          </a:ln>
                          <a:solidFill>
                            <a:schemeClr val="tx1"/>
                          </a:solidFill>
                          <a:effectLst/>
                          <a:uLnTx/>
                          <a:uFillTx/>
                          <a:latin typeface="Calibri" panose="020F0502020204030204" pitchFamily="34" charset="0"/>
                          <a:ea typeface="+mn-ea"/>
                          <a:cs typeface="+mn-cs"/>
                        </a:rPr>
                        <a:t>o</a:t>
                      </a:r>
                      <a:r>
                        <a:rPr kumimoji="0" lang="en-GB" sz="1800" b="0" i="0" u="none" strike="noStrike" kern="1200" cap="none" spc="0" normalizeH="0" baseline="0" noProof="0" dirty="0" err="1" smtClean="0">
                          <a:ln>
                            <a:noFill/>
                          </a:ln>
                          <a:solidFill>
                            <a:schemeClr val="tx1"/>
                          </a:solidFill>
                          <a:effectLst/>
                          <a:uLnTx/>
                          <a:uFillTx/>
                          <a:latin typeface="Calibri" panose="020F0502020204030204" pitchFamily="34" charset="0"/>
                          <a:ea typeface="+mn-ea"/>
                          <a:cs typeface="+mn-cs"/>
                        </a:rPr>
                        <a:t>C</a:t>
                      </a:r>
                      <a:endParaRPr kumimoji="0" lang="en-GB" sz="1800" b="0" i="0" u="none" strike="noStrike" kern="1200" cap="none" spc="0" normalizeH="0" baseline="0" noProof="0" dirty="0" smtClean="0">
                        <a:ln>
                          <a:noFill/>
                        </a:ln>
                        <a:solidFill>
                          <a:schemeClr val="tx1"/>
                        </a:solidFill>
                        <a:effectLst/>
                        <a:uLnTx/>
                        <a:uFillTx/>
                        <a:latin typeface="Calibri" panose="020F0502020204030204" pitchFamily="34" charset="0"/>
                        <a:ea typeface="+mn-ea"/>
                        <a:cs typeface="+mn-cs"/>
                      </a:endParaRPr>
                    </a:p>
                  </a:txBody>
                  <a:tcPr marL="86141" marR="86141" marT="43070" marB="4307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smtClean="0">
                          <a:ln>
                            <a:noFill/>
                          </a:ln>
                          <a:solidFill>
                            <a:prstClr val="black"/>
                          </a:solidFill>
                          <a:effectLst/>
                          <a:uLnTx/>
                          <a:uFillTx/>
                          <a:latin typeface="+mn-lt"/>
                          <a:ea typeface="+mn-ea"/>
                          <a:cs typeface="+mn-cs"/>
                        </a:rPr>
                        <a:t>W</a:t>
                      </a:r>
                      <a:endParaRPr kumimoji="0" lang="en-GB" sz="1800" b="0" i="0" u="none" strike="noStrike" kern="1200" cap="none" spc="0" normalizeH="0" baseline="0" noProof="0" dirty="0">
                        <a:ln>
                          <a:noFill/>
                        </a:ln>
                        <a:solidFill>
                          <a:prstClr val="black"/>
                        </a:solidFill>
                        <a:effectLst/>
                        <a:uLnTx/>
                        <a:uFillTx/>
                        <a:latin typeface="+mn-lt"/>
                        <a:ea typeface="+mn-ea"/>
                        <a:cs typeface="+mn-cs"/>
                      </a:endParaRPr>
                    </a:p>
                  </a:txBody>
                  <a:tcPr marL="86141" marR="86141" marT="43070" marB="4307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50631865"/>
                  </a:ext>
                </a:extLst>
              </a:tr>
            </a:tbl>
          </a:graphicData>
        </a:graphic>
      </p:graphicFrame>
      <p:sp>
        <p:nvSpPr>
          <p:cNvPr id="2" name="TextBox 1">
            <a:extLst>
              <a:ext uri="{FF2B5EF4-FFF2-40B4-BE49-F238E27FC236}">
                <a16:creationId xmlns:a16="http://schemas.microsoft.com/office/drawing/2014/main" id="{2AD66017-D797-4822-8E21-EBF5D2447BE7}"/>
              </a:ext>
            </a:extLst>
          </p:cNvPr>
          <p:cNvSpPr txBox="1"/>
          <p:nvPr/>
        </p:nvSpPr>
        <p:spPr>
          <a:xfrm>
            <a:off x="114300" y="69845"/>
            <a:ext cx="7267066" cy="498278"/>
          </a:xfrm>
          <a:prstGeom prst="rect">
            <a:avLst/>
          </a:prstGeom>
          <a:noFill/>
        </p:spPr>
        <p:txBody>
          <a:bodyPr wrap="square" rtlCol="0">
            <a:spAutoFit/>
          </a:bodyPr>
          <a:lstStyle/>
          <a:p>
            <a:pPr marL="0" marR="0" lvl="0" indent="0" algn="l" defTabSz="861494" rtl="0" eaLnBrk="0" fontAlgn="base" latinLnBrk="0" hangingPunct="0">
              <a:lnSpc>
                <a:spcPct val="100000"/>
              </a:lnSpc>
              <a:spcBef>
                <a:spcPct val="0"/>
              </a:spcBef>
              <a:spcAft>
                <a:spcPct val="0"/>
              </a:spcAft>
              <a:buClrTx/>
              <a:buSzTx/>
              <a:buFontTx/>
              <a:buNone/>
              <a:tabLst/>
              <a:defRPr/>
            </a:pPr>
            <a:r>
              <a:rPr lang="en-GB" sz="2638" dirty="0" smtClean="0">
                <a:solidFill>
                  <a:prstClr val="black"/>
                </a:solidFill>
                <a:latin typeface="Calibri" panose="020F0502020204030204" pitchFamily="34" charset="0"/>
                <a:cs typeface="Calibri" panose="020F0502020204030204" pitchFamily="34" charset="0"/>
              </a:rPr>
              <a:t>Heat and Temperature</a:t>
            </a:r>
            <a:r>
              <a:rPr kumimoji="0" lang="en-GB" sz="2638" b="0"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GB" sz="2638"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Vocabulary builder</a:t>
            </a:r>
          </a:p>
        </p:txBody>
      </p:sp>
      <p:graphicFrame>
        <p:nvGraphicFramePr>
          <p:cNvPr id="7" name="Table 6">
            <a:extLst>
              <a:ext uri="{FF2B5EF4-FFF2-40B4-BE49-F238E27FC236}">
                <a16:creationId xmlns:a16="http://schemas.microsoft.com/office/drawing/2014/main" id="{343164DB-BC1E-475D-B62C-F691124BC8CE}"/>
              </a:ext>
            </a:extLst>
          </p:cNvPr>
          <p:cNvGraphicFramePr>
            <a:graphicFrameLocks noGrp="1"/>
          </p:cNvGraphicFramePr>
          <p:nvPr>
            <p:extLst>
              <p:ext uri="{D42A27DB-BD31-4B8C-83A1-F6EECF244321}">
                <p14:modId xmlns:p14="http://schemas.microsoft.com/office/powerpoint/2010/main" val="699806457"/>
              </p:ext>
            </p:extLst>
          </p:nvPr>
        </p:nvGraphicFramePr>
        <p:xfrm>
          <a:off x="114301" y="4101891"/>
          <a:ext cx="8865188" cy="2467767"/>
        </p:xfrm>
        <a:graphic>
          <a:graphicData uri="http://schemas.openxmlformats.org/drawingml/2006/table">
            <a:tbl>
              <a:tblPr firstRow="1" bandRow="1"/>
              <a:tblGrid>
                <a:gridCol w="205763">
                  <a:extLst>
                    <a:ext uri="{9D8B030D-6E8A-4147-A177-3AD203B41FA5}">
                      <a16:colId xmlns:a16="http://schemas.microsoft.com/office/drawing/2014/main" val="349200617"/>
                    </a:ext>
                  </a:extLst>
                </a:gridCol>
                <a:gridCol w="1250835">
                  <a:extLst>
                    <a:ext uri="{9D8B030D-6E8A-4147-A177-3AD203B41FA5}">
                      <a16:colId xmlns:a16="http://schemas.microsoft.com/office/drawing/2014/main" val="2381742855"/>
                    </a:ext>
                  </a:extLst>
                </a:gridCol>
                <a:gridCol w="1785606">
                  <a:extLst>
                    <a:ext uri="{9D8B030D-6E8A-4147-A177-3AD203B41FA5}">
                      <a16:colId xmlns:a16="http://schemas.microsoft.com/office/drawing/2014/main" val="833933733"/>
                    </a:ext>
                  </a:extLst>
                </a:gridCol>
                <a:gridCol w="1984006">
                  <a:extLst>
                    <a:ext uri="{9D8B030D-6E8A-4147-A177-3AD203B41FA5}">
                      <a16:colId xmlns:a16="http://schemas.microsoft.com/office/drawing/2014/main" val="1163960497"/>
                    </a:ext>
                  </a:extLst>
                </a:gridCol>
                <a:gridCol w="1851739">
                  <a:extLst>
                    <a:ext uri="{9D8B030D-6E8A-4147-A177-3AD203B41FA5}">
                      <a16:colId xmlns:a16="http://schemas.microsoft.com/office/drawing/2014/main" val="2768363525"/>
                    </a:ext>
                  </a:extLst>
                </a:gridCol>
                <a:gridCol w="1787239">
                  <a:extLst>
                    <a:ext uri="{9D8B030D-6E8A-4147-A177-3AD203B41FA5}">
                      <a16:colId xmlns:a16="http://schemas.microsoft.com/office/drawing/2014/main" val="3841417013"/>
                    </a:ext>
                  </a:extLst>
                </a:gridCol>
              </a:tblGrid>
              <a:tr h="345787">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0" marR="0" lvl="0" indent="0" algn="l" defTabSz="914293" rtl="0" eaLnBrk="1" fontAlgn="auto" latinLnBrk="0" hangingPunct="1">
                        <a:lnSpc>
                          <a:spcPct val="100000"/>
                        </a:lnSpc>
                        <a:spcBef>
                          <a:spcPts val="0"/>
                        </a:spcBef>
                        <a:spcAft>
                          <a:spcPts val="0"/>
                        </a:spcAft>
                        <a:buClrTx/>
                        <a:buSzTx/>
                        <a:buFontTx/>
                        <a:buNone/>
                        <a:tabLst/>
                        <a:defRPr/>
                      </a:pPr>
                      <a:r>
                        <a:rPr lang="en-US" sz="1600" b="1" dirty="0">
                          <a:solidFill>
                            <a:schemeClr val="bg1"/>
                          </a:solidFill>
                          <a:latin typeface="Calibri" panose="020F0502020204030204" pitchFamily="34" charset="0"/>
                          <a:cs typeface="Calibri" panose="020F0502020204030204" pitchFamily="34" charset="0"/>
                        </a:rPr>
                        <a:t>3</a:t>
                      </a:r>
                    </a:p>
                  </a:txBody>
                  <a:tcPr marL="86141" marR="86141" marT="43070" marB="43070">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Text" lastClr="000000"/>
                    </a:solidFill>
                  </a:tcPr>
                </a:tc>
                <a:tc gridSpan="4">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1600" dirty="0">
                          <a:solidFill>
                            <a:schemeClr val="bg1"/>
                          </a:solidFill>
                          <a:latin typeface="Calibri" panose="020F0502020204030204" pitchFamily="34" charset="0"/>
                          <a:cs typeface="Calibri" panose="020F0502020204030204" pitchFamily="34" charset="0"/>
                        </a:rPr>
                        <a:t>Choose the correct words to complete the following sentences. </a:t>
                      </a:r>
                      <a:r>
                        <a:rPr lang="en-US" sz="1600" dirty="0">
                          <a:solidFill>
                            <a:schemeClr val="bg1"/>
                          </a:solidFill>
                          <a:latin typeface="Calibri" panose="020F0502020204030204" pitchFamily="34" charset="0"/>
                          <a:cs typeface="Calibri" panose="020F0502020204030204" pitchFamily="34" charset="0"/>
                        </a:rPr>
                        <a:t> </a:t>
                      </a:r>
                      <a:endParaRPr lang="en-GB" sz="1600" dirty="0">
                        <a:solidFill>
                          <a:schemeClr val="bg1"/>
                        </a:solidFill>
                        <a:latin typeface="Calibri" panose="020F0502020204030204" pitchFamily="34" charset="0"/>
                        <a:cs typeface="Calibri" panose="020F0502020204030204" pitchFamily="34" charset="0"/>
                      </a:endParaRPr>
                    </a:p>
                  </a:txBody>
                  <a:tcPr marL="86141" marR="86141" marT="43070" marB="43070">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Text" lastClr="000000"/>
                    </a:solidFill>
                  </a:tcPr>
                </a:tc>
                <a:tc hMerge="1">
                  <a:txBody>
                    <a:bodyPr/>
                    <a:lstStyle/>
                    <a:p>
                      <a:endParaRPr lang="en-GB"/>
                    </a:p>
                  </a:txBody>
                  <a:tcPr>
                    <a:lnL w="12700" cap="flat" cmpd="sng" algn="ctr">
                      <a:solidFill>
                        <a:sysClr val="windowText" lastClr="000000"/>
                      </a:solidFill>
                      <a:prstDash val="solid"/>
                      <a:round/>
                      <a:headEnd type="none" w="med" len="med"/>
                      <a:tailEnd type="none" w="med" len="med"/>
                    </a:lnL>
                  </a:tcPr>
                </a:tc>
                <a:tc hMerge="1">
                  <a:txBody>
                    <a:bodyPr/>
                    <a:lstStyle/>
                    <a:p>
                      <a:endParaRPr lang="en-GB"/>
                    </a:p>
                  </a:txBody>
                  <a:tcPr>
                    <a:lnL w="12700" cap="flat" cmpd="sng" algn="ctr">
                      <a:solidFill>
                        <a:sysClr val="windowText" lastClr="000000"/>
                      </a:solidFill>
                      <a:prstDash val="solid"/>
                      <a:round/>
                      <a:headEnd type="none" w="med" len="med"/>
                      <a:tailEnd type="none" w="med" len="med"/>
                    </a:lnL>
                  </a:tcPr>
                </a:tc>
                <a:tc hMerge="1">
                  <a:txBody>
                    <a:bodyPr/>
                    <a:lstStyle/>
                    <a:p>
                      <a:endParaRPr lang="en-GB" dirty="0"/>
                    </a:p>
                  </a:txBody>
                  <a:tcPr>
                    <a:lnL w="12700" cap="flat" cmpd="sng" algn="ctr">
                      <a:solidFill>
                        <a:sysClr val="windowText" lastClr="000000"/>
                      </a:solidFill>
                      <a:prstDash val="solid"/>
                      <a:round/>
                      <a:headEnd type="none" w="med" len="med"/>
                      <a:tailEnd type="none" w="med" len="med"/>
                    </a:ln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r"/>
                      <a:r>
                        <a:rPr lang="en-US" sz="1600" b="1" dirty="0" smtClean="0">
                          <a:solidFill>
                            <a:schemeClr val="bg1"/>
                          </a:solidFill>
                          <a:latin typeface="Calibri" panose="020F0502020204030204" pitchFamily="34" charset="0"/>
                          <a:cs typeface="Calibri" panose="020F0502020204030204" pitchFamily="34" charset="0"/>
                        </a:rPr>
                        <a:t>[5</a:t>
                      </a:r>
                      <a:r>
                        <a:rPr lang="en-US" sz="1600" b="1" baseline="0" dirty="0" smtClean="0">
                          <a:solidFill>
                            <a:schemeClr val="bg1"/>
                          </a:solidFill>
                          <a:latin typeface="Calibri" panose="020F0502020204030204" pitchFamily="34" charset="0"/>
                          <a:cs typeface="Calibri" panose="020F0502020204030204" pitchFamily="34" charset="0"/>
                        </a:rPr>
                        <a:t> </a:t>
                      </a:r>
                      <a:r>
                        <a:rPr lang="en-US" sz="1600" b="1" dirty="0" smtClean="0">
                          <a:solidFill>
                            <a:schemeClr val="bg1"/>
                          </a:solidFill>
                          <a:latin typeface="Calibri" panose="020F0502020204030204" pitchFamily="34" charset="0"/>
                          <a:cs typeface="Calibri" panose="020F0502020204030204" pitchFamily="34" charset="0"/>
                        </a:rPr>
                        <a:t>marks</a:t>
                      </a:r>
                      <a:r>
                        <a:rPr lang="en-US" sz="1600" b="1" dirty="0">
                          <a:solidFill>
                            <a:schemeClr val="bg1"/>
                          </a:solidFill>
                          <a:latin typeface="Calibri" panose="020F0502020204030204" pitchFamily="34" charset="0"/>
                          <a:cs typeface="Calibri" panose="020F0502020204030204" pitchFamily="34" charset="0"/>
                        </a:rPr>
                        <a:t>]</a:t>
                      </a:r>
                      <a:endParaRPr lang="en-GB" sz="1600" dirty="0">
                        <a:solidFill>
                          <a:schemeClr val="bg1"/>
                        </a:solidFill>
                        <a:latin typeface="Calibri" panose="020F0502020204030204" pitchFamily="34" charset="0"/>
                        <a:cs typeface="Calibri" panose="020F0502020204030204" pitchFamily="34" charset="0"/>
                      </a:endParaRPr>
                    </a:p>
                  </a:txBody>
                  <a:tcPr marL="86141" marR="86141" marT="43070" marB="43070">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Text" lastClr="000000"/>
                    </a:solidFill>
                  </a:tcPr>
                </a:tc>
                <a:extLst>
                  <a:ext uri="{0D108BD9-81ED-4DB2-BD59-A6C34878D82A}">
                    <a16:rowId xmlns:a16="http://schemas.microsoft.com/office/drawing/2014/main" val="2841718299"/>
                  </a:ext>
                </a:extLst>
              </a:tr>
              <a:tr h="328188">
                <a:tc gridSpan="2">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0" marR="0" lvl="0" indent="0" algn="ctr" defTabSz="914293"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smtClean="0">
                          <a:ln>
                            <a:noFill/>
                          </a:ln>
                          <a:solidFill>
                            <a:schemeClr val="tx1"/>
                          </a:solidFill>
                          <a:effectLst/>
                          <a:uLnTx/>
                          <a:uFillTx/>
                          <a:latin typeface="Calibri" panose="020F0502020204030204" pitchFamily="34" charset="0"/>
                          <a:ea typeface="+mn-ea"/>
                          <a:cs typeface="Calibri" panose="020F0502020204030204" pitchFamily="34" charset="0"/>
                        </a:rPr>
                        <a:t>1. Amount</a:t>
                      </a:r>
                      <a:endParaRPr kumimoji="0" lang="en-GB" sz="1600" b="1"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endParaRPr>
                    </a:p>
                  </a:txBody>
                  <a:tcPr marL="86141" marR="86141" marT="43070" marB="4307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chemeClr val="accent3">
                        <a:lumMod val="40000"/>
                        <a:lumOff val="60000"/>
                      </a:schemeClr>
                    </a:solidFill>
                  </a:tcPr>
                </a:tc>
                <a:tc hMerge="1">
                  <a:txBody>
                    <a:bodyPr/>
                    <a:lstStyle/>
                    <a:p>
                      <a:pPr marL="0" marR="0" lvl="0" indent="0" algn="ctr" defTabSz="914293"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chemeClr val="bg1"/>
                        </a:solidFill>
                        <a:effectLst/>
                        <a:uLnTx/>
                        <a:uFillTx/>
                        <a:latin typeface="+mn-lt"/>
                        <a:ea typeface="+mn-ea"/>
                        <a:cs typeface="+mn-cs"/>
                      </a:endParaRP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1F497D"/>
                    </a:solid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0" marR="0" lvl="0" indent="0" algn="ctr" defTabSz="914293"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smtClean="0">
                          <a:ln>
                            <a:noFill/>
                          </a:ln>
                          <a:solidFill>
                            <a:schemeClr val="tx1"/>
                          </a:solidFill>
                          <a:effectLst/>
                          <a:uLnTx/>
                          <a:uFillTx/>
                          <a:latin typeface="Calibri" panose="020F0502020204030204" pitchFamily="34" charset="0"/>
                          <a:ea typeface="+mn-ea"/>
                          <a:cs typeface="Calibri" panose="020F0502020204030204" pitchFamily="34" charset="0"/>
                        </a:rPr>
                        <a:t>2. Hotter</a:t>
                      </a:r>
                      <a:endParaRPr kumimoji="0" lang="en-GB" sz="1600" b="1"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endParaRPr>
                    </a:p>
                  </a:txBody>
                  <a:tcPr marL="86141" marR="86141" marT="43070" marB="43070">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mpd="sng">
                      <a:solidFill>
                        <a:prstClr val="black"/>
                      </a:solidFill>
                      <a:prstDash val="soli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0" marR="0" lvl="0" indent="0" algn="ctr" defTabSz="914293"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smtClean="0">
                          <a:ln>
                            <a:noFill/>
                          </a:ln>
                          <a:solidFill>
                            <a:schemeClr val="tx1"/>
                          </a:solidFill>
                          <a:effectLst/>
                          <a:uLnTx/>
                          <a:uFillTx/>
                          <a:latin typeface="Calibri" panose="020F0502020204030204" pitchFamily="34" charset="0"/>
                          <a:ea typeface="+mn-ea"/>
                          <a:cs typeface="Calibri" panose="020F0502020204030204" pitchFamily="34" charset="0"/>
                        </a:rPr>
                        <a:t>3. Mass</a:t>
                      </a:r>
                      <a:endParaRPr kumimoji="0" lang="en-GB" sz="1600" b="1"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endParaRPr>
                    </a:p>
                  </a:txBody>
                  <a:tcPr marL="86141" marR="86141" marT="43070" marB="43070">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mpd="sng">
                      <a:solidFill>
                        <a:prstClr val="black"/>
                      </a:solidFill>
                      <a:prstDash val="soli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0" marR="0" lvl="0" indent="0" algn="ctr" defTabSz="914293"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smtClean="0">
                          <a:ln>
                            <a:noFill/>
                          </a:ln>
                          <a:solidFill>
                            <a:schemeClr val="tx1"/>
                          </a:solidFill>
                          <a:effectLst/>
                          <a:uLnTx/>
                          <a:uFillTx/>
                          <a:latin typeface="Calibri" panose="020F0502020204030204" pitchFamily="34" charset="0"/>
                          <a:ea typeface="+mn-ea"/>
                          <a:cs typeface="Calibri" panose="020F0502020204030204" pitchFamily="34" charset="0"/>
                        </a:rPr>
                        <a:t>4. Substance</a:t>
                      </a:r>
                      <a:endParaRPr kumimoji="0" lang="en-GB" sz="1600" b="1"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endParaRPr>
                    </a:p>
                  </a:txBody>
                  <a:tcPr marL="86141" marR="86141" marT="43070" marB="4307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prstClr val="black"/>
                      </a:solidFill>
                      <a:prstDash val="soli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ctr" defTabSz="914293"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smtClean="0">
                          <a:ln>
                            <a:noFill/>
                          </a:ln>
                          <a:solidFill>
                            <a:schemeClr val="tx1"/>
                          </a:solidFill>
                          <a:effectLst/>
                          <a:uLnTx/>
                          <a:uFillTx/>
                          <a:latin typeface="Calibri" panose="020F0502020204030204" pitchFamily="34" charset="0"/>
                          <a:ea typeface="+mn-ea"/>
                          <a:cs typeface="Calibri" panose="020F0502020204030204" pitchFamily="34" charset="0"/>
                        </a:rPr>
                        <a:t>5. Transferred</a:t>
                      </a:r>
                      <a:endParaRPr kumimoji="0" lang="en-GB" sz="1600" b="1"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endParaRPr>
                    </a:p>
                  </a:txBody>
                  <a:tcPr marL="86141" marR="86141" marT="43070" marB="4307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extLst>
                  <a:ext uri="{0D108BD9-81ED-4DB2-BD59-A6C34878D82A}">
                    <a16:rowId xmlns:a16="http://schemas.microsoft.com/office/drawing/2014/main" val="1152794420"/>
                  </a:ext>
                </a:extLst>
              </a:tr>
              <a:tr h="1792000">
                <a:tc gridSpan="6">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algn="just">
                        <a:lnSpc>
                          <a:spcPct val="150000"/>
                        </a:lnSpc>
                      </a:pPr>
                      <a:r>
                        <a:rPr lang="en-GB" sz="1800" dirty="0" smtClean="0"/>
                        <a:t>When heat energy is </a:t>
                      </a:r>
                      <a:r>
                        <a:rPr lang="en-GB" sz="1800" b="1" dirty="0" smtClean="0">
                          <a:solidFill>
                            <a:srgbClr val="C00000"/>
                          </a:solidFill>
                        </a:rPr>
                        <a:t>___________</a:t>
                      </a:r>
                      <a:r>
                        <a:rPr lang="en-GB" sz="1800" dirty="0" smtClean="0"/>
                        <a:t> to an object, its temperature increase depends upon the:</a:t>
                      </a:r>
                      <a:r>
                        <a:rPr lang="en-GB" sz="1800" baseline="0" dirty="0" smtClean="0"/>
                        <a:t> </a:t>
                      </a:r>
                      <a:r>
                        <a:rPr lang="en-GB" sz="1800" b="1" dirty="0" smtClean="0">
                          <a:solidFill>
                            <a:srgbClr val="C00000"/>
                          </a:solidFill>
                        </a:rPr>
                        <a:t>___________</a:t>
                      </a:r>
                      <a:r>
                        <a:rPr lang="en-GB" sz="1800" dirty="0" smtClean="0"/>
                        <a:t> of the object, </a:t>
                      </a:r>
                      <a:r>
                        <a:rPr lang="en-GB" sz="1800" b="1" dirty="0" smtClean="0">
                          <a:solidFill>
                            <a:srgbClr val="C00000"/>
                          </a:solidFill>
                        </a:rPr>
                        <a:t>___________</a:t>
                      </a:r>
                      <a:r>
                        <a:rPr lang="en-GB" sz="1800" dirty="0" smtClean="0"/>
                        <a:t> the object is made from</a:t>
                      </a:r>
                      <a:r>
                        <a:rPr lang="en-GB" sz="1800" baseline="0" dirty="0" smtClean="0"/>
                        <a:t> a</a:t>
                      </a:r>
                      <a:r>
                        <a:rPr lang="en-GB" sz="1800" dirty="0" smtClean="0"/>
                        <a:t>nd </a:t>
                      </a:r>
                      <a:r>
                        <a:rPr lang="en-GB" sz="1800" b="1" dirty="0" smtClean="0">
                          <a:solidFill>
                            <a:srgbClr val="C00000"/>
                          </a:solidFill>
                        </a:rPr>
                        <a:t>___________</a:t>
                      </a:r>
                      <a:r>
                        <a:rPr lang="en-GB" sz="1800" dirty="0" smtClean="0"/>
                        <a:t> of energy transferred to the object. If there is a difference in temperature between two objects, energy transfers by heating from the </a:t>
                      </a:r>
                      <a:r>
                        <a:rPr lang="en-GB" sz="1800" b="1" dirty="0" smtClean="0">
                          <a:solidFill>
                            <a:srgbClr val="C00000"/>
                          </a:solidFill>
                        </a:rPr>
                        <a:t>___________</a:t>
                      </a:r>
                      <a:r>
                        <a:rPr lang="en-GB" sz="1800" dirty="0" smtClean="0"/>
                        <a:t> object to the cooler one.</a:t>
                      </a:r>
                    </a:p>
                  </a:txBody>
                  <a:tcPr marL="86141" marR="86141" marT="43070" marB="43070">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lnL w="12700" cap="flat" cmpd="sng" algn="ctr">
                      <a:solidFill>
                        <a:sysClr val="windowText" lastClr="000000"/>
                      </a:solidFill>
                      <a:prstDash val="solid"/>
                      <a:round/>
                      <a:headEnd type="none" w="med" len="med"/>
                      <a:tailEnd type="none" w="med" len="med"/>
                    </a:lnL>
                    <a:lnT w="12700" cap="flat" cmpd="sng" algn="ctr">
                      <a:solidFill>
                        <a:sysClr val="windowText" lastClr="000000"/>
                      </a:solidFill>
                      <a:prstDash val="solid"/>
                      <a:round/>
                      <a:headEnd type="none" w="med" len="med"/>
                      <a:tailEnd type="none" w="med" len="med"/>
                    </a:lnT>
                  </a:tcPr>
                </a:tc>
                <a:tc hMerge="1">
                  <a:txBody>
                    <a:bodyPr/>
                    <a:lstStyle/>
                    <a:p>
                      <a:endParaRPr lang="en-GB"/>
                    </a:p>
                  </a:txBody>
                  <a:tcPr>
                    <a:lnL w="12700" cap="flat" cmpd="sng" algn="ctr">
                      <a:solidFill>
                        <a:sysClr val="windowText" lastClr="000000"/>
                      </a:solidFill>
                      <a:prstDash val="solid"/>
                      <a:round/>
                      <a:headEnd type="none" w="med" len="med"/>
                      <a:tailEnd type="none" w="med" len="med"/>
                    </a:lnL>
                    <a:lnT w="12700" cap="flat" cmpd="sng" algn="ctr">
                      <a:solidFill>
                        <a:sysClr val="windowText" lastClr="000000"/>
                      </a:solidFill>
                      <a:prstDash val="solid"/>
                      <a:round/>
                      <a:headEnd type="none" w="med" len="med"/>
                      <a:tailEnd type="none" w="med" len="med"/>
                    </a:lnT>
                  </a:tcPr>
                </a:tc>
                <a:tc hMerge="1">
                  <a:txBody>
                    <a:bodyPr/>
                    <a:lstStyle/>
                    <a:p>
                      <a:endParaRPr lang="en-GB"/>
                    </a:p>
                  </a:txBody>
                  <a:tcPr>
                    <a:lnL w="12700" cap="flat" cmpd="sng" algn="ctr">
                      <a:solidFill>
                        <a:sysClr val="windowText" lastClr="000000"/>
                      </a:solidFill>
                      <a:prstDash val="solid"/>
                      <a:round/>
                      <a:headEnd type="none" w="med" len="med"/>
                      <a:tailEnd type="none" w="med" len="med"/>
                    </a:lnL>
                    <a:lnT w="12700" cap="flat" cmpd="sng" algn="ctr">
                      <a:solidFill>
                        <a:sysClr val="windowText" lastClr="000000"/>
                      </a:solidFill>
                      <a:prstDash val="solid"/>
                      <a:round/>
                      <a:headEnd type="none" w="med" len="med"/>
                      <a:tailEnd type="none" w="med" len="med"/>
                    </a:lnT>
                  </a:tcPr>
                </a:tc>
                <a:tc hMerge="1">
                  <a:txBody>
                    <a:bodyPr/>
                    <a:lstStyle/>
                    <a:p>
                      <a:endParaRPr lang="en-GB"/>
                    </a:p>
                  </a:txBody>
                  <a:tcPr>
                    <a:lnL w="12700" cap="flat" cmpd="sng" algn="ctr">
                      <a:solidFill>
                        <a:sysClr val="windowText" lastClr="000000"/>
                      </a:solidFill>
                      <a:prstDash val="solid"/>
                      <a:round/>
                      <a:headEnd type="none" w="med" len="med"/>
                      <a:tailEnd type="none" w="med" len="med"/>
                    </a:lnL>
                    <a:lnT w="12700" cap="flat" cmpd="sng" algn="ctr">
                      <a:solidFill>
                        <a:sysClr val="windowText" lastClr="000000"/>
                      </a:solidFill>
                      <a:prstDash val="solid"/>
                      <a:round/>
                      <a:headEnd type="none" w="med" len="med"/>
                      <a:tailEnd type="none" w="med" len="med"/>
                    </a:lnT>
                  </a:tcPr>
                </a:tc>
                <a:tc hMerge="1">
                  <a:txBody>
                    <a:bodyPr/>
                    <a:lstStyle/>
                    <a:p>
                      <a:endParaRPr lang="en-GB"/>
                    </a:p>
                  </a:txBody>
                  <a:tcPr>
                    <a:lnL w="12700" cap="flat" cmpd="sng" algn="ctr">
                      <a:solidFill>
                        <a:sysClr val="windowText" lastClr="000000"/>
                      </a:solidFill>
                      <a:prstDash val="solid"/>
                      <a:round/>
                      <a:headEnd type="none" w="med" len="med"/>
                      <a:tailEnd type="none" w="med" len="med"/>
                    </a:lnL>
                    <a:lnT w="12700" cap="flat" cmpd="sng" algn="ctr">
                      <a:solidFill>
                        <a:sysClr val="windowText" lastClr="000000"/>
                      </a:solidFill>
                      <a:prstDash val="solid"/>
                      <a:round/>
                      <a:headEnd type="none" w="med" len="med"/>
                      <a:tailEnd type="none" w="med" len="med"/>
                    </a:lnT>
                  </a:tcPr>
                </a:tc>
                <a:extLst>
                  <a:ext uri="{0D108BD9-81ED-4DB2-BD59-A6C34878D82A}">
                    <a16:rowId xmlns:a16="http://schemas.microsoft.com/office/drawing/2014/main" val="1807433463"/>
                  </a:ext>
                </a:extLst>
              </a:tr>
            </a:tbl>
          </a:graphicData>
        </a:graphic>
      </p:graphicFrame>
    </p:spTree>
    <p:extLst>
      <p:ext uri="{BB962C8B-B14F-4D97-AF65-F5344CB8AC3E}">
        <p14:creationId xmlns:p14="http://schemas.microsoft.com/office/powerpoint/2010/main" val="106304054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FC2"/>
        </a:solidFill>
        <a:effectLst/>
      </p:bgPr>
    </p:bg>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774778450"/>
              </p:ext>
            </p:extLst>
          </p:nvPr>
        </p:nvGraphicFramePr>
        <p:xfrm>
          <a:off x="3419872" y="1268760"/>
          <a:ext cx="5447928" cy="1584176"/>
        </p:xfrm>
        <a:graphic>
          <a:graphicData uri="http://schemas.openxmlformats.org/drawingml/2006/table">
            <a:tbl>
              <a:tblPr firstRow="1" bandRow="1">
                <a:tableStyleId>{5940675A-B579-460E-94D1-54222C63F5DA}</a:tableStyleId>
              </a:tblPr>
              <a:tblGrid>
                <a:gridCol w="5447928">
                  <a:extLst>
                    <a:ext uri="{9D8B030D-6E8A-4147-A177-3AD203B41FA5}">
                      <a16:colId xmlns:a16="http://schemas.microsoft.com/office/drawing/2014/main" val="2304654665"/>
                    </a:ext>
                  </a:extLst>
                </a:gridCol>
              </a:tblGrid>
              <a:tr h="1584176">
                <a:tc>
                  <a:txBody>
                    <a:bodyPr/>
                    <a:lstStyle/>
                    <a:p>
                      <a:pPr algn="ctr"/>
                      <a:r>
                        <a:rPr lang="en-GB" sz="4400" b="1" baseline="0" dirty="0" smtClean="0">
                          <a:solidFill>
                            <a:schemeClr val="tx1"/>
                          </a:solidFill>
                        </a:rPr>
                        <a:t>Knowledge Builder</a:t>
                      </a:r>
                      <a:endParaRPr lang="en-GB" sz="4400" b="1" dirty="0">
                        <a:solidFill>
                          <a:schemeClr val="tx1"/>
                        </a:solidFill>
                      </a:endParaRPr>
                    </a:p>
                  </a:txBody>
                  <a:tcPr anchor="ctr">
                    <a:solidFill>
                      <a:schemeClr val="accent6">
                        <a:lumMod val="60000"/>
                        <a:lumOff val="40000"/>
                      </a:schemeClr>
                    </a:solidFill>
                  </a:tcPr>
                </a:tc>
                <a:extLst>
                  <a:ext uri="{0D108BD9-81ED-4DB2-BD59-A6C34878D82A}">
                    <a16:rowId xmlns:a16="http://schemas.microsoft.com/office/drawing/2014/main" val="2991333895"/>
                  </a:ext>
                </a:extLst>
              </a:tr>
            </a:tbl>
          </a:graphicData>
        </a:graphic>
      </p:graphicFrame>
      <p:pic>
        <p:nvPicPr>
          <p:cNvPr id="244738" name="Picture 2" descr="Anglian Brickwork - East Anglia's number one brickwork, blockwork and  stonework specialists"/>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11560" y="764704"/>
            <a:ext cx="2276606" cy="234888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3">
            <a:clrChange>
              <a:clrFrom>
                <a:srgbClr val="FFFFFF"/>
              </a:clrFrom>
              <a:clrTo>
                <a:srgbClr val="FFFFFF">
                  <a:alpha val="0"/>
                </a:srgbClr>
              </a:clrTo>
            </a:clrChange>
          </a:blip>
          <a:stretch>
            <a:fillRect/>
          </a:stretch>
        </p:blipFill>
        <p:spPr>
          <a:xfrm>
            <a:off x="5004048" y="3212976"/>
            <a:ext cx="3212976" cy="3212976"/>
          </a:xfrm>
          <a:prstGeom prst="rect">
            <a:avLst/>
          </a:prstGeom>
        </p:spPr>
      </p:pic>
      <p:pic>
        <p:nvPicPr>
          <p:cNvPr id="5" name="Picture 4"/>
          <p:cNvPicPr>
            <a:picLocks noChangeAspect="1"/>
          </p:cNvPicPr>
          <p:nvPr/>
        </p:nvPicPr>
        <p:blipFill>
          <a:blip r:embed="rId4"/>
          <a:stretch>
            <a:fillRect/>
          </a:stretch>
        </p:blipFill>
        <p:spPr>
          <a:xfrm>
            <a:off x="6732240" y="116632"/>
            <a:ext cx="2205159" cy="843303"/>
          </a:xfrm>
          <a:prstGeom prst="rect">
            <a:avLst/>
          </a:prstGeom>
        </p:spPr>
      </p:pic>
    </p:spTree>
    <p:extLst>
      <p:ext uri="{BB962C8B-B14F-4D97-AF65-F5344CB8AC3E}">
        <p14:creationId xmlns:p14="http://schemas.microsoft.com/office/powerpoint/2010/main" val="220554617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8062413" y="0"/>
            <a:ext cx="944616" cy="708462"/>
          </a:xfrm>
          <a:prstGeom prst="rect">
            <a:avLst/>
          </a:prstGeom>
        </p:spPr>
      </p:pic>
      <p:graphicFrame>
        <p:nvGraphicFramePr>
          <p:cNvPr id="3" name="Table 2"/>
          <p:cNvGraphicFramePr>
            <a:graphicFrameLocks noGrp="1"/>
          </p:cNvGraphicFramePr>
          <p:nvPr>
            <p:extLst>
              <p:ext uri="{D42A27DB-BD31-4B8C-83A1-F6EECF244321}">
                <p14:modId xmlns:p14="http://schemas.microsoft.com/office/powerpoint/2010/main" val="261712661"/>
              </p:ext>
            </p:extLst>
          </p:nvPr>
        </p:nvGraphicFramePr>
        <p:xfrm>
          <a:off x="81367" y="708462"/>
          <a:ext cx="8925662" cy="6024282"/>
        </p:xfrm>
        <a:graphic>
          <a:graphicData uri="http://schemas.openxmlformats.org/drawingml/2006/table">
            <a:tbl>
              <a:tblPr firstRow="1" bandRow="1">
                <a:tableStyleId>{5940675A-B579-460E-94D1-54222C63F5DA}</a:tableStyleId>
              </a:tblPr>
              <a:tblGrid>
                <a:gridCol w="335550">
                  <a:extLst>
                    <a:ext uri="{9D8B030D-6E8A-4147-A177-3AD203B41FA5}">
                      <a16:colId xmlns:a16="http://schemas.microsoft.com/office/drawing/2014/main" val="1619885806"/>
                    </a:ext>
                  </a:extLst>
                </a:gridCol>
                <a:gridCol w="8590112">
                  <a:extLst>
                    <a:ext uri="{9D8B030D-6E8A-4147-A177-3AD203B41FA5}">
                      <a16:colId xmlns:a16="http://schemas.microsoft.com/office/drawing/2014/main" val="3772996726"/>
                    </a:ext>
                  </a:extLst>
                </a:gridCol>
              </a:tblGrid>
              <a:tr h="726141">
                <a:tc gridSpan="2">
                  <a:txBody>
                    <a:bodyPr/>
                    <a:lstStyle/>
                    <a:p>
                      <a:pPr marL="0" marR="0" lvl="0" indent="0" algn="just" defTabSz="1018467"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Energy can transfer by heating from a hotter region to a cooler region. The temperature of the hotter region decreases. The temperature of the cooler region increases. Heating can occur by conduction, radiation or convection.</a:t>
                      </a:r>
                      <a:endParaRPr kumimoji="0" lang="en-US" sz="20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endParaRPr>
                    </a:p>
                  </a:txBody>
                  <a:tcPr marL="80682" marR="80682" marT="40341" marB="40341">
                    <a:solidFill>
                      <a:schemeClr val="accent1">
                        <a:lumMod val="40000"/>
                        <a:lumOff val="60000"/>
                      </a:schemeClr>
                    </a:solidFill>
                  </a:tcPr>
                </a:tc>
                <a:tc hMerge="1">
                  <a:txBody>
                    <a:bodyPr/>
                    <a:lstStyle/>
                    <a:p>
                      <a:endParaRPr lang="en-GB"/>
                    </a:p>
                  </a:txBody>
                  <a:tcPr/>
                </a:tc>
                <a:extLst>
                  <a:ext uri="{0D108BD9-81ED-4DB2-BD59-A6C34878D82A}">
                    <a16:rowId xmlns:a16="http://schemas.microsoft.com/office/drawing/2014/main" val="3909172425"/>
                  </a:ext>
                </a:extLst>
              </a:tr>
              <a:tr h="1048871">
                <a:tc gridSpan="2">
                  <a:txBody>
                    <a:bodyPr/>
                    <a:lstStyle/>
                    <a:p>
                      <a:pPr marL="0" marR="0" lvl="0" indent="0" algn="just" defTabSz="1018467"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The hotter an object, the more energy it has in its thermal energy store. The average speed of particles in a hot substance is greater than a cold. Temperature depends on the average speed of the particles in a substance.</a:t>
                      </a:r>
                      <a:endParaRPr kumimoji="0" lang="en-US" sz="20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endParaRPr>
                    </a:p>
                  </a:txBody>
                  <a:tcPr marL="80682" marR="80682" marT="40341" marB="40341">
                    <a:solidFill>
                      <a:schemeClr val="accent1">
                        <a:lumMod val="20000"/>
                        <a:lumOff val="80000"/>
                      </a:schemeClr>
                    </a:solidFill>
                  </a:tcPr>
                </a:tc>
                <a:tc hMerge="1">
                  <a:txBody>
                    <a:bodyPr/>
                    <a:lstStyle/>
                    <a:p>
                      <a:endParaRPr lang="en-GB"/>
                    </a:p>
                  </a:txBody>
                  <a:tcPr/>
                </a:tc>
                <a:extLst>
                  <a:ext uri="{0D108BD9-81ED-4DB2-BD59-A6C34878D82A}">
                    <a16:rowId xmlns:a16="http://schemas.microsoft.com/office/drawing/2014/main" val="2313675337"/>
                  </a:ext>
                </a:extLst>
              </a:tr>
              <a:tr h="1371600">
                <a:tc gridSpan="2">
                  <a:txBody>
                    <a:bodyPr/>
                    <a:lstStyle/>
                    <a:p>
                      <a:pPr marL="0" marR="0" lvl="0" indent="0" algn="just" defTabSz="1018467"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Hot tea has more energy in its thermal energy store than cold tea. As the tea cooled, the average speed of the particles in the tea reduced. Energy has transferred from the thermal energy store of the tea to the thermal energy store of the surroundings.</a:t>
                      </a:r>
                      <a:endParaRPr kumimoji="0" lang="en-US" sz="20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endParaRPr>
                    </a:p>
                  </a:txBody>
                  <a:tcPr marL="80682" marR="80682" marT="40341" marB="40341">
                    <a:solidFill>
                      <a:schemeClr val="accent1">
                        <a:lumMod val="40000"/>
                        <a:lumOff val="60000"/>
                      </a:schemeClr>
                    </a:solidFill>
                  </a:tcPr>
                </a:tc>
                <a:tc hMerge="1">
                  <a:txBody>
                    <a:bodyPr/>
                    <a:lstStyle/>
                    <a:p>
                      <a:endParaRPr lang="en-GB"/>
                    </a:p>
                  </a:txBody>
                  <a:tcPr/>
                </a:tc>
                <a:extLst>
                  <a:ext uri="{0D108BD9-81ED-4DB2-BD59-A6C34878D82A}">
                    <a16:rowId xmlns:a16="http://schemas.microsoft.com/office/drawing/2014/main" val="4252009625"/>
                  </a:ext>
                </a:extLst>
              </a:tr>
              <a:tr h="403412">
                <a:tc>
                  <a:txBody>
                    <a:bodyPr/>
                    <a:lstStyle/>
                    <a:p>
                      <a:pPr marL="0" indent="0" algn="ctr">
                        <a:buNone/>
                      </a:pPr>
                      <a:r>
                        <a:rPr lang="en-GB" sz="2100" dirty="0" smtClean="0">
                          <a:latin typeface="Calibri" panose="020F0502020204030204" pitchFamily="34" charset="0"/>
                          <a:cs typeface="Calibri" panose="020F0502020204030204" pitchFamily="34" charset="0"/>
                        </a:rPr>
                        <a:t>1</a:t>
                      </a:r>
                    </a:p>
                  </a:txBody>
                  <a:tcPr marL="80682" marR="80682" marT="40341" marB="40341">
                    <a:solidFill>
                      <a:schemeClr val="accent4">
                        <a:lumMod val="20000"/>
                        <a:lumOff val="80000"/>
                      </a:schemeClr>
                    </a:solidFill>
                  </a:tcPr>
                </a:tc>
                <a:tc>
                  <a:txBody>
                    <a:bodyPr/>
                    <a:lstStyle/>
                    <a:p>
                      <a:pPr marL="0" marR="0" lvl="0" indent="0" algn="l" defTabSz="1018467" rtl="0" eaLnBrk="1" fontAlgn="auto" latinLnBrk="0" hangingPunct="1">
                        <a:lnSpc>
                          <a:spcPct val="100000"/>
                        </a:lnSpc>
                        <a:spcBef>
                          <a:spcPts val="0"/>
                        </a:spcBef>
                        <a:spcAft>
                          <a:spcPts val="0"/>
                        </a:spcAft>
                        <a:buClrTx/>
                        <a:buSzTx/>
                        <a:buFontTx/>
                        <a:buNone/>
                        <a:tabLst/>
                        <a:defRPr/>
                      </a:pPr>
                      <a:r>
                        <a:rPr kumimoji="0" lang="en-GB" sz="2100" b="1" i="0" u="none" strike="noStrike" kern="1200" cap="none" spc="0" normalizeH="0" baseline="0" noProof="0" dirty="0" smtClean="0">
                          <a:ln>
                            <a:noFill/>
                          </a:ln>
                          <a:solidFill>
                            <a:srgbClr val="7030A0"/>
                          </a:solidFill>
                          <a:effectLst/>
                          <a:uLnTx/>
                          <a:uFillTx/>
                          <a:latin typeface="Calibri" panose="020F0502020204030204" pitchFamily="34" charset="0"/>
                          <a:ea typeface="+mn-ea"/>
                          <a:cs typeface="Calibri" panose="020F0502020204030204" pitchFamily="34" charset="0"/>
                        </a:rPr>
                        <a:t>State</a:t>
                      </a:r>
                      <a:r>
                        <a:rPr kumimoji="0" lang="en-GB" sz="2100" b="1" i="0" u="none" strike="noStrike" kern="1200" cap="none" spc="0" normalizeH="0" baseline="0" noProof="0" dirty="0" smtClean="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GB" sz="2100" b="0"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Calibri" panose="020F0502020204030204" pitchFamily="34" charset="0"/>
                        </a:rPr>
                        <a:t>the three ways in which energy can be transferred.</a:t>
                      </a:r>
                    </a:p>
                  </a:txBody>
                  <a:tcPr marL="80682" marR="80682" marT="40341" marB="40341">
                    <a:solidFill>
                      <a:schemeClr val="accent4">
                        <a:lumMod val="20000"/>
                        <a:lumOff val="80000"/>
                      </a:schemeClr>
                    </a:solidFill>
                  </a:tcPr>
                </a:tc>
                <a:extLst>
                  <a:ext uri="{0D108BD9-81ED-4DB2-BD59-A6C34878D82A}">
                    <a16:rowId xmlns:a16="http://schemas.microsoft.com/office/drawing/2014/main" val="934996707"/>
                  </a:ext>
                </a:extLst>
              </a:tr>
              <a:tr h="403412">
                <a:tc>
                  <a:txBody>
                    <a:bodyPr/>
                    <a:lstStyle/>
                    <a:p>
                      <a:pPr marL="0" indent="0" algn="ctr">
                        <a:buNone/>
                      </a:pPr>
                      <a:r>
                        <a:rPr lang="en-GB" sz="2100" dirty="0" smtClean="0">
                          <a:latin typeface="Calibri" panose="020F0502020204030204" pitchFamily="34" charset="0"/>
                          <a:cs typeface="Calibri" panose="020F0502020204030204" pitchFamily="34" charset="0"/>
                        </a:rPr>
                        <a:t>2</a:t>
                      </a:r>
                    </a:p>
                  </a:txBody>
                  <a:tcPr marL="80682" marR="80682" marT="40341" marB="40341">
                    <a:solidFill>
                      <a:schemeClr val="accent4">
                        <a:lumMod val="40000"/>
                        <a:lumOff val="60000"/>
                      </a:schemeClr>
                    </a:solidFill>
                  </a:tcPr>
                </a:tc>
                <a:tc>
                  <a:txBody>
                    <a:bodyPr/>
                    <a:lstStyle/>
                    <a:p>
                      <a:pPr marL="0" marR="0" lvl="0" indent="0" algn="l" defTabSz="1018467" rtl="0" eaLnBrk="1" fontAlgn="auto" latinLnBrk="0" hangingPunct="1">
                        <a:lnSpc>
                          <a:spcPct val="100000"/>
                        </a:lnSpc>
                        <a:spcBef>
                          <a:spcPts val="0"/>
                        </a:spcBef>
                        <a:spcAft>
                          <a:spcPts val="0"/>
                        </a:spcAft>
                        <a:buClrTx/>
                        <a:buSzTx/>
                        <a:buFontTx/>
                        <a:buNone/>
                        <a:tabLst/>
                        <a:defRPr/>
                      </a:pPr>
                      <a:r>
                        <a:rPr kumimoji="0" lang="en-GB" sz="2100" b="1" i="0" u="none" strike="noStrike" kern="1200" cap="none" spc="0" normalizeH="0" baseline="0" noProof="0" dirty="0" smtClean="0">
                          <a:ln>
                            <a:noFill/>
                          </a:ln>
                          <a:solidFill>
                            <a:srgbClr val="00B050"/>
                          </a:solidFill>
                          <a:effectLst/>
                          <a:uLnTx/>
                          <a:uFillTx/>
                          <a:latin typeface="Calibri" panose="020F0502020204030204" pitchFamily="34" charset="0"/>
                          <a:ea typeface="+mn-ea"/>
                          <a:cs typeface="Calibri" panose="020F0502020204030204" pitchFamily="34" charset="0"/>
                        </a:rPr>
                        <a:t>Explain</a:t>
                      </a:r>
                      <a:r>
                        <a:rPr kumimoji="0" lang="en-GB" sz="2100" b="1" i="0" u="none" strike="noStrike" kern="1200" cap="none" spc="0" normalizeH="0" baseline="0" noProof="0" dirty="0" smtClean="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GB" sz="2100" b="0" i="0" u="none" strike="noStrike" kern="1200" cap="none" spc="0" normalizeH="0" baseline="0" noProof="0" dirty="0" smtClean="0">
                          <a:ln>
                            <a:noFill/>
                          </a:ln>
                          <a:solidFill>
                            <a:schemeClr val="tx1"/>
                          </a:solidFill>
                          <a:effectLst/>
                          <a:uLnTx/>
                          <a:uFillTx/>
                          <a:latin typeface="Calibri" panose="020F0502020204030204" pitchFamily="34" charset="0"/>
                          <a:ea typeface="+mn-ea"/>
                          <a:cs typeface="Calibri" panose="020F0502020204030204" pitchFamily="34" charset="0"/>
                        </a:rPr>
                        <a:t>the properties of a cup of tea. </a:t>
                      </a:r>
                    </a:p>
                  </a:txBody>
                  <a:tcPr marL="80682" marR="80682" marT="40341" marB="40341">
                    <a:solidFill>
                      <a:schemeClr val="accent4">
                        <a:lumMod val="40000"/>
                        <a:lumOff val="60000"/>
                      </a:schemeClr>
                    </a:solidFill>
                  </a:tcPr>
                </a:tc>
                <a:extLst>
                  <a:ext uri="{0D108BD9-81ED-4DB2-BD59-A6C34878D82A}">
                    <a16:rowId xmlns:a16="http://schemas.microsoft.com/office/drawing/2014/main" val="4163139530"/>
                  </a:ext>
                </a:extLst>
              </a:tr>
              <a:tr h="403412">
                <a:tc>
                  <a:txBody>
                    <a:bodyPr/>
                    <a:lstStyle/>
                    <a:p>
                      <a:pPr marL="0" indent="0" algn="ctr">
                        <a:buNone/>
                      </a:pPr>
                      <a:r>
                        <a:rPr lang="en-GB" sz="2100" dirty="0" smtClean="0">
                          <a:latin typeface="Calibri" panose="020F0502020204030204" pitchFamily="34" charset="0"/>
                          <a:cs typeface="Calibri" panose="020F0502020204030204" pitchFamily="34" charset="0"/>
                        </a:rPr>
                        <a:t>3</a:t>
                      </a:r>
                    </a:p>
                  </a:txBody>
                  <a:tcPr marL="80682" marR="80682" marT="40341" marB="40341">
                    <a:solidFill>
                      <a:schemeClr val="accent4">
                        <a:lumMod val="20000"/>
                        <a:lumOff val="80000"/>
                      </a:schemeClr>
                    </a:solidFill>
                  </a:tcPr>
                </a:tc>
                <a:tc>
                  <a:txBody>
                    <a:bodyPr/>
                    <a:lstStyle/>
                    <a:p>
                      <a:pPr marL="0" marR="0" lvl="0" indent="0" algn="l" defTabSz="1018467" rtl="0" eaLnBrk="1" fontAlgn="auto" latinLnBrk="0" hangingPunct="1">
                        <a:lnSpc>
                          <a:spcPct val="100000"/>
                        </a:lnSpc>
                        <a:spcBef>
                          <a:spcPts val="0"/>
                        </a:spcBef>
                        <a:spcAft>
                          <a:spcPts val="0"/>
                        </a:spcAft>
                        <a:buClrTx/>
                        <a:buSzTx/>
                        <a:buFontTx/>
                        <a:buNone/>
                        <a:tabLst/>
                        <a:defRPr/>
                      </a:pPr>
                      <a:r>
                        <a:rPr kumimoji="0" lang="en-GB" sz="2100" b="1" i="0" u="none" strike="noStrike" kern="1200" cap="none" spc="0" normalizeH="0" baseline="0" noProof="0" dirty="0" smtClean="0">
                          <a:ln>
                            <a:noFill/>
                          </a:ln>
                          <a:solidFill>
                            <a:srgbClr val="C00000"/>
                          </a:solidFill>
                          <a:effectLst/>
                          <a:uLnTx/>
                          <a:uFillTx/>
                          <a:latin typeface="Calibri" panose="020F0502020204030204" pitchFamily="34" charset="0"/>
                          <a:ea typeface="+mn-ea"/>
                          <a:cs typeface="Calibri" panose="020F0502020204030204" pitchFamily="34" charset="0"/>
                        </a:rPr>
                        <a:t>Create </a:t>
                      </a:r>
                      <a:r>
                        <a:rPr kumimoji="0" lang="en-GB" sz="2100" b="0" i="0" u="none" strike="noStrike" kern="1200" cap="none" spc="0" normalizeH="0" baseline="0" noProof="0" dirty="0" smtClean="0">
                          <a:ln>
                            <a:noFill/>
                          </a:ln>
                          <a:solidFill>
                            <a:schemeClr val="tx1"/>
                          </a:solidFill>
                          <a:effectLst/>
                          <a:uLnTx/>
                          <a:uFillTx/>
                          <a:latin typeface="Calibri" panose="020F0502020204030204" pitchFamily="34" charset="0"/>
                          <a:ea typeface="+mn-ea"/>
                          <a:cs typeface="Calibri" panose="020F0502020204030204" pitchFamily="34" charset="0"/>
                        </a:rPr>
                        <a:t>questions of your own using the information above.</a:t>
                      </a:r>
                    </a:p>
                  </a:txBody>
                  <a:tcPr marL="80682" marR="80682" marT="40341" marB="40341">
                    <a:solidFill>
                      <a:schemeClr val="accent4">
                        <a:lumMod val="20000"/>
                        <a:lumOff val="80000"/>
                      </a:schemeClr>
                    </a:solidFill>
                  </a:tcPr>
                </a:tc>
                <a:extLst>
                  <a:ext uri="{0D108BD9-81ED-4DB2-BD59-A6C34878D82A}">
                    <a16:rowId xmlns:a16="http://schemas.microsoft.com/office/drawing/2014/main" val="1588803860"/>
                  </a:ext>
                </a:extLst>
              </a:tr>
            </a:tbl>
          </a:graphicData>
        </a:graphic>
      </p:graphicFrame>
      <p:sp>
        <p:nvSpPr>
          <p:cNvPr id="6" name="TextBox 5">
            <a:extLst>
              <a:ext uri="{FF2B5EF4-FFF2-40B4-BE49-F238E27FC236}">
                <a16:creationId xmlns:a16="http://schemas.microsoft.com/office/drawing/2014/main" id="{2AD66017-D797-4822-8E21-EBF5D2447BE7}"/>
              </a:ext>
            </a:extLst>
          </p:cNvPr>
          <p:cNvSpPr txBox="1"/>
          <p:nvPr/>
        </p:nvSpPr>
        <p:spPr>
          <a:xfrm>
            <a:off x="83750" y="14606"/>
            <a:ext cx="7267066" cy="430887"/>
          </a:xfrm>
          <a:prstGeom prst="rect">
            <a:avLst/>
          </a:prstGeom>
          <a:noFill/>
        </p:spPr>
        <p:txBody>
          <a:bodyPr wrap="square" rtlCol="0">
            <a:spAutoFit/>
          </a:bodyPr>
          <a:lstStyle/>
          <a:p>
            <a:pPr marL="0" marR="0" lvl="0" indent="0" algn="l" defTabSz="861494" rtl="0" eaLnBrk="0" fontAlgn="base" latinLnBrk="0" hangingPunct="0">
              <a:lnSpc>
                <a:spcPct val="100000"/>
              </a:lnSpc>
              <a:spcBef>
                <a:spcPct val="0"/>
              </a:spcBef>
              <a:spcAft>
                <a:spcPct val="0"/>
              </a:spcAft>
              <a:buClrTx/>
              <a:buSzTx/>
              <a:buFontTx/>
              <a:buNone/>
              <a:tabLst/>
              <a:defRPr/>
            </a:pPr>
            <a:r>
              <a:rPr lang="en-GB" sz="2200" b="1" dirty="0" smtClean="0">
                <a:solidFill>
                  <a:prstClr val="black"/>
                </a:solidFill>
                <a:latin typeface="Calibri" panose="020F0502020204030204" pitchFamily="34" charset="0"/>
                <a:cs typeface="Calibri" panose="020F0502020204030204" pitchFamily="34" charset="0"/>
              </a:rPr>
              <a:t>Heat and Temperature</a:t>
            </a:r>
            <a:r>
              <a:rPr kumimoji="0" lang="en-GB" sz="2200" b="1" i="0" u="none" strike="noStrike" kern="1200" cap="none" spc="0" normalizeH="0" baseline="0" noProof="0" dirty="0" smtClean="0">
                <a:ln>
                  <a:noFill/>
                </a:ln>
                <a:solidFill>
                  <a:prstClr val="black"/>
                </a:solidFill>
                <a:effectLst/>
                <a:uLnTx/>
                <a:uFillTx/>
                <a:latin typeface="Calibri" panose="020F0502020204030204" pitchFamily="34" charset="0"/>
                <a:cs typeface="Calibri" panose="020F0502020204030204" pitchFamily="34" charset="0"/>
              </a:rPr>
              <a:t>: Knowledge </a:t>
            </a:r>
            <a:r>
              <a:rPr kumimoji="0" lang="en-GB" sz="22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builder</a:t>
            </a:r>
          </a:p>
        </p:txBody>
      </p:sp>
    </p:spTree>
    <p:extLst>
      <p:ext uri="{BB962C8B-B14F-4D97-AF65-F5344CB8AC3E}">
        <p14:creationId xmlns:p14="http://schemas.microsoft.com/office/powerpoint/2010/main" val="79530758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76379784"/>
              </p:ext>
            </p:extLst>
          </p:nvPr>
        </p:nvGraphicFramePr>
        <p:xfrm>
          <a:off x="251520" y="188640"/>
          <a:ext cx="8712969" cy="6426738"/>
        </p:xfrm>
        <a:graphic>
          <a:graphicData uri="http://schemas.openxmlformats.org/drawingml/2006/table">
            <a:tbl>
              <a:tblPr firstRow="1" bandRow="1">
                <a:tableStyleId>{5940675A-B579-460E-94D1-54222C63F5DA}</a:tableStyleId>
              </a:tblPr>
              <a:tblGrid>
                <a:gridCol w="2904323">
                  <a:extLst>
                    <a:ext uri="{9D8B030D-6E8A-4147-A177-3AD203B41FA5}">
                      <a16:colId xmlns:a16="http://schemas.microsoft.com/office/drawing/2014/main" val="3247385751"/>
                    </a:ext>
                  </a:extLst>
                </a:gridCol>
                <a:gridCol w="2904323">
                  <a:extLst>
                    <a:ext uri="{9D8B030D-6E8A-4147-A177-3AD203B41FA5}">
                      <a16:colId xmlns:a16="http://schemas.microsoft.com/office/drawing/2014/main" val="4235392150"/>
                    </a:ext>
                  </a:extLst>
                </a:gridCol>
                <a:gridCol w="2904323">
                  <a:extLst>
                    <a:ext uri="{9D8B030D-6E8A-4147-A177-3AD203B41FA5}">
                      <a16:colId xmlns:a16="http://schemas.microsoft.com/office/drawing/2014/main" val="3878192165"/>
                    </a:ext>
                  </a:extLst>
                </a:gridCol>
              </a:tblGrid>
              <a:tr h="466990">
                <a:tc>
                  <a:txBody>
                    <a:bodyPr/>
                    <a:lstStyle/>
                    <a:p>
                      <a:pPr algn="ctr"/>
                      <a:r>
                        <a:rPr lang="en-GB" sz="2000" dirty="0" smtClean="0">
                          <a:solidFill>
                            <a:schemeClr val="bg1"/>
                          </a:solidFill>
                        </a:rPr>
                        <a:t>Securing Knowledge </a:t>
                      </a:r>
                    </a:p>
                    <a:p>
                      <a:pPr algn="ctr"/>
                      <a:r>
                        <a:rPr lang="en-GB" sz="2000" dirty="0" smtClean="0">
                          <a:solidFill>
                            <a:schemeClr val="bg1"/>
                          </a:solidFill>
                        </a:rPr>
                        <a:t>(KS2)</a:t>
                      </a:r>
                      <a:endParaRPr lang="en-GB" sz="2000" dirty="0">
                        <a:solidFill>
                          <a:schemeClr val="bg1"/>
                        </a:solidFill>
                      </a:endParaRPr>
                    </a:p>
                  </a:txBody>
                  <a:tcPr>
                    <a:solidFill>
                      <a:srgbClr val="002060"/>
                    </a:solidFill>
                  </a:tcPr>
                </a:tc>
                <a:tc>
                  <a:txBody>
                    <a:bodyPr/>
                    <a:lstStyle/>
                    <a:p>
                      <a:pPr algn="ctr"/>
                      <a:r>
                        <a:rPr lang="en-GB" sz="2000" baseline="0" dirty="0" smtClean="0">
                          <a:solidFill>
                            <a:schemeClr val="bg1"/>
                          </a:solidFill>
                        </a:rPr>
                        <a:t>Developing Knowledge </a:t>
                      </a:r>
                    </a:p>
                    <a:p>
                      <a:pPr algn="ctr"/>
                      <a:r>
                        <a:rPr lang="en-GB" sz="2000" baseline="0" dirty="0" smtClean="0">
                          <a:solidFill>
                            <a:schemeClr val="bg1"/>
                          </a:solidFill>
                        </a:rPr>
                        <a:t>(KS3)</a:t>
                      </a:r>
                      <a:endParaRPr lang="en-GB" sz="2000" dirty="0">
                        <a:solidFill>
                          <a:schemeClr val="bg1"/>
                        </a:solidFill>
                      </a:endParaRPr>
                    </a:p>
                  </a:txBody>
                  <a:tcPr>
                    <a:solidFill>
                      <a:srgbClr val="7030A0"/>
                    </a:solidFill>
                  </a:tcPr>
                </a:tc>
                <a:tc>
                  <a:txBody>
                    <a:bodyPr/>
                    <a:lstStyle/>
                    <a:p>
                      <a:pPr algn="ctr"/>
                      <a:r>
                        <a:rPr lang="en-GB" sz="2000" baseline="0" dirty="0" smtClean="0">
                          <a:solidFill>
                            <a:schemeClr val="bg1"/>
                          </a:solidFill>
                        </a:rPr>
                        <a:t>Extending Knowledge (KS4)</a:t>
                      </a:r>
                      <a:endParaRPr lang="en-GB" sz="2000" dirty="0">
                        <a:solidFill>
                          <a:schemeClr val="bg1"/>
                        </a:solidFill>
                      </a:endParaRPr>
                    </a:p>
                  </a:txBody>
                  <a:tcPr>
                    <a:solidFill>
                      <a:schemeClr val="accent6">
                        <a:lumMod val="50000"/>
                      </a:schemeClr>
                    </a:solidFill>
                  </a:tcPr>
                </a:tc>
                <a:extLst>
                  <a:ext uri="{0D108BD9-81ED-4DB2-BD59-A6C34878D82A}">
                    <a16:rowId xmlns:a16="http://schemas.microsoft.com/office/drawing/2014/main" val="2858374289"/>
                  </a:ext>
                </a:extLst>
              </a:tr>
              <a:tr h="5725698">
                <a:tc>
                  <a:txBody>
                    <a:bodyPr/>
                    <a:lstStyle/>
                    <a:p>
                      <a:pPr marL="285750" indent="-285750">
                        <a:buFont typeface="Arial" panose="020B0604020202020204" pitchFamily="34" charset="0"/>
                        <a:buChar char="•"/>
                      </a:pPr>
                      <a:r>
                        <a:rPr lang="en-GB" sz="1600" dirty="0" smtClean="0"/>
                        <a:t>Compare and group materials together, according to whether they are solids, liquids</a:t>
                      </a:r>
                      <a:r>
                        <a:rPr lang="en-GB" sz="1600" baseline="0" dirty="0" smtClean="0"/>
                        <a:t> </a:t>
                      </a:r>
                      <a:r>
                        <a:rPr lang="en-GB" sz="1600" dirty="0" smtClean="0"/>
                        <a:t>or gases</a:t>
                      </a:r>
                    </a:p>
                    <a:p>
                      <a:pPr marL="285750" indent="-285750">
                        <a:buFont typeface="Arial" panose="020B0604020202020204" pitchFamily="34" charset="0"/>
                        <a:buChar char="•"/>
                      </a:pPr>
                      <a:r>
                        <a:rPr lang="en-GB" sz="1600" dirty="0" smtClean="0"/>
                        <a:t>Observe that some materials change state when they are heated or cooled, and</a:t>
                      </a:r>
                    </a:p>
                    <a:p>
                      <a:pPr marL="285750" indent="-285750">
                        <a:buFont typeface="Arial" panose="020B0604020202020204" pitchFamily="34" charset="0"/>
                        <a:buChar char="•"/>
                      </a:pPr>
                      <a:r>
                        <a:rPr lang="en-GB" sz="1600" dirty="0" smtClean="0"/>
                        <a:t>Measure or research the temperature at which this happens in degrees Celsius (°C)</a:t>
                      </a:r>
                    </a:p>
                    <a:p>
                      <a:pPr marL="285750" indent="-285750">
                        <a:buFont typeface="Arial" panose="020B0604020202020204" pitchFamily="34" charset="0"/>
                        <a:buChar char="•"/>
                      </a:pPr>
                      <a:r>
                        <a:rPr lang="en-GB" sz="1600" dirty="0" smtClean="0"/>
                        <a:t>Identify the part played by evaporation and condensation in the water cycle and</a:t>
                      </a:r>
                      <a:r>
                        <a:rPr lang="en-GB" sz="1600" baseline="0" dirty="0" smtClean="0"/>
                        <a:t> </a:t>
                      </a:r>
                      <a:r>
                        <a:rPr lang="en-GB" sz="1600" dirty="0" smtClean="0"/>
                        <a:t>associate the rate of evaporation with temperature.</a:t>
                      </a:r>
                      <a:endParaRPr lang="en-GB" sz="1600" dirty="0"/>
                    </a:p>
                  </a:txBody>
                  <a:tcPr>
                    <a:solidFill>
                      <a:schemeClr val="accent5">
                        <a:lumMod val="20000"/>
                        <a:lumOff val="80000"/>
                      </a:schemeClr>
                    </a:solidFill>
                  </a:tcPr>
                </a:tc>
                <a:tc>
                  <a:txBody>
                    <a:bodyPr/>
                    <a:lstStyle/>
                    <a:p>
                      <a:pPr marL="285750" indent="-285750">
                        <a:buFont typeface="Arial" panose="020B0604020202020204" pitchFamily="34" charset="0"/>
                        <a:buChar char="•"/>
                      </a:pPr>
                      <a:r>
                        <a:rPr lang="en-GB" sz="1600" dirty="0" smtClean="0"/>
                        <a:t>Comparing the starting with the final conditions of a system and describing increases and decreases in the amounts of energy associated with temperatures.</a:t>
                      </a:r>
                    </a:p>
                    <a:p>
                      <a:pPr marL="285750" indent="-285750">
                        <a:buFont typeface="Arial" panose="020B0604020202020204" pitchFamily="34" charset="0"/>
                        <a:buChar char="•"/>
                      </a:pPr>
                      <a:r>
                        <a:rPr lang="en-GB" sz="1600" dirty="0" smtClean="0"/>
                        <a:t>Changes with temperature in motion and spacing of particles </a:t>
                      </a:r>
                    </a:p>
                    <a:p>
                      <a:pPr marL="285750" indent="-285750">
                        <a:buFont typeface="Arial" panose="020B0604020202020204" pitchFamily="34" charset="0"/>
                        <a:buChar char="•"/>
                      </a:pPr>
                      <a:r>
                        <a:rPr lang="en-GB" sz="1600" dirty="0" smtClean="0"/>
                        <a:t>Internal energy stored in materials.</a:t>
                      </a:r>
                    </a:p>
                    <a:p>
                      <a:endParaRPr lang="en-GB" sz="1800" dirty="0" smtClean="0"/>
                    </a:p>
                    <a:p>
                      <a:endParaRPr lang="en-GB" sz="1800" dirty="0" smtClean="0"/>
                    </a:p>
                    <a:p>
                      <a:endParaRPr lang="en-GB" sz="1800" dirty="0" smtClean="0"/>
                    </a:p>
                    <a:p>
                      <a:endParaRPr lang="en-GB" sz="1800" dirty="0" smtClean="0"/>
                    </a:p>
                    <a:p>
                      <a:endParaRPr lang="en-GB" sz="1800" dirty="0" smtClean="0"/>
                    </a:p>
                    <a:p>
                      <a:endParaRPr lang="en-GB" sz="1800" dirty="0" smtClean="0"/>
                    </a:p>
                    <a:p>
                      <a:endParaRPr lang="en-GB" sz="1800" dirty="0"/>
                    </a:p>
                  </a:txBody>
                  <a:tcPr>
                    <a:solidFill>
                      <a:srgbClr val="CC99FF"/>
                    </a:solidFill>
                  </a:tcPr>
                </a:tc>
                <a:tc>
                  <a:txBody>
                    <a:bodyPr/>
                    <a:lstStyle/>
                    <a:p>
                      <a:pPr marL="285750" indent="-285750">
                        <a:buFont typeface="Arial" panose="020B0604020202020204" pitchFamily="34" charset="0"/>
                        <a:buChar char="•"/>
                      </a:pPr>
                      <a:r>
                        <a:rPr lang="en-GB" sz="1600" b="0" i="0" kern="1200" dirty="0" smtClean="0">
                          <a:solidFill>
                            <a:schemeClr val="tx1"/>
                          </a:solidFill>
                          <a:effectLst/>
                          <a:latin typeface="+mn-lt"/>
                          <a:ea typeface="+mn-ea"/>
                          <a:cs typeface="+mn-cs"/>
                        </a:rPr>
                        <a:t>Relating models of arrangements and motions of the molecules in solid, liquid and gas phases to their densities</a:t>
                      </a:r>
                    </a:p>
                    <a:p>
                      <a:pPr marL="285750" indent="-285750">
                        <a:buFont typeface="Arial" panose="020B0604020202020204" pitchFamily="34" charset="0"/>
                        <a:buChar char="•"/>
                      </a:pPr>
                      <a:r>
                        <a:rPr lang="en-GB" sz="1600" b="0" i="0" kern="1200" dirty="0" smtClean="0">
                          <a:solidFill>
                            <a:schemeClr val="tx1"/>
                          </a:solidFill>
                          <a:effectLst/>
                          <a:latin typeface="+mn-lt"/>
                          <a:ea typeface="+mn-ea"/>
                          <a:cs typeface="+mn-cs"/>
                        </a:rPr>
                        <a:t>Melting, evaporation, and sublimation as reversible changes</a:t>
                      </a:r>
                    </a:p>
                    <a:p>
                      <a:pPr marL="285750" indent="-285750">
                        <a:buFont typeface="Arial" panose="020B0604020202020204" pitchFamily="34" charset="0"/>
                        <a:buChar char="•"/>
                      </a:pPr>
                      <a:r>
                        <a:rPr lang="en-GB" sz="1600" b="0" i="0" kern="1200" dirty="0" smtClean="0">
                          <a:solidFill>
                            <a:schemeClr val="tx1"/>
                          </a:solidFill>
                          <a:effectLst/>
                          <a:latin typeface="+mn-lt"/>
                          <a:ea typeface="+mn-ea"/>
                          <a:cs typeface="+mn-cs"/>
                        </a:rPr>
                        <a:t>Calculating energy changes involved on heating, using specific heat capacity; and those involved in changes of state, using specific latent heat</a:t>
                      </a:r>
                    </a:p>
                    <a:p>
                      <a:pPr marL="285750" indent="-285750">
                        <a:buFont typeface="Arial" panose="020B0604020202020204" pitchFamily="34" charset="0"/>
                        <a:buChar char="•"/>
                      </a:pPr>
                      <a:r>
                        <a:rPr lang="en-GB" sz="1600" b="0" i="0" kern="1200" dirty="0" smtClean="0">
                          <a:solidFill>
                            <a:schemeClr val="tx1"/>
                          </a:solidFill>
                          <a:effectLst/>
                          <a:latin typeface="+mn-lt"/>
                          <a:ea typeface="+mn-ea"/>
                          <a:cs typeface="+mn-cs"/>
                        </a:rPr>
                        <a:t>Links between pressure and temperature of a gas at constant volume, related to the motion of its particles (qualitative)</a:t>
                      </a:r>
                      <a:endParaRPr lang="en-GB" sz="1600" b="0" i="0" kern="1200" dirty="0">
                        <a:solidFill>
                          <a:schemeClr val="tx1"/>
                        </a:solidFill>
                        <a:effectLst/>
                        <a:latin typeface="+mn-lt"/>
                        <a:ea typeface="+mn-ea"/>
                        <a:cs typeface="+mn-cs"/>
                      </a:endParaRPr>
                    </a:p>
                  </a:txBody>
                  <a:tcPr>
                    <a:solidFill>
                      <a:schemeClr val="accent6">
                        <a:lumMod val="20000"/>
                        <a:lumOff val="80000"/>
                      </a:schemeClr>
                    </a:solidFill>
                  </a:tcPr>
                </a:tc>
                <a:extLst>
                  <a:ext uri="{0D108BD9-81ED-4DB2-BD59-A6C34878D82A}">
                    <a16:rowId xmlns:a16="http://schemas.microsoft.com/office/drawing/2014/main" val="4051361361"/>
                  </a:ext>
                </a:extLst>
              </a:tr>
            </a:tbl>
          </a:graphicData>
        </a:graphic>
      </p:graphicFrame>
    </p:spTree>
    <p:extLst>
      <p:ext uri="{BB962C8B-B14F-4D97-AF65-F5344CB8AC3E}">
        <p14:creationId xmlns:p14="http://schemas.microsoft.com/office/powerpoint/2010/main" val="198569712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1424738472"/>
              </p:ext>
            </p:extLst>
          </p:nvPr>
        </p:nvGraphicFramePr>
        <p:xfrm>
          <a:off x="2843808" y="1340768"/>
          <a:ext cx="4464401" cy="1432560"/>
        </p:xfrm>
        <a:graphic>
          <a:graphicData uri="http://schemas.openxmlformats.org/drawingml/2006/table">
            <a:tbl>
              <a:tblPr firstRow="1" bandRow="1">
                <a:tableStyleId>{5C22544A-7EE6-4342-B048-85BDC9FD1C3A}</a:tableStyleId>
              </a:tblPr>
              <a:tblGrid>
                <a:gridCol w="4464401">
                  <a:extLst>
                    <a:ext uri="{9D8B030D-6E8A-4147-A177-3AD203B41FA5}">
                      <a16:colId xmlns:a16="http://schemas.microsoft.com/office/drawing/2014/main" val="1738753382"/>
                    </a:ext>
                  </a:extLst>
                </a:gridCol>
              </a:tblGrid>
              <a:tr h="370840">
                <a:tc>
                  <a:txBody>
                    <a:bodyPr/>
                    <a:lstStyle/>
                    <a:p>
                      <a:pPr algn="ctr" defTabSz="887553" fontAlgn="base">
                        <a:spcBef>
                          <a:spcPct val="20000"/>
                        </a:spcBef>
                        <a:spcAft>
                          <a:spcPct val="0"/>
                        </a:spcAft>
                        <a:defRPr/>
                      </a:pPr>
                      <a:r>
                        <a:rPr lang="en-GB" sz="4000" b="1" dirty="0">
                          <a:solidFill>
                            <a:prstClr val="black"/>
                          </a:solidFill>
                          <a:latin typeface="Calibri"/>
                        </a:rPr>
                        <a:t>Improvement</a:t>
                      </a:r>
                    </a:p>
                    <a:p>
                      <a:pPr algn="ctr" defTabSz="887553" fontAlgn="base">
                        <a:spcBef>
                          <a:spcPct val="20000"/>
                        </a:spcBef>
                        <a:spcAft>
                          <a:spcPct val="0"/>
                        </a:spcAft>
                        <a:defRPr/>
                      </a:pPr>
                      <a:r>
                        <a:rPr lang="en-GB" sz="4000" b="1" dirty="0">
                          <a:solidFill>
                            <a:prstClr val="black"/>
                          </a:solidFill>
                          <a:latin typeface="Calibri"/>
                        </a:rPr>
                        <a:t>Time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130989553"/>
                  </a:ext>
                </a:extLst>
              </a:tr>
            </a:tbl>
          </a:graphicData>
        </a:graphic>
      </p:graphicFrame>
      <p:pic>
        <p:nvPicPr>
          <p:cNvPr id="2" name="Picture 1"/>
          <p:cNvPicPr>
            <a:picLocks noChangeAspect="1"/>
          </p:cNvPicPr>
          <p:nvPr/>
        </p:nvPicPr>
        <p:blipFill>
          <a:blip r:embed="rId2"/>
          <a:stretch>
            <a:fillRect/>
          </a:stretch>
        </p:blipFill>
        <p:spPr>
          <a:xfrm>
            <a:off x="7092280" y="188640"/>
            <a:ext cx="1857197" cy="758921"/>
          </a:xfrm>
          <a:prstGeom prst="rect">
            <a:avLst/>
          </a:prstGeom>
        </p:spPr>
      </p:pic>
      <p:pic>
        <p:nvPicPr>
          <p:cNvPr id="4" name="Picture 2" descr="Stickman Icons - Download Free Vector Icons | Noun Project"/>
          <p:cNvPicPr>
            <a:picLocks noChangeAspect="1" noChangeArrowheads="1"/>
          </p:cNvPicPr>
          <p:nvPr/>
        </p:nvPicPr>
        <p:blipFill rotWithShape="1">
          <a:blip r:embed="rId3">
            <a:duotone>
              <a:schemeClr val="accent6">
                <a:shade val="45000"/>
                <a:satMod val="135000"/>
              </a:schemeClr>
              <a:prstClr val="white"/>
            </a:duotone>
            <a:extLst>
              <a:ext uri="{28A0092B-C50C-407E-A947-70E740481C1C}">
                <a14:useLocalDpi xmlns:a14="http://schemas.microsoft.com/office/drawing/2010/main" val="0"/>
              </a:ext>
            </a:extLst>
          </a:blip>
          <a:srcRect l="22679" r="20621"/>
          <a:stretch/>
        </p:blipFill>
        <p:spPr bwMode="auto">
          <a:xfrm>
            <a:off x="1522772" y="1104548"/>
            <a:ext cx="1080120"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744462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41148260-AEEB-4A01-AB0E-43C270EAF97C}"/>
              </a:ext>
            </a:extLst>
          </p:cNvPr>
          <p:cNvGraphicFramePr>
            <a:graphicFrameLocks noGrp="1"/>
          </p:cNvGraphicFramePr>
          <p:nvPr>
            <p:extLst>
              <p:ext uri="{D42A27DB-BD31-4B8C-83A1-F6EECF244321}">
                <p14:modId xmlns:p14="http://schemas.microsoft.com/office/powerpoint/2010/main" val="938695967"/>
              </p:ext>
            </p:extLst>
          </p:nvPr>
        </p:nvGraphicFramePr>
        <p:xfrm>
          <a:off x="114300" y="568123"/>
          <a:ext cx="8865189" cy="1846490"/>
        </p:xfrm>
        <a:graphic>
          <a:graphicData uri="http://schemas.openxmlformats.org/drawingml/2006/table">
            <a:tbl>
              <a:tblPr firstRow="1" bandRow="1"/>
              <a:tblGrid>
                <a:gridCol w="386148">
                  <a:extLst>
                    <a:ext uri="{9D8B030D-6E8A-4147-A177-3AD203B41FA5}">
                      <a16:colId xmlns:a16="http://schemas.microsoft.com/office/drawing/2014/main" val="3758096941"/>
                    </a:ext>
                  </a:extLst>
                </a:gridCol>
                <a:gridCol w="1652202">
                  <a:extLst>
                    <a:ext uri="{9D8B030D-6E8A-4147-A177-3AD203B41FA5}">
                      <a16:colId xmlns:a16="http://schemas.microsoft.com/office/drawing/2014/main" val="1622070050"/>
                    </a:ext>
                  </a:extLst>
                </a:gridCol>
                <a:gridCol w="5359658">
                  <a:extLst>
                    <a:ext uri="{9D8B030D-6E8A-4147-A177-3AD203B41FA5}">
                      <a16:colId xmlns:a16="http://schemas.microsoft.com/office/drawing/2014/main" val="853208189"/>
                    </a:ext>
                  </a:extLst>
                </a:gridCol>
                <a:gridCol w="1467181">
                  <a:extLst>
                    <a:ext uri="{9D8B030D-6E8A-4147-A177-3AD203B41FA5}">
                      <a16:colId xmlns:a16="http://schemas.microsoft.com/office/drawing/2014/main" val="279048136"/>
                    </a:ext>
                  </a:extLst>
                </a:gridCol>
              </a:tblGrid>
              <a:tr h="355082">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0" marR="0" lvl="0" indent="0" algn="l" defTabSz="914293" rtl="0" eaLnBrk="1" fontAlgn="auto" latinLnBrk="0" hangingPunct="1">
                        <a:lnSpc>
                          <a:spcPct val="100000"/>
                        </a:lnSpc>
                        <a:spcBef>
                          <a:spcPts val="0"/>
                        </a:spcBef>
                        <a:spcAft>
                          <a:spcPts val="0"/>
                        </a:spcAft>
                        <a:buClrTx/>
                        <a:buSzTx/>
                        <a:buFontTx/>
                        <a:buNone/>
                        <a:tabLst/>
                        <a:defRPr/>
                      </a:pPr>
                      <a:r>
                        <a:rPr lang="en-US" sz="1800" b="1" dirty="0">
                          <a:solidFill>
                            <a:schemeClr val="bg1"/>
                          </a:solidFill>
                          <a:latin typeface="Calibri" panose="020F0502020204030204" pitchFamily="34" charset="0"/>
                        </a:rPr>
                        <a:t>1</a:t>
                      </a:r>
                    </a:p>
                  </a:txBody>
                  <a:tcPr marL="86141" marR="86141" marT="43070" marB="4307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chemeClr val="tx1"/>
                    </a:solidFill>
                  </a:tcPr>
                </a:tc>
                <a:tc gridSpan="2">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1800" dirty="0">
                          <a:solidFill>
                            <a:schemeClr val="bg1"/>
                          </a:solidFill>
                        </a:rPr>
                        <a:t>Match the key term to the correct definition.</a:t>
                      </a:r>
                    </a:p>
                  </a:txBody>
                  <a:tcPr marL="86141" marR="86141" marT="43070" marB="43070">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mpd="sng">
                      <a:solidFill>
                        <a:prstClr val="black"/>
                      </a:solidFill>
                      <a:prstDash val="soli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hMerge="1">
                  <a:txBody>
                    <a:bodyPr/>
                    <a:lstStyle/>
                    <a:p>
                      <a:endParaRPr lang="en-GB"/>
                    </a:p>
                  </a:txBody>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r"/>
                      <a:r>
                        <a:rPr lang="en-US" sz="1800" b="1" dirty="0">
                          <a:solidFill>
                            <a:schemeClr val="bg1"/>
                          </a:solidFill>
                          <a:latin typeface="Calibri" panose="020F0502020204030204" pitchFamily="34" charset="0"/>
                        </a:rPr>
                        <a:t>[3 marks] </a:t>
                      </a:r>
                      <a:endParaRPr lang="en-GB" sz="1800" dirty="0">
                        <a:solidFill>
                          <a:schemeClr val="bg1"/>
                        </a:solidFill>
                      </a:endParaRPr>
                    </a:p>
                  </a:txBody>
                  <a:tcPr marL="86141" marR="86141" marT="43070" marB="43070">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607394863"/>
                  </a:ext>
                </a:extLst>
              </a:tr>
              <a:tr h="355082">
                <a:tc gridSpan="2">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914293" rtl="0" eaLnBrk="1" fontAlgn="auto" latinLnBrk="0" hangingPunct="1">
                        <a:lnSpc>
                          <a:spcPct val="100000"/>
                        </a:lnSpc>
                        <a:spcBef>
                          <a:spcPts val="0"/>
                        </a:spcBef>
                        <a:spcAft>
                          <a:spcPts val="0"/>
                        </a:spcAft>
                        <a:buClrTx/>
                        <a:buSzTx/>
                        <a:buFont typeface="+mj-lt"/>
                        <a:buNone/>
                        <a:tabLst/>
                        <a:defRPr/>
                      </a:pPr>
                      <a:r>
                        <a:rPr lang="en-GB" sz="1800" b="1" dirty="0" smtClean="0">
                          <a:latin typeface="Calibri" panose="020F0502020204030204" pitchFamily="34" charset="0"/>
                        </a:rPr>
                        <a:t>Keyword</a:t>
                      </a:r>
                      <a:endParaRPr lang="en-GB" sz="1800" b="1" dirty="0">
                        <a:latin typeface="Calibri" panose="020F0502020204030204" pitchFamily="34" charset="0"/>
                      </a:endParaRPr>
                    </a:p>
                  </a:txBody>
                  <a:tcPr marL="86141" marR="86141" marT="43070" marB="43070">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hMerge="1">
                  <a:txBody>
                    <a:bodyPr/>
                    <a:lstStyle/>
                    <a:p>
                      <a:endParaRPr lang="en-GB"/>
                    </a:p>
                  </a:txBody>
                  <a:tcPr/>
                </a:tc>
                <a:tc gridSpan="2">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914293" rtl="0" eaLnBrk="1" fontAlgn="auto" latinLnBrk="0" hangingPunct="1">
                        <a:lnSpc>
                          <a:spcPct val="100000"/>
                        </a:lnSpc>
                        <a:spcBef>
                          <a:spcPts val="0"/>
                        </a:spcBef>
                        <a:spcAft>
                          <a:spcPts val="0"/>
                        </a:spcAft>
                        <a:buClrTx/>
                        <a:buSzTx/>
                        <a:buFont typeface="+mj-lt"/>
                        <a:buNone/>
                        <a:tabLst/>
                        <a:defRPr/>
                      </a:pPr>
                      <a:r>
                        <a:rPr lang="en-GB" sz="1800" b="1" dirty="0">
                          <a:latin typeface="Calibri" panose="020F0502020204030204" pitchFamily="34" charset="0"/>
                        </a:rPr>
                        <a:t>Definition</a:t>
                      </a:r>
                    </a:p>
                  </a:txBody>
                  <a:tcPr marL="86141" marR="86141" marT="43070" marB="43070">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hMerge="1">
                  <a:txBody>
                    <a:bodyPr/>
                    <a:lstStyle/>
                    <a:p>
                      <a:endParaRPr lang="en-GB"/>
                    </a:p>
                  </a:txBody>
                  <a:tcPr/>
                </a:tc>
                <a:extLst>
                  <a:ext uri="{0D108BD9-81ED-4DB2-BD59-A6C34878D82A}">
                    <a16:rowId xmlns:a16="http://schemas.microsoft.com/office/drawing/2014/main" val="2889412387"/>
                  </a:ext>
                </a:extLst>
              </a:tr>
              <a:tr h="355082">
                <a:tc gridSpan="2">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0" marR="0" lvl="0" indent="0" algn="l" defTabSz="914293"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dirty="0" smtClean="0">
                          <a:effectLst/>
                          <a:latin typeface="Calibri" panose="020F0502020204030204" pitchFamily="34" charset="0"/>
                          <a:cs typeface="Calibri" panose="020F0502020204030204" pitchFamily="34" charset="0"/>
                        </a:rPr>
                        <a:t>Heat</a:t>
                      </a:r>
                      <a:endParaRPr lang="en-US" sz="1800" dirty="0">
                        <a:effectLst/>
                        <a:latin typeface="Calibri" panose="020F0502020204030204" pitchFamily="34" charset="0"/>
                        <a:cs typeface="Calibri" panose="020F0502020204030204" pitchFamily="34" charset="0"/>
                      </a:endParaRPr>
                    </a:p>
                  </a:txBody>
                  <a:tcPr marL="86141" marR="86141" marT="43070" marB="43070">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hMerge="1">
                  <a:txBody>
                    <a:bodyPr/>
                    <a:lstStyle/>
                    <a:p>
                      <a:endParaRPr lang="en-GB"/>
                    </a:p>
                  </a:txBody>
                  <a:tcPr>
                    <a:lnL w="12700" cap="flat" cmpd="sng" algn="ctr">
                      <a:solidFill>
                        <a:sysClr val="windowText" lastClr="000000"/>
                      </a:solidFill>
                      <a:prstDash val="solid"/>
                      <a:round/>
                      <a:headEnd type="none" w="med" len="med"/>
                      <a:tailEnd type="none" w="med" len="med"/>
                    </a:lnL>
                    <a:lnT w="12700" cap="flat" cmpd="sng" algn="ctr">
                      <a:solidFill>
                        <a:sysClr val="windowText" lastClr="000000"/>
                      </a:solidFill>
                      <a:prstDash val="solid"/>
                      <a:round/>
                      <a:headEnd type="none" w="med" len="med"/>
                      <a:tailEnd type="none" w="med" len="med"/>
                    </a:lnT>
                  </a:tcPr>
                </a:tc>
                <a:tc gridSpan="2">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887553"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800" baseline="0" dirty="0" smtClean="0">
                          <a:latin typeface="Calibri" panose="020F0502020204030204" pitchFamily="34" charset="0"/>
                          <a:cs typeface="Calibri" panose="020F0502020204030204" pitchFamily="34" charset="0"/>
                        </a:rPr>
                        <a:t>The average kinetic energy of the particles in an object.</a:t>
                      </a:r>
                      <a:endParaRPr lang="en-GB" sz="1800" dirty="0" smtClean="0">
                        <a:latin typeface="Calibri" panose="020F0502020204030204" pitchFamily="34" charset="0"/>
                        <a:cs typeface="Calibri" panose="020F0502020204030204" pitchFamily="34" charset="0"/>
                      </a:endParaRPr>
                    </a:p>
                  </a:txBody>
                  <a:tcPr marL="86141" marR="86141" marT="43070" marB="43070">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hMerge="1">
                  <a:txBody>
                    <a:bodyPr/>
                    <a:lstStyle/>
                    <a:p>
                      <a:endParaRPr lang="en-GB"/>
                    </a:p>
                  </a:txBody>
                  <a:tcPr/>
                </a:tc>
                <a:extLst>
                  <a:ext uri="{0D108BD9-81ED-4DB2-BD59-A6C34878D82A}">
                    <a16:rowId xmlns:a16="http://schemas.microsoft.com/office/drawing/2014/main" val="3690307291"/>
                  </a:ext>
                </a:extLst>
              </a:tr>
              <a:tr h="380251">
                <a:tc gridSpan="2">
                  <a:txBody>
                    <a:bodyPr/>
                    <a:lstStyle/>
                    <a:p>
                      <a:pPr marL="0" marR="0" lvl="0" indent="0" algn="l" defTabSz="914293"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dirty="0" smtClean="0">
                          <a:effectLst/>
                          <a:latin typeface="Calibri" panose="020F0502020204030204" pitchFamily="34" charset="0"/>
                          <a:cs typeface="Calibri" panose="020F0502020204030204" pitchFamily="34" charset="0"/>
                        </a:rPr>
                        <a:t>Temperature</a:t>
                      </a:r>
                    </a:p>
                  </a:txBody>
                  <a:tcPr marL="86141" marR="86141" marT="43070" marB="43070">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hMerge="1">
                  <a:txBody>
                    <a:bodyPr/>
                    <a:lstStyle/>
                    <a:p>
                      <a:endParaRPr lang="en-GB"/>
                    </a:p>
                  </a:txBody>
                  <a:tcPr/>
                </a:tc>
                <a:tc gridSpan="2">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800" dirty="0" smtClean="0">
                          <a:latin typeface="Calibri" panose="020F0502020204030204" pitchFamily="34" charset="0"/>
                          <a:cs typeface="Calibri" panose="020F0502020204030204" pitchFamily="34" charset="0"/>
                        </a:rPr>
                        <a:t>The</a:t>
                      </a:r>
                      <a:r>
                        <a:rPr lang="en-GB" sz="1800" baseline="0" dirty="0" smtClean="0">
                          <a:latin typeface="Calibri" panose="020F0502020204030204" pitchFamily="34" charset="0"/>
                          <a:cs typeface="Calibri" panose="020F0502020204030204" pitchFamily="34" charset="0"/>
                        </a:rPr>
                        <a:t> amount of thermal energy stored in a object.</a:t>
                      </a:r>
                      <a:endParaRPr lang="en-GB" sz="1800" dirty="0" smtClean="0">
                        <a:latin typeface="Calibri" panose="020F0502020204030204" pitchFamily="34" charset="0"/>
                        <a:cs typeface="Calibri" panose="020F0502020204030204" pitchFamily="34" charset="0"/>
                      </a:endParaRPr>
                    </a:p>
                  </a:txBody>
                  <a:tcPr marL="86141" marR="86141" marT="43070" marB="43070">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hMerge="1">
                  <a:txBody>
                    <a:bodyPr/>
                    <a:lstStyle/>
                    <a:p>
                      <a:endParaRPr lang="en-GB"/>
                    </a:p>
                  </a:txBody>
                  <a:tcPr/>
                </a:tc>
                <a:extLst>
                  <a:ext uri="{0D108BD9-81ED-4DB2-BD59-A6C34878D82A}">
                    <a16:rowId xmlns:a16="http://schemas.microsoft.com/office/drawing/2014/main" val="673483965"/>
                  </a:ext>
                </a:extLst>
              </a:tr>
              <a:tr h="384859">
                <a:tc gridSpan="2">
                  <a:txBody>
                    <a:bodyPr/>
                    <a:lstStyle/>
                    <a:p>
                      <a:pPr marL="0" marR="0" lvl="0" indent="0" algn="l" defTabSz="914293"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dirty="0" smtClean="0">
                          <a:effectLst/>
                          <a:latin typeface="Calibri" panose="020F0502020204030204" pitchFamily="34" charset="0"/>
                          <a:cs typeface="Calibri" panose="020F0502020204030204" pitchFamily="34" charset="0"/>
                        </a:rPr>
                        <a:t>Thermometer</a:t>
                      </a:r>
                    </a:p>
                  </a:txBody>
                  <a:tcPr marL="86141" marR="86141" marT="43070" marB="43070">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C0FEA5"/>
                    </a:solidFill>
                  </a:tcPr>
                </a:tc>
                <a:tc hMerge="1">
                  <a:txBody>
                    <a:bodyPr/>
                    <a:lstStyle/>
                    <a:p>
                      <a:endParaRPr lang="en-GB"/>
                    </a:p>
                  </a:txBody>
                  <a:tcPr/>
                </a:tc>
                <a:tc gridSpan="2">
                  <a:txBody>
                    <a:bodyPr/>
                    <a:lstStyle/>
                    <a:p>
                      <a:pPr marL="0" marR="0" lvl="0" indent="0" algn="l" defTabSz="887553"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800" baseline="0" dirty="0" smtClean="0">
                          <a:latin typeface="Calibri" panose="020F0502020204030204" pitchFamily="34" charset="0"/>
                          <a:cs typeface="Calibri" panose="020F0502020204030204" pitchFamily="34" charset="0"/>
                        </a:rPr>
                        <a:t>Used to measure the temperature of an object.</a:t>
                      </a:r>
                      <a:endParaRPr lang="en-GB" sz="1800" dirty="0" smtClean="0">
                        <a:latin typeface="Calibri" panose="020F0502020204030204" pitchFamily="34" charset="0"/>
                        <a:cs typeface="Calibri" panose="020F0502020204030204" pitchFamily="34" charset="0"/>
                      </a:endParaRPr>
                    </a:p>
                  </a:txBody>
                  <a:tcPr marL="86141" marR="86141" marT="43070" marB="43070">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extLst>
                  <a:ext uri="{0D108BD9-81ED-4DB2-BD59-A6C34878D82A}">
                    <a16:rowId xmlns:a16="http://schemas.microsoft.com/office/drawing/2014/main" val="2539068138"/>
                  </a:ext>
                </a:extLst>
              </a:tr>
            </a:tbl>
          </a:graphicData>
        </a:graphic>
      </p:graphicFrame>
      <p:graphicFrame>
        <p:nvGraphicFramePr>
          <p:cNvPr id="6" name="Table 5">
            <a:extLst>
              <a:ext uri="{FF2B5EF4-FFF2-40B4-BE49-F238E27FC236}">
                <a16:creationId xmlns:a16="http://schemas.microsoft.com/office/drawing/2014/main" id="{10ABFCAA-5603-4BFB-87ED-8BA804A4D2BA}"/>
              </a:ext>
            </a:extLst>
          </p:cNvPr>
          <p:cNvGraphicFramePr>
            <a:graphicFrameLocks noGrp="1"/>
          </p:cNvGraphicFramePr>
          <p:nvPr>
            <p:extLst>
              <p:ext uri="{D42A27DB-BD31-4B8C-83A1-F6EECF244321}">
                <p14:modId xmlns:p14="http://schemas.microsoft.com/office/powerpoint/2010/main" val="509184522"/>
              </p:ext>
            </p:extLst>
          </p:nvPr>
        </p:nvGraphicFramePr>
        <p:xfrm>
          <a:off x="114300" y="2537332"/>
          <a:ext cx="8865189" cy="1441840"/>
        </p:xfrm>
        <a:graphic>
          <a:graphicData uri="http://schemas.openxmlformats.org/drawingml/2006/table">
            <a:tbl>
              <a:tblPr firstRow="1" bandRow="1"/>
              <a:tblGrid>
                <a:gridCol w="265769">
                  <a:extLst>
                    <a:ext uri="{9D8B030D-6E8A-4147-A177-3AD203B41FA5}">
                      <a16:colId xmlns:a16="http://schemas.microsoft.com/office/drawing/2014/main" val="45065454"/>
                    </a:ext>
                  </a:extLst>
                </a:gridCol>
                <a:gridCol w="4551971">
                  <a:extLst>
                    <a:ext uri="{9D8B030D-6E8A-4147-A177-3AD203B41FA5}">
                      <a16:colId xmlns:a16="http://schemas.microsoft.com/office/drawing/2014/main" val="2772902529"/>
                    </a:ext>
                  </a:extLst>
                </a:gridCol>
                <a:gridCol w="1296144">
                  <a:extLst>
                    <a:ext uri="{9D8B030D-6E8A-4147-A177-3AD203B41FA5}">
                      <a16:colId xmlns:a16="http://schemas.microsoft.com/office/drawing/2014/main" val="1685402853"/>
                    </a:ext>
                  </a:extLst>
                </a:gridCol>
                <a:gridCol w="1396126">
                  <a:extLst>
                    <a:ext uri="{9D8B030D-6E8A-4147-A177-3AD203B41FA5}">
                      <a16:colId xmlns:a16="http://schemas.microsoft.com/office/drawing/2014/main" val="204321980"/>
                    </a:ext>
                  </a:extLst>
                </a:gridCol>
                <a:gridCol w="1355179">
                  <a:extLst>
                    <a:ext uri="{9D8B030D-6E8A-4147-A177-3AD203B41FA5}">
                      <a16:colId xmlns:a16="http://schemas.microsoft.com/office/drawing/2014/main" val="4132069978"/>
                    </a:ext>
                  </a:extLst>
                </a:gridCol>
              </a:tblGrid>
              <a:tr h="355082">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914293" rtl="0" eaLnBrk="1" fontAlgn="auto" latinLnBrk="0" hangingPunct="1">
                        <a:lnSpc>
                          <a:spcPct val="100000"/>
                        </a:lnSpc>
                        <a:spcBef>
                          <a:spcPts val="0"/>
                        </a:spcBef>
                        <a:spcAft>
                          <a:spcPts val="0"/>
                        </a:spcAft>
                        <a:buClrTx/>
                        <a:buSzTx/>
                        <a:buFontTx/>
                        <a:buNone/>
                        <a:tabLst/>
                        <a:defRPr/>
                      </a:pPr>
                      <a:r>
                        <a:rPr lang="en-US" sz="1800" b="1" dirty="0">
                          <a:solidFill>
                            <a:schemeClr val="bg1"/>
                          </a:solidFill>
                          <a:latin typeface="Calibri" panose="020F0502020204030204" pitchFamily="34" charset="0"/>
                        </a:rPr>
                        <a:t>2</a:t>
                      </a:r>
                    </a:p>
                  </a:txBody>
                  <a:tcPr marL="86141" marR="86141" marT="43070" marB="43070">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gridSpan="3">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US" sz="1800" dirty="0">
                          <a:solidFill>
                            <a:schemeClr val="bg1"/>
                          </a:solidFill>
                          <a:effectLst/>
                          <a:latin typeface="Calibri" panose="020F0502020204030204" pitchFamily="34" charset="0"/>
                        </a:rPr>
                        <a:t>Choose the correct keyword to complete these sentences</a:t>
                      </a:r>
                      <a:endParaRPr lang="en-GB" sz="1800" dirty="0">
                        <a:solidFill>
                          <a:schemeClr val="bg1"/>
                        </a:solidFill>
                      </a:endParaRPr>
                    </a:p>
                  </a:txBody>
                  <a:tcPr marL="86141" marR="86141" marT="43070" marB="4307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hMerge="1">
                  <a:txBody>
                    <a:bodyPr/>
                    <a:lstStyle/>
                    <a:p>
                      <a:endParaRPr lang="en-GB"/>
                    </a:p>
                  </a:txBody>
                  <a:tcPr/>
                </a:tc>
                <a:tc hMerge="1">
                  <a:txBody>
                    <a:bodyPr/>
                    <a:lstStyle/>
                    <a:p>
                      <a:endParaRPr lang="en-GB"/>
                    </a:p>
                  </a:txBody>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chemeClr val="bg1"/>
                          </a:solidFill>
                          <a:effectLst/>
                          <a:uLnTx/>
                          <a:uFillTx/>
                          <a:latin typeface="Calibri" panose="020F0502020204030204" pitchFamily="34" charset="0"/>
                          <a:ea typeface="+mn-ea"/>
                          <a:cs typeface="+mn-cs"/>
                        </a:rPr>
                        <a:t>[3 marks</a:t>
                      </a:r>
                      <a:r>
                        <a:rPr kumimoji="0" lang="en-US" sz="1800" b="1" i="0" u="none" strike="noStrike" kern="1200" cap="none" spc="0" normalizeH="0" baseline="0" noProof="0" dirty="0">
                          <a:ln>
                            <a:noFill/>
                          </a:ln>
                          <a:solidFill>
                            <a:schemeClr val="bg1"/>
                          </a:solidFill>
                          <a:effectLst/>
                          <a:uLnTx/>
                          <a:uFillTx/>
                          <a:latin typeface="Calibri" panose="020F0502020204030204" pitchFamily="34" charset="0"/>
                          <a:ea typeface="+mn-ea"/>
                          <a:cs typeface="+mn-cs"/>
                        </a:rPr>
                        <a:t>] </a:t>
                      </a:r>
                      <a:endParaRPr kumimoji="0" lang="en-GB" sz="1800" b="0" i="0" u="none" strike="noStrike" kern="1200" cap="none" spc="0" normalizeH="0" baseline="0" noProof="0" dirty="0">
                        <a:ln>
                          <a:noFill/>
                        </a:ln>
                        <a:solidFill>
                          <a:schemeClr val="bg1"/>
                        </a:solidFill>
                        <a:effectLst/>
                        <a:uLnTx/>
                        <a:uFillTx/>
                        <a:latin typeface="+mn-lt"/>
                        <a:ea typeface="+mn-ea"/>
                        <a:cs typeface="+mn-cs"/>
                      </a:endParaRPr>
                    </a:p>
                  </a:txBody>
                  <a:tcPr marL="86141" marR="86141" marT="43070" marB="4307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484740689"/>
                  </a:ext>
                </a:extLst>
              </a:tr>
              <a:tr h="355082">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914293" rtl="0" eaLnBrk="1" fontAlgn="auto" latinLnBrk="0" hangingPunct="1">
                        <a:lnSpc>
                          <a:spcPct val="100000"/>
                        </a:lnSpc>
                        <a:spcBef>
                          <a:spcPts val="0"/>
                        </a:spcBef>
                        <a:spcAft>
                          <a:spcPts val="0"/>
                        </a:spcAft>
                        <a:buClrTx/>
                        <a:buSzTx/>
                        <a:buFont typeface="+mj-lt"/>
                        <a:buNone/>
                        <a:tabLst/>
                        <a:defRPr/>
                      </a:pPr>
                      <a:r>
                        <a:rPr kumimoji="0" lang="en-GB" sz="1800" b="0" i="0" u="none" strike="noStrike" kern="1200" cap="none" spc="0" normalizeH="0" baseline="0" noProof="0" dirty="0" smtClean="0">
                          <a:ln>
                            <a:noFill/>
                          </a:ln>
                          <a:solidFill>
                            <a:schemeClr val="tx1"/>
                          </a:solidFill>
                          <a:effectLst/>
                          <a:uLnTx/>
                          <a:uFillTx/>
                          <a:latin typeface="Calibri" panose="020F0502020204030204" pitchFamily="34" charset="0"/>
                          <a:ea typeface="+mn-ea"/>
                          <a:cs typeface="+mn-cs"/>
                        </a:rPr>
                        <a:t>a</a:t>
                      </a:r>
                      <a:endParaRPr kumimoji="0" lang="en-GB" sz="1800" b="0" i="0" u="none" strike="noStrike" kern="1200" cap="none" spc="0" normalizeH="0" baseline="0" noProof="0" dirty="0">
                        <a:ln>
                          <a:noFill/>
                        </a:ln>
                        <a:solidFill>
                          <a:schemeClr val="tx1"/>
                        </a:solidFill>
                        <a:effectLst/>
                        <a:uLnTx/>
                        <a:uFillTx/>
                        <a:latin typeface="Calibri" panose="020F0502020204030204" pitchFamily="34" charset="0"/>
                        <a:ea typeface="+mn-ea"/>
                        <a:cs typeface="+mn-cs"/>
                      </a:endParaRPr>
                    </a:p>
                  </a:txBody>
                  <a:tcPr marL="86141" marR="86141" marT="43070" marB="43070">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293" rtl="0" eaLnBrk="1" fontAlgn="auto" latinLnBrk="0" hangingPunct="1">
                        <a:lnSpc>
                          <a:spcPct val="100000"/>
                        </a:lnSpc>
                        <a:spcBef>
                          <a:spcPts val="0"/>
                        </a:spcBef>
                        <a:spcAft>
                          <a:spcPts val="0"/>
                        </a:spcAft>
                        <a:buClrTx/>
                        <a:buSzTx/>
                        <a:buFont typeface="+mj-lt"/>
                        <a:buNone/>
                        <a:tabLst/>
                        <a:defRPr/>
                      </a:pPr>
                      <a:r>
                        <a:rPr kumimoji="0" lang="en-GB" sz="1800" b="0" i="0" u="none" strike="noStrike" kern="1200" cap="none" spc="0" normalizeH="0" baseline="0" noProof="0" dirty="0" smtClean="0">
                          <a:ln>
                            <a:noFill/>
                          </a:ln>
                          <a:solidFill>
                            <a:schemeClr val="tx1"/>
                          </a:solidFill>
                          <a:effectLst/>
                          <a:uLnTx/>
                          <a:uFillTx/>
                          <a:latin typeface="Calibri" panose="020F0502020204030204" pitchFamily="34" charset="0"/>
                          <a:ea typeface="+mn-ea"/>
                          <a:cs typeface="+mn-cs"/>
                        </a:rPr>
                        <a:t>Heat is measured in </a:t>
                      </a:r>
                    </a:p>
                  </a:txBody>
                  <a:tcPr marL="86141" marR="86141" marT="43070" marB="4307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293" rtl="0" eaLnBrk="1" fontAlgn="auto" latinLnBrk="0" hangingPunct="1">
                        <a:lnSpc>
                          <a:spcPct val="100000"/>
                        </a:lnSpc>
                        <a:spcBef>
                          <a:spcPts val="0"/>
                        </a:spcBef>
                        <a:spcAft>
                          <a:spcPts val="0"/>
                        </a:spcAft>
                        <a:buClrTx/>
                        <a:buSzTx/>
                        <a:buFont typeface="+mj-lt"/>
                        <a:buNone/>
                        <a:tabLst/>
                        <a:defRPr/>
                      </a:pPr>
                      <a:r>
                        <a:rPr kumimoji="0" lang="en-GB" sz="1800" b="0" i="0" u="none" strike="noStrike" kern="1200" cap="none" spc="0" normalizeH="0" baseline="0" noProof="0" dirty="0" smtClean="0">
                          <a:ln>
                            <a:noFill/>
                          </a:ln>
                          <a:solidFill>
                            <a:schemeClr val="tx1"/>
                          </a:solidFill>
                          <a:effectLst/>
                          <a:uLnTx/>
                          <a:uFillTx/>
                          <a:latin typeface="Calibri" panose="020F0502020204030204" pitchFamily="34" charset="0"/>
                          <a:ea typeface="+mn-ea"/>
                          <a:cs typeface="+mn-cs"/>
                        </a:rPr>
                        <a:t>J</a:t>
                      </a:r>
                    </a:p>
                  </a:txBody>
                  <a:tcPr marL="86141" marR="86141" marT="43070" marB="4307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ctr" defTabSz="914293" rtl="0" eaLnBrk="1" fontAlgn="auto" latinLnBrk="0" hangingPunct="1">
                        <a:lnSpc>
                          <a:spcPct val="100000"/>
                        </a:lnSpc>
                        <a:spcBef>
                          <a:spcPts val="0"/>
                        </a:spcBef>
                        <a:spcAft>
                          <a:spcPts val="0"/>
                        </a:spcAft>
                        <a:buClrTx/>
                        <a:buSzTx/>
                        <a:buFont typeface="+mj-lt"/>
                        <a:buNone/>
                        <a:tabLst/>
                        <a:defRPr/>
                      </a:pPr>
                      <a:r>
                        <a:rPr kumimoji="0" lang="en-GB" sz="1800" b="0" i="0" u="none" strike="noStrike" kern="1200" cap="none" spc="0" normalizeH="0" baseline="30000" noProof="0" dirty="0" err="1" smtClean="0">
                          <a:ln>
                            <a:noFill/>
                          </a:ln>
                          <a:solidFill>
                            <a:schemeClr val="tx1"/>
                          </a:solidFill>
                          <a:effectLst/>
                          <a:uLnTx/>
                          <a:uFillTx/>
                          <a:latin typeface="Calibri" panose="020F0502020204030204" pitchFamily="34" charset="0"/>
                          <a:ea typeface="+mn-ea"/>
                          <a:cs typeface="+mn-cs"/>
                        </a:rPr>
                        <a:t>o</a:t>
                      </a:r>
                      <a:r>
                        <a:rPr kumimoji="0" lang="en-GB" sz="1800" b="0" i="0" u="none" strike="noStrike" kern="1200" cap="none" spc="0" normalizeH="0" baseline="0" noProof="0" dirty="0" err="1" smtClean="0">
                          <a:ln>
                            <a:noFill/>
                          </a:ln>
                          <a:solidFill>
                            <a:schemeClr val="tx1"/>
                          </a:solidFill>
                          <a:effectLst/>
                          <a:uLnTx/>
                          <a:uFillTx/>
                          <a:latin typeface="Calibri" panose="020F0502020204030204" pitchFamily="34" charset="0"/>
                          <a:ea typeface="+mn-ea"/>
                          <a:cs typeface="+mn-cs"/>
                        </a:rPr>
                        <a:t>C</a:t>
                      </a:r>
                      <a:endParaRPr kumimoji="0" lang="en-GB" sz="1800" b="0" i="0" u="none" strike="noStrike" kern="1200" cap="none" spc="0" normalizeH="0" baseline="0" noProof="0" dirty="0" smtClean="0">
                        <a:ln>
                          <a:noFill/>
                        </a:ln>
                        <a:solidFill>
                          <a:schemeClr val="tx1"/>
                        </a:solidFill>
                        <a:effectLst/>
                        <a:uLnTx/>
                        <a:uFillTx/>
                        <a:latin typeface="Calibri" panose="020F0502020204030204" pitchFamily="34" charset="0"/>
                        <a:ea typeface="+mn-ea"/>
                        <a:cs typeface="+mn-cs"/>
                      </a:endParaRPr>
                    </a:p>
                  </a:txBody>
                  <a:tcPr marL="86141" marR="86141" marT="43070" marB="4307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smtClean="0">
                          <a:ln>
                            <a:noFill/>
                          </a:ln>
                          <a:solidFill>
                            <a:prstClr val="black"/>
                          </a:solidFill>
                          <a:effectLst/>
                          <a:uLnTx/>
                          <a:uFillTx/>
                          <a:latin typeface="+mn-lt"/>
                          <a:ea typeface="+mn-ea"/>
                          <a:cs typeface="+mn-cs"/>
                        </a:rPr>
                        <a:t>W</a:t>
                      </a:r>
                      <a:endParaRPr kumimoji="0" lang="en-GB" sz="1800" b="0" i="0" u="none" strike="noStrike" kern="1200" cap="none" spc="0" normalizeH="0" baseline="0" noProof="0" dirty="0">
                        <a:ln>
                          <a:noFill/>
                        </a:ln>
                        <a:solidFill>
                          <a:prstClr val="black"/>
                        </a:solidFill>
                        <a:effectLst/>
                        <a:uLnTx/>
                        <a:uFillTx/>
                        <a:latin typeface="+mn-lt"/>
                        <a:ea typeface="+mn-ea"/>
                        <a:cs typeface="+mn-cs"/>
                      </a:endParaRPr>
                    </a:p>
                  </a:txBody>
                  <a:tcPr marL="86141" marR="86141" marT="43070" marB="4307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04452690"/>
                  </a:ext>
                </a:extLst>
              </a:tr>
              <a:tr h="355082">
                <a:tc>
                  <a:txBody>
                    <a:bodyPr/>
                    <a:lstStyle/>
                    <a:p>
                      <a:pPr marL="0" marR="0" lvl="0" indent="0" algn="l" defTabSz="914293" rtl="0" eaLnBrk="1" fontAlgn="auto" latinLnBrk="0" hangingPunct="1">
                        <a:lnSpc>
                          <a:spcPct val="100000"/>
                        </a:lnSpc>
                        <a:spcBef>
                          <a:spcPts val="0"/>
                        </a:spcBef>
                        <a:spcAft>
                          <a:spcPts val="0"/>
                        </a:spcAft>
                        <a:buClrTx/>
                        <a:buSzTx/>
                        <a:buFont typeface="+mj-lt"/>
                        <a:buNone/>
                        <a:tabLst/>
                        <a:defRPr/>
                      </a:pPr>
                      <a:r>
                        <a:rPr kumimoji="0" lang="en-GB" sz="1800" b="0" i="0" u="none" strike="noStrike" kern="1200" cap="none" spc="0" normalizeH="0" baseline="0" noProof="0" dirty="0" smtClean="0">
                          <a:ln>
                            <a:noFill/>
                          </a:ln>
                          <a:solidFill>
                            <a:schemeClr val="tx1"/>
                          </a:solidFill>
                          <a:effectLst/>
                          <a:uLnTx/>
                          <a:uFillTx/>
                          <a:latin typeface="Calibri" panose="020F0502020204030204" pitchFamily="34" charset="0"/>
                          <a:ea typeface="+mn-ea"/>
                          <a:cs typeface="+mn-cs"/>
                        </a:rPr>
                        <a:t>b</a:t>
                      </a:r>
                      <a:endParaRPr kumimoji="0" lang="en-GB" sz="1800" b="0" i="0" u="none" strike="noStrike" kern="1200" cap="none" spc="0" normalizeH="0" baseline="0" noProof="0" dirty="0">
                        <a:ln>
                          <a:noFill/>
                        </a:ln>
                        <a:solidFill>
                          <a:schemeClr val="tx1"/>
                        </a:solidFill>
                        <a:effectLst/>
                        <a:uLnTx/>
                        <a:uFillTx/>
                        <a:latin typeface="Calibri" panose="020F0502020204030204" pitchFamily="34" charset="0"/>
                        <a:ea typeface="+mn-ea"/>
                        <a:cs typeface="+mn-cs"/>
                      </a:endParaRPr>
                    </a:p>
                  </a:txBody>
                  <a:tcPr marL="86141" marR="86141" marT="43070" marB="43070">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293" rtl="0" eaLnBrk="1" fontAlgn="auto" latinLnBrk="0" hangingPunct="1">
                        <a:lnSpc>
                          <a:spcPct val="100000"/>
                        </a:lnSpc>
                        <a:spcBef>
                          <a:spcPts val="0"/>
                        </a:spcBef>
                        <a:spcAft>
                          <a:spcPts val="0"/>
                        </a:spcAft>
                        <a:buClrTx/>
                        <a:buSzTx/>
                        <a:buFont typeface="+mj-lt"/>
                        <a:buNone/>
                        <a:tabLst/>
                        <a:defRPr/>
                      </a:pPr>
                      <a:r>
                        <a:rPr kumimoji="0" lang="en-GB" sz="1800" b="0" i="0" u="none" strike="noStrike" kern="1200" cap="none" spc="0" normalizeH="0" baseline="0" noProof="0" dirty="0" smtClean="0">
                          <a:ln>
                            <a:noFill/>
                          </a:ln>
                          <a:solidFill>
                            <a:schemeClr val="tx1"/>
                          </a:solidFill>
                          <a:effectLst/>
                          <a:uLnTx/>
                          <a:uFillTx/>
                          <a:latin typeface="Calibri" panose="020F0502020204030204" pitchFamily="34" charset="0"/>
                          <a:ea typeface="+mn-ea"/>
                          <a:cs typeface="+mn-cs"/>
                        </a:rPr>
                        <a:t>Temperature is measured in</a:t>
                      </a:r>
                    </a:p>
                  </a:txBody>
                  <a:tcPr marL="86141" marR="86141" marT="43070" marB="4307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293" rtl="0" eaLnBrk="1" fontAlgn="auto" latinLnBrk="0" hangingPunct="1">
                        <a:lnSpc>
                          <a:spcPct val="100000"/>
                        </a:lnSpc>
                        <a:spcBef>
                          <a:spcPts val="0"/>
                        </a:spcBef>
                        <a:spcAft>
                          <a:spcPts val="0"/>
                        </a:spcAft>
                        <a:buClrTx/>
                        <a:buSzTx/>
                        <a:buFont typeface="+mj-lt"/>
                        <a:buNone/>
                        <a:tabLst/>
                        <a:defRPr/>
                      </a:pPr>
                      <a:r>
                        <a:rPr kumimoji="0" lang="en-GB" sz="1800" b="0" i="0" u="none" strike="noStrike" kern="1200" cap="none" spc="0" normalizeH="0" baseline="0" noProof="0" dirty="0" smtClean="0">
                          <a:ln>
                            <a:noFill/>
                          </a:ln>
                          <a:solidFill>
                            <a:schemeClr val="tx1"/>
                          </a:solidFill>
                          <a:effectLst/>
                          <a:uLnTx/>
                          <a:uFillTx/>
                          <a:latin typeface="Calibri" panose="020F0502020204030204" pitchFamily="34" charset="0"/>
                          <a:ea typeface="+mn-ea"/>
                          <a:cs typeface="+mn-cs"/>
                        </a:rPr>
                        <a:t>J</a:t>
                      </a:r>
                    </a:p>
                  </a:txBody>
                  <a:tcPr marL="86141" marR="86141" marT="43070" marB="4307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293" rtl="0" eaLnBrk="1" fontAlgn="auto" latinLnBrk="0" hangingPunct="1">
                        <a:lnSpc>
                          <a:spcPct val="100000"/>
                        </a:lnSpc>
                        <a:spcBef>
                          <a:spcPts val="0"/>
                        </a:spcBef>
                        <a:spcAft>
                          <a:spcPts val="0"/>
                        </a:spcAft>
                        <a:buClrTx/>
                        <a:buSzTx/>
                        <a:buFont typeface="+mj-lt"/>
                        <a:buNone/>
                        <a:tabLst/>
                        <a:defRPr/>
                      </a:pPr>
                      <a:r>
                        <a:rPr kumimoji="0" lang="en-GB" sz="1800" b="0" i="0" u="none" strike="noStrike" kern="1200" cap="none" spc="0" normalizeH="0" baseline="30000" noProof="0" dirty="0" err="1" smtClean="0">
                          <a:ln>
                            <a:noFill/>
                          </a:ln>
                          <a:solidFill>
                            <a:schemeClr val="tx1"/>
                          </a:solidFill>
                          <a:effectLst/>
                          <a:uLnTx/>
                          <a:uFillTx/>
                          <a:latin typeface="Calibri" panose="020F0502020204030204" pitchFamily="34" charset="0"/>
                          <a:ea typeface="+mn-ea"/>
                          <a:cs typeface="+mn-cs"/>
                        </a:rPr>
                        <a:t>o</a:t>
                      </a:r>
                      <a:r>
                        <a:rPr kumimoji="0" lang="en-GB" sz="1800" b="0" i="0" u="none" strike="noStrike" kern="1200" cap="none" spc="0" normalizeH="0" baseline="0" noProof="0" dirty="0" err="1" smtClean="0">
                          <a:ln>
                            <a:noFill/>
                          </a:ln>
                          <a:solidFill>
                            <a:schemeClr val="tx1"/>
                          </a:solidFill>
                          <a:effectLst/>
                          <a:uLnTx/>
                          <a:uFillTx/>
                          <a:latin typeface="Calibri" panose="020F0502020204030204" pitchFamily="34" charset="0"/>
                          <a:ea typeface="+mn-ea"/>
                          <a:cs typeface="+mn-cs"/>
                        </a:rPr>
                        <a:t>C</a:t>
                      </a:r>
                      <a:endParaRPr kumimoji="0" lang="en-GB" sz="1800" b="0" i="0" u="none" strike="noStrike" kern="1200" cap="none" spc="0" normalizeH="0" baseline="0" noProof="0" dirty="0" smtClean="0">
                        <a:ln>
                          <a:noFill/>
                        </a:ln>
                        <a:solidFill>
                          <a:schemeClr val="tx1"/>
                        </a:solidFill>
                        <a:effectLst/>
                        <a:uLnTx/>
                        <a:uFillTx/>
                        <a:latin typeface="Calibri" panose="020F0502020204030204" pitchFamily="34" charset="0"/>
                        <a:ea typeface="+mn-ea"/>
                        <a:cs typeface="+mn-cs"/>
                      </a:endParaRPr>
                    </a:p>
                  </a:txBody>
                  <a:tcPr marL="86141" marR="86141" marT="43070" marB="4307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smtClean="0">
                          <a:ln>
                            <a:noFill/>
                          </a:ln>
                          <a:solidFill>
                            <a:prstClr val="black"/>
                          </a:solidFill>
                          <a:effectLst/>
                          <a:uLnTx/>
                          <a:uFillTx/>
                          <a:latin typeface="+mn-lt"/>
                          <a:ea typeface="+mn-ea"/>
                          <a:cs typeface="+mn-cs"/>
                        </a:rPr>
                        <a:t>W</a:t>
                      </a:r>
                      <a:endParaRPr kumimoji="0" lang="en-GB" sz="1800" b="0" i="0" u="none" strike="noStrike" kern="1200" cap="none" spc="0" normalizeH="0" baseline="0" noProof="0" dirty="0">
                        <a:ln>
                          <a:noFill/>
                        </a:ln>
                        <a:solidFill>
                          <a:prstClr val="black"/>
                        </a:solidFill>
                        <a:effectLst/>
                        <a:uLnTx/>
                        <a:uFillTx/>
                        <a:latin typeface="+mn-lt"/>
                        <a:ea typeface="+mn-ea"/>
                        <a:cs typeface="+mn-cs"/>
                      </a:endParaRPr>
                    </a:p>
                  </a:txBody>
                  <a:tcPr marL="86141" marR="86141" marT="43070" marB="4307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10591833"/>
                  </a:ext>
                </a:extLst>
              </a:tr>
              <a:tr h="355082">
                <a:tc>
                  <a:txBody>
                    <a:bodyPr/>
                    <a:lstStyle/>
                    <a:p>
                      <a:pPr marL="0" marR="0" lvl="0" indent="0" algn="l" defTabSz="914293" rtl="0" eaLnBrk="1" fontAlgn="auto" latinLnBrk="0" hangingPunct="1">
                        <a:lnSpc>
                          <a:spcPct val="100000"/>
                        </a:lnSpc>
                        <a:spcBef>
                          <a:spcPts val="0"/>
                        </a:spcBef>
                        <a:spcAft>
                          <a:spcPts val="0"/>
                        </a:spcAft>
                        <a:buClrTx/>
                        <a:buSzTx/>
                        <a:buFont typeface="+mj-lt"/>
                        <a:buNone/>
                        <a:tabLst/>
                        <a:defRPr/>
                      </a:pPr>
                      <a:r>
                        <a:rPr kumimoji="0" lang="en-GB" sz="1800" b="0" i="0" u="none" strike="noStrike" kern="1200" cap="none" spc="0" normalizeH="0" baseline="0" noProof="0" dirty="0" smtClean="0">
                          <a:ln>
                            <a:noFill/>
                          </a:ln>
                          <a:solidFill>
                            <a:schemeClr val="tx1"/>
                          </a:solidFill>
                          <a:effectLst/>
                          <a:uLnTx/>
                          <a:uFillTx/>
                          <a:latin typeface="Calibri" panose="020F0502020204030204" pitchFamily="34" charset="0"/>
                          <a:ea typeface="+mn-ea"/>
                          <a:cs typeface="+mn-cs"/>
                        </a:rPr>
                        <a:t>c</a:t>
                      </a:r>
                      <a:endParaRPr kumimoji="0" lang="en-GB" sz="1800" b="0" i="0" u="none" strike="noStrike" kern="1200" cap="none" spc="0" normalizeH="0" baseline="0" noProof="0" dirty="0">
                        <a:ln>
                          <a:noFill/>
                        </a:ln>
                        <a:solidFill>
                          <a:schemeClr val="tx1"/>
                        </a:solidFill>
                        <a:effectLst/>
                        <a:uLnTx/>
                        <a:uFillTx/>
                        <a:latin typeface="Calibri" panose="020F0502020204030204" pitchFamily="34" charset="0"/>
                        <a:ea typeface="+mn-ea"/>
                        <a:cs typeface="+mn-cs"/>
                      </a:endParaRPr>
                    </a:p>
                  </a:txBody>
                  <a:tcPr marL="86141" marR="86141" marT="43070" marB="43070">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293" rtl="0" eaLnBrk="1" fontAlgn="auto" latinLnBrk="0" hangingPunct="1">
                        <a:lnSpc>
                          <a:spcPct val="100000"/>
                        </a:lnSpc>
                        <a:spcBef>
                          <a:spcPts val="0"/>
                        </a:spcBef>
                        <a:spcAft>
                          <a:spcPts val="0"/>
                        </a:spcAft>
                        <a:buClrTx/>
                        <a:buSzTx/>
                        <a:buFont typeface="+mj-lt"/>
                        <a:buNone/>
                        <a:tabLst/>
                        <a:defRPr/>
                      </a:pPr>
                      <a:r>
                        <a:rPr kumimoji="0" lang="en-GB" sz="1800" b="0" i="0" u="none" strike="noStrike" kern="1200" cap="none" spc="0" normalizeH="0" baseline="0" noProof="0" dirty="0" smtClean="0">
                          <a:ln>
                            <a:noFill/>
                          </a:ln>
                          <a:solidFill>
                            <a:schemeClr val="tx1"/>
                          </a:solidFill>
                          <a:effectLst/>
                          <a:uLnTx/>
                          <a:uFillTx/>
                          <a:latin typeface="Calibri" panose="020F0502020204030204" pitchFamily="34" charset="0"/>
                          <a:ea typeface="+mn-ea"/>
                          <a:cs typeface="+mn-cs"/>
                        </a:rPr>
                        <a:t>Energy transferred per second is measured in</a:t>
                      </a:r>
                    </a:p>
                  </a:txBody>
                  <a:tcPr marL="86141" marR="86141" marT="43070" marB="4307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293" rtl="0" eaLnBrk="1" fontAlgn="auto" latinLnBrk="0" hangingPunct="1">
                        <a:lnSpc>
                          <a:spcPct val="100000"/>
                        </a:lnSpc>
                        <a:spcBef>
                          <a:spcPts val="0"/>
                        </a:spcBef>
                        <a:spcAft>
                          <a:spcPts val="0"/>
                        </a:spcAft>
                        <a:buClrTx/>
                        <a:buSzTx/>
                        <a:buFont typeface="+mj-lt"/>
                        <a:buNone/>
                        <a:tabLst/>
                        <a:defRPr/>
                      </a:pPr>
                      <a:r>
                        <a:rPr kumimoji="0" lang="en-GB" sz="1800" b="0" i="0" u="none" strike="noStrike" kern="1200" cap="none" spc="0" normalizeH="0" baseline="0" noProof="0" dirty="0" smtClean="0">
                          <a:ln>
                            <a:noFill/>
                          </a:ln>
                          <a:solidFill>
                            <a:schemeClr val="tx1"/>
                          </a:solidFill>
                          <a:effectLst/>
                          <a:uLnTx/>
                          <a:uFillTx/>
                          <a:latin typeface="Calibri" panose="020F0502020204030204" pitchFamily="34" charset="0"/>
                          <a:ea typeface="+mn-ea"/>
                          <a:cs typeface="+mn-cs"/>
                        </a:rPr>
                        <a:t>J</a:t>
                      </a:r>
                    </a:p>
                  </a:txBody>
                  <a:tcPr marL="86141" marR="86141" marT="43070" marB="4307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293" rtl="0" eaLnBrk="1" fontAlgn="auto" latinLnBrk="0" hangingPunct="1">
                        <a:lnSpc>
                          <a:spcPct val="100000"/>
                        </a:lnSpc>
                        <a:spcBef>
                          <a:spcPts val="0"/>
                        </a:spcBef>
                        <a:spcAft>
                          <a:spcPts val="0"/>
                        </a:spcAft>
                        <a:buClrTx/>
                        <a:buSzTx/>
                        <a:buFont typeface="+mj-lt"/>
                        <a:buNone/>
                        <a:tabLst/>
                        <a:defRPr/>
                      </a:pPr>
                      <a:r>
                        <a:rPr kumimoji="0" lang="en-GB" sz="1800" b="0" i="0" u="none" strike="noStrike" kern="1200" cap="none" spc="0" normalizeH="0" baseline="30000" noProof="0" dirty="0" err="1" smtClean="0">
                          <a:ln>
                            <a:noFill/>
                          </a:ln>
                          <a:solidFill>
                            <a:schemeClr val="tx1"/>
                          </a:solidFill>
                          <a:effectLst/>
                          <a:uLnTx/>
                          <a:uFillTx/>
                          <a:latin typeface="Calibri" panose="020F0502020204030204" pitchFamily="34" charset="0"/>
                          <a:ea typeface="+mn-ea"/>
                          <a:cs typeface="+mn-cs"/>
                        </a:rPr>
                        <a:t>o</a:t>
                      </a:r>
                      <a:r>
                        <a:rPr kumimoji="0" lang="en-GB" sz="1800" b="0" i="0" u="none" strike="noStrike" kern="1200" cap="none" spc="0" normalizeH="0" baseline="0" noProof="0" dirty="0" err="1" smtClean="0">
                          <a:ln>
                            <a:noFill/>
                          </a:ln>
                          <a:solidFill>
                            <a:schemeClr val="tx1"/>
                          </a:solidFill>
                          <a:effectLst/>
                          <a:uLnTx/>
                          <a:uFillTx/>
                          <a:latin typeface="Calibri" panose="020F0502020204030204" pitchFamily="34" charset="0"/>
                          <a:ea typeface="+mn-ea"/>
                          <a:cs typeface="+mn-cs"/>
                        </a:rPr>
                        <a:t>C</a:t>
                      </a:r>
                      <a:endParaRPr kumimoji="0" lang="en-GB" sz="1800" b="0" i="0" u="none" strike="noStrike" kern="1200" cap="none" spc="0" normalizeH="0" baseline="0" noProof="0" dirty="0" smtClean="0">
                        <a:ln>
                          <a:noFill/>
                        </a:ln>
                        <a:solidFill>
                          <a:schemeClr val="tx1"/>
                        </a:solidFill>
                        <a:effectLst/>
                        <a:uLnTx/>
                        <a:uFillTx/>
                        <a:latin typeface="Calibri" panose="020F0502020204030204" pitchFamily="34" charset="0"/>
                        <a:ea typeface="+mn-ea"/>
                        <a:cs typeface="+mn-cs"/>
                      </a:endParaRPr>
                    </a:p>
                  </a:txBody>
                  <a:tcPr marL="86141" marR="86141" marT="43070" marB="4307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smtClean="0">
                          <a:ln>
                            <a:noFill/>
                          </a:ln>
                          <a:solidFill>
                            <a:prstClr val="black"/>
                          </a:solidFill>
                          <a:effectLst/>
                          <a:uLnTx/>
                          <a:uFillTx/>
                          <a:latin typeface="+mn-lt"/>
                          <a:ea typeface="+mn-ea"/>
                          <a:cs typeface="+mn-cs"/>
                        </a:rPr>
                        <a:t>W</a:t>
                      </a:r>
                      <a:endParaRPr kumimoji="0" lang="en-GB" sz="1800" b="0" i="0" u="none" strike="noStrike" kern="1200" cap="none" spc="0" normalizeH="0" baseline="0" noProof="0" dirty="0">
                        <a:ln>
                          <a:noFill/>
                        </a:ln>
                        <a:solidFill>
                          <a:prstClr val="black"/>
                        </a:solidFill>
                        <a:effectLst/>
                        <a:uLnTx/>
                        <a:uFillTx/>
                        <a:latin typeface="+mn-lt"/>
                        <a:ea typeface="+mn-ea"/>
                        <a:cs typeface="+mn-cs"/>
                      </a:endParaRPr>
                    </a:p>
                  </a:txBody>
                  <a:tcPr marL="86141" marR="86141" marT="43070" marB="4307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3550631865"/>
                  </a:ext>
                </a:extLst>
              </a:tr>
            </a:tbl>
          </a:graphicData>
        </a:graphic>
      </p:graphicFrame>
      <p:sp>
        <p:nvSpPr>
          <p:cNvPr id="2" name="TextBox 1">
            <a:extLst>
              <a:ext uri="{FF2B5EF4-FFF2-40B4-BE49-F238E27FC236}">
                <a16:creationId xmlns:a16="http://schemas.microsoft.com/office/drawing/2014/main" id="{2AD66017-D797-4822-8E21-EBF5D2447BE7}"/>
              </a:ext>
            </a:extLst>
          </p:cNvPr>
          <p:cNvSpPr txBox="1"/>
          <p:nvPr/>
        </p:nvSpPr>
        <p:spPr>
          <a:xfrm>
            <a:off x="114300" y="69845"/>
            <a:ext cx="7267066" cy="498278"/>
          </a:xfrm>
          <a:prstGeom prst="rect">
            <a:avLst/>
          </a:prstGeom>
          <a:noFill/>
        </p:spPr>
        <p:txBody>
          <a:bodyPr wrap="square" rtlCol="0">
            <a:spAutoFit/>
          </a:bodyPr>
          <a:lstStyle/>
          <a:p>
            <a:pPr marL="0" marR="0" lvl="0" indent="0" algn="l" defTabSz="861494" rtl="0" eaLnBrk="0" fontAlgn="base" latinLnBrk="0" hangingPunct="0">
              <a:lnSpc>
                <a:spcPct val="100000"/>
              </a:lnSpc>
              <a:spcBef>
                <a:spcPct val="0"/>
              </a:spcBef>
              <a:spcAft>
                <a:spcPct val="0"/>
              </a:spcAft>
              <a:buClrTx/>
              <a:buSzTx/>
              <a:buFontTx/>
              <a:buNone/>
              <a:tabLst/>
              <a:defRPr/>
            </a:pPr>
            <a:r>
              <a:rPr lang="en-GB" sz="2638" b="1" dirty="0" smtClean="0">
                <a:solidFill>
                  <a:prstClr val="black"/>
                </a:solidFill>
                <a:latin typeface="Calibri" panose="020F0502020204030204" pitchFamily="34" charset="0"/>
                <a:cs typeface="Calibri" panose="020F0502020204030204" pitchFamily="34" charset="0"/>
              </a:rPr>
              <a:t>Heat and Temperature</a:t>
            </a:r>
            <a:r>
              <a:rPr kumimoji="0" lang="en-GB" sz="2638" b="1" i="0" u="none" strike="noStrike" kern="1200" cap="none" spc="0" normalizeH="0" baseline="0" noProof="0" dirty="0" smtClean="0">
                <a:ln>
                  <a:noFill/>
                </a:ln>
                <a:solidFill>
                  <a:prstClr val="black"/>
                </a:solidFill>
                <a:effectLst/>
                <a:uLnTx/>
                <a:uFillTx/>
                <a:latin typeface="Calibri" panose="020F0502020204030204" pitchFamily="34" charset="0"/>
                <a:cs typeface="Calibri" panose="020F0502020204030204" pitchFamily="34" charset="0"/>
              </a:rPr>
              <a:t>: </a:t>
            </a:r>
            <a:r>
              <a:rPr kumimoji="0" lang="en-GB" sz="2638"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Vocabulary builder</a:t>
            </a:r>
          </a:p>
        </p:txBody>
      </p:sp>
      <p:graphicFrame>
        <p:nvGraphicFramePr>
          <p:cNvPr id="7" name="Table 6">
            <a:extLst>
              <a:ext uri="{FF2B5EF4-FFF2-40B4-BE49-F238E27FC236}">
                <a16:creationId xmlns:a16="http://schemas.microsoft.com/office/drawing/2014/main" id="{343164DB-BC1E-475D-B62C-F691124BC8CE}"/>
              </a:ext>
            </a:extLst>
          </p:cNvPr>
          <p:cNvGraphicFramePr>
            <a:graphicFrameLocks noGrp="1"/>
          </p:cNvGraphicFramePr>
          <p:nvPr>
            <p:extLst>
              <p:ext uri="{D42A27DB-BD31-4B8C-83A1-F6EECF244321}">
                <p14:modId xmlns:p14="http://schemas.microsoft.com/office/powerpoint/2010/main" val="3996951881"/>
              </p:ext>
            </p:extLst>
          </p:nvPr>
        </p:nvGraphicFramePr>
        <p:xfrm>
          <a:off x="114301" y="4101891"/>
          <a:ext cx="8865188" cy="2467767"/>
        </p:xfrm>
        <a:graphic>
          <a:graphicData uri="http://schemas.openxmlformats.org/drawingml/2006/table">
            <a:tbl>
              <a:tblPr firstRow="1" bandRow="1"/>
              <a:tblGrid>
                <a:gridCol w="205763">
                  <a:extLst>
                    <a:ext uri="{9D8B030D-6E8A-4147-A177-3AD203B41FA5}">
                      <a16:colId xmlns:a16="http://schemas.microsoft.com/office/drawing/2014/main" val="349200617"/>
                    </a:ext>
                  </a:extLst>
                </a:gridCol>
                <a:gridCol w="1250835">
                  <a:extLst>
                    <a:ext uri="{9D8B030D-6E8A-4147-A177-3AD203B41FA5}">
                      <a16:colId xmlns:a16="http://schemas.microsoft.com/office/drawing/2014/main" val="2381742855"/>
                    </a:ext>
                  </a:extLst>
                </a:gridCol>
                <a:gridCol w="1785606">
                  <a:extLst>
                    <a:ext uri="{9D8B030D-6E8A-4147-A177-3AD203B41FA5}">
                      <a16:colId xmlns:a16="http://schemas.microsoft.com/office/drawing/2014/main" val="833933733"/>
                    </a:ext>
                  </a:extLst>
                </a:gridCol>
                <a:gridCol w="1984006">
                  <a:extLst>
                    <a:ext uri="{9D8B030D-6E8A-4147-A177-3AD203B41FA5}">
                      <a16:colId xmlns:a16="http://schemas.microsoft.com/office/drawing/2014/main" val="1163960497"/>
                    </a:ext>
                  </a:extLst>
                </a:gridCol>
                <a:gridCol w="1851739">
                  <a:extLst>
                    <a:ext uri="{9D8B030D-6E8A-4147-A177-3AD203B41FA5}">
                      <a16:colId xmlns:a16="http://schemas.microsoft.com/office/drawing/2014/main" val="2768363525"/>
                    </a:ext>
                  </a:extLst>
                </a:gridCol>
                <a:gridCol w="1787239">
                  <a:extLst>
                    <a:ext uri="{9D8B030D-6E8A-4147-A177-3AD203B41FA5}">
                      <a16:colId xmlns:a16="http://schemas.microsoft.com/office/drawing/2014/main" val="3841417013"/>
                    </a:ext>
                  </a:extLst>
                </a:gridCol>
              </a:tblGrid>
              <a:tr h="345787">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0" marR="0" lvl="0" indent="0" algn="l" defTabSz="914293" rtl="0" eaLnBrk="1" fontAlgn="auto" latinLnBrk="0" hangingPunct="1">
                        <a:lnSpc>
                          <a:spcPct val="100000"/>
                        </a:lnSpc>
                        <a:spcBef>
                          <a:spcPts val="0"/>
                        </a:spcBef>
                        <a:spcAft>
                          <a:spcPts val="0"/>
                        </a:spcAft>
                        <a:buClrTx/>
                        <a:buSzTx/>
                        <a:buFontTx/>
                        <a:buNone/>
                        <a:tabLst/>
                        <a:defRPr/>
                      </a:pPr>
                      <a:r>
                        <a:rPr lang="en-US" sz="1600" b="1" dirty="0">
                          <a:solidFill>
                            <a:schemeClr val="bg1"/>
                          </a:solidFill>
                          <a:latin typeface="Calibri" panose="020F0502020204030204" pitchFamily="34" charset="0"/>
                          <a:cs typeface="Calibri" panose="020F0502020204030204" pitchFamily="34" charset="0"/>
                        </a:rPr>
                        <a:t>3</a:t>
                      </a:r>
                    </a:p>
                  </a:txBody>
                  <a:tcPr marL="86141" marR="86141" marT="43070" marB="43070">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Text" lastClr="000000"/>
                    </a:solidFill>
                  </a:tcPr>
                </a:tc>
                <a:tc gridSpan="4">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1600" dirty="0">
                          <a:solidFill>
                            <a:schemeClr val="bg1"/>
                          </a:solidFill>
                          <a:latin typeface="Calibri" panose="020F0502020204030204" pitchFamily="34" charset="0"/>
                          <a:cs typeface="Calibri" panose="020F0502020204030204" pitchFamily="34" charset="0"/>
                        </a:rPr>
                        <a:t>Choose the correct words to complete the following sentences. </a:t>
                      </a:r>
                      <a:r>
                        <a:rPr lang="en-US" sz="1600" dirty="0">
                          <a:solidFill>
                            <a:schemeClr val="bg1"/>
                          </a:solidFill>
                          <a:latin typeface="Calibri" panose="020F0502020204030204" pitchFamily="34" charset="0"/>
                          <a:cs typeface="Calibri" panose="020F0502020204030204" pitchFamily="34" charset="0"/>
                        </a:rPr>
                        <a:t> </a:t>
                      </a:r>
                      <a:endParaRPr lang="en-GB" sz="1600" dirty="0">
                        <a:solidFill>
                          <a:schemeClr val="bg1"/>
                        </a:solidFill>
                        <a:latin typeface="Calibri" panose="020F0502020204030204" pitchFamily="34" charset="0"/>
                        <a:cs typeface="Calibri" panose="020F0502020204030204" pitchFamily="34" charset="0"/>
                      </a:endParaRPr>
                    </a:p>
                  </a:txBody>
                  <a:tcPr marL="86141" marR="86141" marT="43070" marB="43070">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Text" lastClr="000000"/>
                    </a:solidFill>
                  </a:tcPr>
                </a:tc>
                <a:tc hMerge="1">
                  <a:txBody>
                    <a:bodyPr/>
                    <a:lstStyle/>
                    <a:p>
                      <a:endParaRPr lang="en-GB"/>
                    </a:p>
                  </a:txBody>
                  <a:tcPr>
                    <a:lnL w="12700" cap="flat" cmpd="sng" algn="ctr">
                      <a:solidFill>
                        <a:sysClr val="windowText" lastClr="000000"/>
                      </a:solidFill>
                      <a:prstDash val="solid"/>
                      <a:round/>
                      <a:headEnd type="none" w="med" len="med"/>
                      <a:tailEnd type="none" w="med" len="med"/>
                    </a:lnL>
                  </a:tcPr>
                </a:tc>
                <a:tc hMerge="1">
                  <a:txBody>
                    <a:bodyPr/>
                    <a:lstStyle/>
                    <a:p>
                      <a:endParaRPr lang="en-GB"/>
                    </a:p>
                  </a:txBody>
                  <a:tcPr>
                    <a:lnL w="12700" cap="flat" cmpd="sng" algn="ctr">
                      <a:solidFill>
                        <a:sysClr val="windowText" lastClr="000000"/>
                      </a:solidFill>
                      <a:prstDash val="solid"/>
                      <a:round/>
                      <a:headEnd type="none" w="med" len="med"/>
                      <a:tailEnd type="none" w="med" len="med"/>
                    </a:lnL>
                  </a:tcPr>
                </a:tc>
                <a:tc hMerge="1">
                  <a:txBody>
                    <a:bodyPr/>
                    <a:lstStyle/>
                    <a:p>
                      <a:endParaRPr lang="en-GB" dirty="0"/>
                    </a:p>
                  </a:txBody>
                  <a:tcPr>
                    <a:lnL w="12700" cap="flat" cmpd="sng" algn="ctr">
                      <a:solidFill>
                        <a:sysClr val="windowText" lastClr="000000"/>
                      </a:solidFill>
                      <a:prstDash val="solid"/>
                      <a:round/>
                      <a:headEnd type="none" w="med" len="med"/>
                      <a:tailEnd type="none" w="med" len="med"/>
                    </a:ln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r"/>
                      <a:r>
                        <a:rPr lang="en-US" sz="1600" b="1" dirty="0" smtClean="0">
                          <a:solidFill>
                            <a:schemeClr val="bg1"/>
                          </a:solidFill>
                          <a:latin typeface="Calibri" panose="020F0502020204030204" pitchFamily="34" charset="0"/>
                          <a:cs typeface="Calibri" panose="020F0502020204030204" pitchFamily="34" charset="0"/>
                        </a:rPr>
                        <a:t>[5</a:t>
                      </a:r>
                      <a:r>
                        <a:rPr lang="en-US" sz="1600" b="1" baseline="0" dirty="0" smtClean="0">
                          <a:solidFill>
                            <a:schemeClr val="bg1"/>
                          </a:solidFill>
                          <a:latin typeface="Calibri" panose="020F0502020204030204" pitchFamily="34" charset="0"/>
                          <a:cs typeface="Calibri" panose="020F0502020204030204" pitchFamily="34" charset="0"/>
                        </a:rPr>
                        <a:t> </a:t>
                      </a:r>
                      <a:r>
                        <a:rPr lang="en-US" sz="1600" b="1" dirty="0" smtClean="0">
                          <a:solidFill>
                            <a:schemeClr val="bg1"/>
                          </a:solidFill>
                          <a:latin typeface="Calibri" panose="020F0502020204030204" pitchFamily="34" charset="0"/>
                          <a:cs typeface="Calibri" panose="020F0502020204030204" pitchFamily="34" charset="0"/>
                        </a:rPr>
                        <a:t>marks</a:t>
                      </a:r>
                      <a:r>
                        <a:rPr lang="en-US" sz="1600" b="1" dirty="0">
                          <a:solidFill>
                            <a:schemeClr val="bg1"/>
                          </a:solidFill>
                          <a:latin typeface="Calibri" panose="020F0502020204030204" pitchFamily="34" charset="0"/>
                          <a:cs typeface="Calibri" panose="020F0502020204030204" pitchFamily="34" charset="0"/>
                        </a:rPr>
                        <a:t>]</a:t>
                      </a:r>
                      <a:endParaRPr lang="en-GB" sz="1600" dirty="0">
                        <a:solidFill>
                          <a:schemeClr val="bg1"/>
                        </a:solidFill>
                        <a:latin typeface="Calibri" panose="020F0502020204030204" pitchFamily="34" charset="0"/>
                        <a:cs typeface="Calibri" panose="020F0502020204030204" pitchFamily="34" charset="0"/>
                      </a:endParaRPr>
                    </a:p>
                  </a:txBody>
                  <a:tcPr marL="86141" marR="86141" marT="43070" marB="43070">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Text" lastClr="000000"/>
                    </a:solidFill>
                  </a:tcPr>
                </a:tc>
                <a:extLst>
                  <a:ext uri="{0D108BD9-81ED-4DB2-BD59-A6C34878D82A}">
                    <a16:rowId xmlns:a16="http://schemas.microsoft.com/office/drawing/2014/main" val="2841718299"/>
                  </a:ext>
                </a:extLst>
              </a:tr>
              <a:tr h="328188">
                <a:tc gridSpan="2">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0" marR="0" lvl="0" indent="0" algn="ctr" defTabSz="914293"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smtClean="0">
                          <a:ln>
                            <a:noFill/>
                          </a:ln>
                          <a:solidFill>
                            <a:schemeClr val="tx1"/>
                          </a:solidFill>
                          <a:effectLst/>
                          <a:uLnTx/>
                          <a:uFillTx/>
                          <a:latin typeface="Calibri" panose="020F0502020204030204" pitchFamily="34" charset="0"/>
                          <a:ea typeface="+mn-ea"/>
                          <a:cs typeface="Calibri" panose="020F0502020204030204" pitchFamily="34" charset="0"/>
                        </a:rPr>
                        <a:t>1. Amount</a:t>
                      </a:r>
                      <a:endParaRPr kumimoji="0" lang="en-GB" sz="1600" b="1"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endParaRPr>
                    </a:p>
                  </a:txBody>
                  <a:tcPr marL="86141" marR="86141" marT="43070" marB="4307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chemeClr val="accent3">
                        <a:lumMod val="40000"/>
                        <a:lumOff val="60000"/>
                      </a:schemeClr>
                    </a:solidFill>
                  </a:tcPr>
                </a:tc>
                <a:tc hMerge="1">
                  <a:txBody>
                    <a:bodyPr/>
                    <a:lstStyle/>
                    <a:p>
                      <a:pPr marL="0" marR="0" lvl="0" indent="0" algn="ctr" defTabSz="914293"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chemeClr val="bg1"/>
                        </a:solidFill>
                        <a:effectLst/>
                        <a:uLnTx/>
                        <a:uFillTx/>
                        <a:latin typeface="+mn-lt"/>
                        <a:ea typeface="+mn-ea"/>
                        <a:cs typeface="+mn-cs"/>
                      </a:endParaRP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1F497D"/>
                    </a:solid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0" marR="0" lvl="0" indent="0" algn="ctr" defTabSz="914293"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smtClean="0">
                          <a:ln>
                            <a:noFill/>
                          </a:ln>
                          <a:solidFill>
                            <a:schemeClr val="tx1"/>
                          </a:solidFill>
                          <a:effectLst/>
                          <a:uLnTx/>
                          <a:uFillTx/>
                          <a:latin typeface="Calibri" panose="020F0502020204030204" pitchFamily="34" charset="0"/>
                          <a:ea typeface="+mn-ea"/>
                          <a:cs typeface="Calibri" panose="020F0502020204030204" pitchFamily="34" charset="0"/>
                        </a:rPr>
                        <a:t>2. Hotter</a:t>
                      </a:r>
                      <a:endParaRPr kumimoji="0" lang="en-GB" sz="1600" b="1"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endParaRPr>
                    </a:p>
                  </a:txBody>
                  <a:tcPr marL="86141" marR="86141" marT="43070" marB="43070">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mpd="sng">
                      <a:solidFill>
                        <a:prstClr val="black"/>
                      </a:solidFill>
                      <a:prstDash val="soli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0" marR="0" lvl="0" indent="0" algn="ctr" defTabSz="914293"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smtClean="0">
                          <a:ln>
                            <a:noFill/>
                          </a:ln>
                          <a:solidFill>
                            <a:schemeClr val="tx1"/>
                          </a:solidFill>
                          <a:effectLst/>
                          <a:uLnTx/>
                          <a:uFillTx/>
                          <a:latin typeface="Calibri" panose="020F0502020204030204" pitchFamily="34" charset="0"/>
                          <a:ea typeface="+mn-ea"/>
                          <a:cs typeface="Calibri" panose="020F0502020204030204" pitchFamily="34" charset="0"/>
                        </a:rPr>
                        <a:t>3. Mass</a:t>
                      </a:r>
                      <a:endParaRPr kumimoji="0" lang="en-GB" sz="1600" b="1"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endParaRPr>
                    </a:p>
                  </a:txBody>
                  <a:tcPr marL="86141" marR="86141" marT="43070" marB="43070">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mpd="sng">
                      <a:solidFill>
                        <a:prstClr val="black"/>
                      </a:solidFill>
                      <a:prstDash val="soli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0" marR="0" lvl="0" indent="0" algn="ctr" defTabSz="914293"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smtClean="0">
                          <a:ln>
                            <a:noFill/>
                          </a:ln>
                          <a:solidFill>
                            <a:schemeClr val="tx1"/>
                          </a:solidFill>
                          <a:effectLst/>
                          <a:uLnTx/>
                          <a:uFillTx/>
                          <a:latin typeface="Calibri" panose="020F0502020204030204" pitchFamily="34" charset="0"/>
                          <a:ea typeface="+mn-ea"/>
                          <a:cs typeface="Calibri" panose="020F0502020204030204" pitchFamily="34" charset="0"/>
                        </a:rPr>
                        <a:t>4. Substance</a:t>
                      </a:r>
                      <a:endParaRPr kumimoji="0" lang="en-GB" sz="1600" b="1"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endParaRPr>
                    </a:p>
                  </a:txBody>
                  <a:tcPr marL="86141" marR="86141" marT="43070" marB="4307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prstClr val="black"/>
                      </a:solidFill>
                      <a:prstDash val="soli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ctr" defTabSz="914293"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smtClean="0">
                          <a:ln>
                            <a:noFill/>
                          </a:ln>
                          <a:solidFill>
                            <a:schemeClr val="tx1"/>
                          </a:solidFill>
                          <a:effectLst/>
                          <a:uLnTx/>
                          <a:uFillTx/>
                          <a:latin typeface="Calibri" panose="020F0502020204030204" pitchFamily="34" charset="0"/>
                          <a:ea typeface="+mn-ea"/>
                          <a:cs typeface="Calibri" panose="020F0502020204030204" pitchFamily="34" charset="0"/>
                        </a:rPr>
                        <a:t>5. Transferred</a:t>
                      </a:r>
                      <a:endParaRPr kumimoji="0" lang="en-GB" sz="1600" b="1"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endParaRPr>
                    </a:p>
                  </a:txBody>
                  <a:tcPr marL="86141" marR="86141" marT="43070" marB="4307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extLst>
                  <a:ext uri="{0D108BD9-81ED-4DB2-BD59-A6C34878D82A}">
                    <a16:rowId xmlns:a16="http://schemas.microsoft.com/office/drawing/2014/main" val="1152794420"/>
                  </a:ext>
                </a:extLst>
              </a:tr>
              <a:tr h="1792000">
                <a:tc gridSpan="6">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algn="just">
                        <a:lnSpc>
                          <a:spcPct val="150000"/>
                        </a:lnSpc>
                      </a:pPr>
                      <a:r>
                        <a:rPr lang="en-GB" sz="1800" dirty="0" smtClean="0"/>
                        <a:t>When heat energy is </a:t>
                      </a:r>
                      <a:r>
                        <a:rPr lang="en-GB" sz="1800" b="1" dirty="0" smtClean="0">
                          <a:solidFill>
                            <a:srgbClr val="C00000"/>
                          </a:solidFill>
                        </a:rPr>
                        <a:t>transferred</a:t>
                      </a:r>
                      <a:r>
                        <a:rPr lang="en-GB" sz="1800" dirty="0" smtClean="0"/>
                        <a:t> to an object, its temperature increase depends upon the:</a:t>
                      </a:r>
                      <a:r>
                        <a:rPr lang="en-GB" sz="1800" baseline="0" dirty="0" smtClean="0"/>
                        <a:t> </a:t>
                      </a:r>
                      <a:r>
                        <a:rPr lang="en-GB" sz="1800" b="1" dirty="0" smtClean="0">
                          <a:solidFill>
                            <a:srgbClr val="C00000"/>
                          </a:solidFill>
                        </a:rPr>
                        <a:t>mass</a:t>
                      </a:r>
                      <a:r>
                        <a:rPr lang="en-GB" sz="1800" dirty="0" smtClean="0"/>
                        <a:t> of the object, </a:t>
                      </a:r>
                      <a:r>
                        <a:rPr lang="en-GB" sz="1800" b="1" dirty="0" smtClean="0">
                          <a:solidFill>
                            <a:srgbClr val="C00000"/>
                          </a:solidFill>
                        </a:rPr>
                        <a:t>substance</a:t>
                      </a:r>
                      <a:r>
                        <a:rPr lang="en-GB" sz="1800" dirty="0" smtClean="0"/>
                        <a:t> the object is made from</a:t>
                      </a:r>
                      <a:r>
                        <a:rPr lang="en-GB" sz="1800" baseline="0" dirty="0" smtClean="0"/>
                        <a:t> a</a:t>
                      </a:r>
                      <a:r>
                        <a:rPr lang="en-GB" sz="1800" dirty="0" smtClean="0"/>
                        <a:t>nd </a:t>
                      </a:r>
                      <a:r>
                        <a:rPr lang="en-GB" sz="1800" b="1" dirty="0" smtClean="0">
                          <a:solidFill>
                            <a:srgbClr val="C00000"/>
                          </a:solidFill>
                        </a:rPr>
                        <a:t>amount</a:t>
                      </a:r>
                      <a:r>
                        <a:rPr lang="en-GB" sz="1800" dirty="0" smtClean="0"/>
                        <a:t> of energy transferred to the object. If there is a difference in temperature between two objects, energy transfers by heating from the </a:t>
                      </a:r>
                      <a:r>
                        <a:rPr lang="en-GB" sz="1800" b="1" dirty="0" smtClean="0">
                          <a:solidFill>
                            <a:srgbClr val="C00000"/>
                          </a:solidFill>
                        </a:rPr>
                        <a:t>hotter</a:t>
                      </a:r>
                      <a:r>
                        <a:rPr lang="en-GB" sz="1800" dirty="0" smtClean="0"/>
                        <a:t> object to the cooler one.</a:t>
                      </a:r>
                    </a:p>
                  </a:txBody>
                  <a:tcPr marL="86141" marR="86141" marT="43070" marB="43070">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lnL w="12700" cap="flat" cmpd="sng" algn="ctr">
                      <a:solidFill>
                        <a:sysClr val="windowText" lastClr="000000"/>
                      </a:solidFill>
                      <a:prstDash val="solid"/>
                      <a:round/>
                      <a:headEnd type="none" w="med" len="med"/>
                      <a:tailEnd type="none" w="med" len="med"/>
                    </a:lnL>
                    <a:lnT w="12700" cap="flat" cmpd="sng" algn="ctr">
                      <a:solidFill>
                        <a:sysClr val="windowText" lastClr="000000"/>
                      </a:solidFill>
                      <a:prstDash val="solid"/>
                      <a:round/>
                      <a:headEnd type="none" w="med" len="med"/>
                      <a:tailEnd type="none" w="med" len="med"/>
                    </a:lnT>
                  </a:tcPr>
                </a:tc>
                <a:tc hMerge="1">
                  <a:txBody>
                    <a:bodyPr/>
                    <a:lstStyle/>
                    <a:p>
                      <a:endParaRPr lang="en-GB"/>
                    </a:p>
                  </a:txBody>
                  <a:tcPr>
                    <a:lnL w="12700" cap="flat" cmpd="sng" algn="ctr">
                      <a:solidFill>
                        <a:sysClr val="windowText" lastClr="000000"/>
                      </a:solidFill>
                      <a:prstDash val="solid"/>
                      <a:round/>
                      <a:headEnd type="none" w="med" len="med"/>
                      <a:tailEnd type="none" w="med" len="med"/>
                    </a:lnL>
                    <a:lnT w="12700" cap="flat" cmpd="sng" algn="ctr">
                      <a:solidFill>
                        <a:sysClr val="windowText" lastClr="000000"/>
                      </a:solidFill>
                      <a:prstDash val="solid"/>
                      <a:round/>
                      <a:headEnd type="none" w="med" len="med"/>
                      <a:tailEnd type="none" w="med" len="med"/>
                    </a:lnT>
                  </a:tcPr>
                </a:tc>
                <a:tc hMerge="1">
                  <a:txBody>
                    <a:bodyPr/>
                    <a:lstStyle/>
                    <a:p>
                      <a:endParaRPr lang="en-GB"/>
                    </a:p>
                  </a:txBody>
                  <a:tcPr>
                    <a:lnL w="12700" cap="flat" cmpd="sng" algn="ctr">
                      <a:solidFill>
                        <a:sysClr val="windowText" lastClr="000000"/>
                      </a:solidFill>
                      <a:prstDash val="solid"/>
                      <a:round/>
                      <a:headEnd type="none" w="med" len="med"/>
                      <a:tailEnd type="none" w="med" len="med"/>
                    </a:lnL>
                    <a:lnT w="12700" cap="flat" cmpd="sng" algn="ctr">
                      <a:solidFill>
                        <a:sysClr val="windowText" lastClr="000000"/>
                      </a:solidFill>
                      <a:prstDash val="solid"/>
                      <a:round/>
                      <a:headEnd type="none" w="med" len="med"/>
                      <a:tailEnd type="none" w="med" len="med"/>
                    </a:lnT>
                  </a:tcPr>
                </a:tc>
                <a:tc hMerge="1">
                  <a:txBody>
                    <a:bodyPr/>
                    <a:lstStyle/>
                    <a:p>
                      <a:endParaRPr lang="en-GB"/>
                    </a:p>
                  </a:txBody>
                  <a:tcPr>
                    <a:lnL w="12700" cap="flat" cmpd="sng" algn="ctr">
                      <a:solidFill>
                        <a:sysClr val="windowText" lastClr="000000"/>
                      </a:solidFill>
                      <a:prstDash val="solid"/>
                      <a:round/>
                      <a:headEnd type="none" w="med" len="med"/>
                      <a:tailEnd type="none" w="med" len="med"/>
                    </a:lnL>
                    <a:lnT w="12700" cap="flat" cmpd="sng" algn="ctr">
                      <a:solidFill>
                        <a:sysClr val="windowText" lastClr="000000"/>
                      </a:solidFill>
                      <a:prstDash val="solid"/>
                      <a:round/>
                      <a:headEnd type="none" w="med" len="med"/>
                      <a:tailEnd type="none" w="med" len="med"/>
                    </a:lnT>
                  </a:tcPr>
                </a:tc>
                <a:tc hMerge="1">
                  <a:txBody>
                    <a:bodyPr/>
                    <a:lstStyle/>
                    <a:p>
                      <a:endParaRPr lang="en-GB"/>
                    </a:p>
                  </a:txBody>
                  <a:tcPr>
                    <a:lnL w="12700" cap="flat" cmpd="sng" algn="ctr">
                      <a:solidFill>
                        <a:sysClr val="windowText" lastClr="000000"/>
                      </a:solidFill>
                      <a:prstDash val="solid"/>
                      <a:round/>
                      <a:headEnd type="none" w="med" len="med"/>
                      <a:tailEnd type="none" w="med" len="med"/>
                    </a:lnL>
                    <a:lnT w="12700" cap="flat" cmpd="sng" algn="ctr">
                      <a:solidFill>
                        <a:sysClr val="windowText" lastClr="000000"/>
                      </a:solidFill>
                      <a:prstDash val="solid"/>
                      <a:round/>
                      <a:headEnd type="none" w="med" len="med"/>
                      <a:tailEnd type="none" w="med" len="med"/>
                    </a:lnT>
                  </a:tcPr>
                </a:tc>
                <a:extLst>
                  <a:ext uri="{0D108BD9-81ED-4DB2-BD59-A6C34878D82A}">
                    <a16:rowId xmlns:a16="http://schemas.microsoft.com/office/drawing/2014/main" val="1807433463"/>
                  </a:ext>
                </a:extLst>
              </a:tr>
            </a:tbl>
          </a:graphicData>
        </a:graphic>
      </p:graphicFrame>
    </p:spTree>
    <p:extLst>
      <p:ext uri="{BB962C8B-B14F-4D97-AF65-F5344CB8AC3E}">
        <p14:creationId xmlns:p14="http://schemas.microsoft.com/office/powerpoint/2010/main" val="393544554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3906052805"/>
              </p:ext>
            </p:extLst>
          </p:nvPr>
        </p:nvGraphicFramePr>
        <p:xfrm>
          <a:off x="157660" y="211228"/>
          <a:ext cx="8925662" cy="6078070"/>
        </p:xfrm>
        <a:graphic>
          <a:graphicData uri="http://schemas.openxmlformats.org/drawingml/2006/table">
            <a:tbl>
              <a:tblPr firstRow="1" bandRow="1">
                <a:tableStyleId>{5940675A-B579-460E-94D1-54222C63F5DA}</a:tableStyleId>
              </a:tblPr>
              <a:tblGrid>
                <a:gridCol w="335550">
                  <a:extLst>
                    <a:ext uri="{9D8B030D-6E8A-4147-A177-3AD203B41FA5}">
                      <a16:colId xmlns:a16="http://schemas.microsoft.com/office/drawing/2014/main" val="1619885806"/>
                    </a:ext>
                  </a:extLst>
                </a:gridCol>
                <a:gridCol w="8590112">
                  <a:extLst>
                    <a:ext uri="{9D8B030D-6E8A-4147-A177-3AD203B41FA5}">
                      <a16:colId xmlns:a16="http://schemas.microsoft.com/office/drawing/2014/main" val="3772996726"/>
                    </a:ext>
                  </a:extLst>
                </a:gridCol>
              </a:tblGrid>
              <a:tr h="726141">
                <a:tc gridSpan="2">
                  <a:txBody>
                    <a:bodyPr/>
                    <a:lstStyle/>
                    <a:p>
                      <a:pPr marL="0" marR="0" lvl="0" indent="0" algn="just" defTabSz="1018467"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Energy can transfer by heating from a hotter region to a cooler region. The temperature of the hotter region decreases. The temperature of the cooler region increases. Heating can occur by </a:t>
                      </a:r>
                      <a:r>
                        <a:rPr kumimoji="0" lang="en-GB" sz="2000" b="1" i="0" u="none" strike="noStrike" kern="1200" cap="none" spc="0" normalizeH="0" baseline="0" noProof="0" dirty="0" smtClean="0">
                          <a:ln>
                            <a:noFill/>
                          </a:ln>
                          <a:solidFill>
                            <a:srgbClr val="7030A0"/>
                          </a:solidFill>
                          <a:effectLst/>
                          <a:uLnTx/>
                          <a:uFillTx/>
                          <a:latin typeface="Arial" panose="020B0604020202020204" pitchFamily="34" charset="0"/>
                          <a:ea typeface="+mn-ea"/>
                          <a:cs typeface="Arial" panose="020B0604020202020204" pitchFamily="34" charset="0"/>
                        </a:rPr>
                        <a:t>conduction, radiation or convection</a:t>
                      </a:r>
                      <a:r>
                        <a:rPr kumimoji="0" lang="en-GB" sz="20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a:t>
                      </a:r>
                      <a:endParaRPr kumimoji="0" lang="en-US" sz="20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endParaRPr>
                    </a:p>
                  </a:txBody>
                  <a:tcPr marL="80682" marR="80682" marT="40341" marB="40341">
                    <a:solidFill>
                      <a:schemeClr val="accent1">
                        <a:lumMod val="40000"/>
                        <a:lumOff val="60000"/>
                      </a:schemeClr>
                    </a:solidFill>
                  </a:tcPr>
                </a:tc>
                <a:tc hMerge="1">
                  <a:txBody>
                    <a:bodyPr/>
                    <a:lstStyle/>
                    <a:p>
                      <a:endParaRPr lang="en-GB"/>
                    </a:p>
                  </a:txBody>
                  <a:tcPr/>
                </a:tc>
                <a:extLst>
                  <a:ext uri="{0D108BD9-81ED-4DB2-BD59-A6C34878D82A}">
                    <a16:rowId xmlns:a16="http://schemas.microsoft.com/office/drawing/2014/main" val="3909172425"/>
                  </a:ext>
                </a:extLst>
              </a:tr>
              <a:tr h="1048871">
                <a:tc gridSpan="2">
                  <a:txBody>
                    <a:bodyPr/>
                    <a:lstStyle/>
                    <a:p>
                      <a:pPr marL="0" marR="0" lvl="0" indent="0" algn="just" defTabSz="1018467" rtl="0" eaLnBrk="1" fontAlgn="auto" latinLnBrk="0" hangingPunct="1">
                        <a:lnSpc>
                          <a:spcPct val="150000"/>
                        </a:lnSpc>
                        <a:spcBef>
                          <a:spcPts val="0"/>
                        </a:spcBef>
                        <a:spcAft>
                          <a:spcPts val="0"/>
                        </a:spcAft>
                        <a:buClrTx/>
                        <a:buSzTx/>
                        <a:buFontTx/>
                        <a:buNone/>
                        <a:tabLst/>
                        <a:defRPr/>
                      </a:pPr>
                      <a:r>
                        <a:rPr kumimoji="0" lang="en-GB" sz="2000" b="1" i="0" u="none" strike="noStrike" kern="1200" cap="none" spc="0" normalizeH="0" baseline="0" noProof="0" dirty="0" smtClean="0">
                          <a:ln>
                            <a:noFill/>
                          </a:ln>
                          <a:solidFill>
                            <a:srgbClr val="00B050"/>
                          </a:solidFill>
                          <a:effectLst/>
                          <a:uLnTx/>
                          <a:uFillTx/>
                          <a:latin typeface="Arial" panose="020B0604020202020204" pitchFamily="34" charset="0"/>
                          <a:ea typeface="+mn-ea"/>
                          <a:cs typeface="Arial" panose="020B0604020202020204" pitchFamily="34" charset="0"/>
                        </a:rPr>
                        <a:t>The hotter an object, the more energy it has in its thermal energy store</a:t>
                      </a:r>
                      <a:r>
                        <a:rPr kumimoji="0" lang="en-GB" sz="20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 The average speed of particles in a hot substance is greater than a cold. Temperature depends on the average speed of the particles in a substance.</a:t>
                      </a:r>
                      <a:endParaRPr kumimoji="0" lang="en-US" sz="20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endParaRPr>
                    </a:p>
                  </a:txBody>
                  <a:tcPr marL="80682" marR="80682" marT="40341" marB="40341">
                    <a:solidFill>
                      <a:schemeClr val="accent1">
                        <a:lumMod val="20000"/>
                        <a:lumOff val="80000"/>
                      </a:schemeClr>
                    </a:solidFill>
                  </a:tcPr>
                </a:tc>
                <a:tc hMerge="1">
                  <a:txBody>
                    <a:bodyPr/>
                    <a:lstStyle/>
                    <a:p>
                      <a:endParaRPr lang="en-GB"/>
                    </a:p>
                  </a:txBody>
                  <a:tcPr/>
                </a:tc>
                <a:extLst>
                  <a:ext uri="{0D108BD9-81ED-4DB2-BD59-A6C34878D82A}">
                    <a16:rowId xmlns:a16="http://schemas.microsoft.com/office/drawing/2014/main" val="2313675337"/>
                  </a:ext>
                </a:extLst>
              </a:tr>
              <a:tr h="1371600">
                <a:tc gridSpan="2">
                  <a:txBody>
                    <a:bodyPr/>
                    <a:lstStyle/>
                    <a:p>
                      <a:pPr marL="0" marR="0" lvl="0" indent="0" algn="just" defTabSz="1018467" rtl="0" eaLnBrk="1" fontAlgn="auto" latinLnBrk="0" hangingPunct="1">
                        <a:lnSpc>
                          <a:spcPct val="150000"/>
                        </a:lnSpc>
                        <a:spcBef>
                          <a:spcPts val="0"/>
                        </a:spcBef>
                        <a:spcAft>
                          <a:spcPts val="0"/>
                        </a:spcAft>
                        <a:buClrTx/>
                        <a:buSzTx/>
                        <a:buFontTx/>
                        <a:buNone/>
                        <a:tabLst/>
                        <a:defRPr/>
                      </a:pPr>
                      <a:r>
                        <a:rPr kumimoji="0" lang="en-GB" sz="2000" b="1" i="0" u="none" strike="noStrike" kern="1200" cap="none" spc="0" normalizeH="0" baseline="0" noProof="0" dirty="0" smtClean="0">
                          <a:ln>
                            <a:noFill/>
                          </a:ln>
                          <a:solidFill>
                            <a:srgbClr val="00B050"/>
                          </a:solidFill>
                          <a:effectLst/>
                          <a:uLnTx/>
                          <a:uFillTx/>
                          <a:latin typeface="Arial" panose="020B0604020202020204" pitchFamily="34" charset="0"/>
                          <a:ea typeface="+mn-ea"/>
                          <a:cs typeface="Arial" panose="020B0604020202020204" pitchFamily="34" charset="0"/>
                        </a:rPr>
                        <a:t>Hot tea has more energy in its thermal energy store than cold tea</a:t>
                      </a:r>
                      <a:r>
                        <a:rPr kumimoji="0" lang="en-GB" sz="20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 As the tea cooled, the average speed of the particles in the tea reduced. Energy has transferred from the thermal energy store of the tea to the thermal energy store of the surroundings.</a:t>
                      </a:r>
                      <a:endParaRPr kumimoji="0" lang="en-US" sz="20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endParaRPr>
                    </a:p>
                  </a:txBody>
                  <a:tcPr marL="80682" marR="80682" marT="40341" marB="40341">
                    <a:solidFill>
                      <a:schemeClr val="accent1">
                        <a:lumMod val="40000"/>
                        <a:lumOff val="60000"/>
                      </a:schemeClr>
                    </a:solidFill>
                  </a:tcPr>
                </a:tc>
                <a:tc hMerge="1">
                  <a:txBody>
                    <a:bodyPr/>
                    <a:lstStyle/>
                    <a:p>
                      <a:endParaRPr lang="en-GB"/>
                    </a:p>
                  </a:txBody>
                  <a:tcPr/>
                </a:tc>
                <a:extLst>
                  <a:ext uri="{0D108BD9-81ED-4DB2-BD59-A6C34878D82A}">
                    <a16:rowId xmlns:a16="http://schemas.microsoft.com/office/drawing/2014/main" val="4252009625"/>
                  </a:ext>
                </a:extLst>
              </a:tr>
              <a:tr h="403412">
                <a:tc>
                  <a:txBody>
                    <a:bodyPr/>
                    <a:lstStyle/>
                    <a:p>
                      <a:pPr marL="0" indent="0" algn="ctr">
                        <a:buNone/>
                      </a:pPr>
                      <a:r>
                        <a:rPr lang="en-GB" sz="2100" dirty="0" smtClean="0">
                          <a:latin typeface="Calibri" panose="020F0502020204030204" pitchFamily="34" charset="0"/>
                          <a:cs typeface="Calibri" panose="020F0502020204030204" pitchFamily="34" charset="0"/>
                        </a:rPr>
                        <a:t>1</a:t>
                      </a:r>
                    </a:p>
                  </a:txBody>
                  <a:tcPr marL="80682" marR="80682" marT="40341" marB="40341">
                    <a:solidFill>
                      <a:schemeClr val="accent4">
                        <a:lumMod val="20000"/>
                        <a:lumOff val="80000"/>
                      </a:schemeClr>
                    </a:solidFill>
                  </a:tcPr>
                </a:tc>
                <a:tc>
                  <a:txBody>
                    <a:bodyPr/>
                    <a:lstStyle/>
                    <a:p>
                      <a:pPr marL="0" marR="0" lvl="0" indent="0" algn="l" defTabSz="1018467" rtl="0" eaLnBrk="1" fontAlgn="auto" latinLnBrk="0" hangingPunct="1">
                        <a:lnSpc>
                          <a:spcPct val="100000"/>
                        </a:lnSpc>
                        <a:spcBef>
                          <a:spcPts val="0"/>
                        </a:spcBef>
                        <a:spcAft>
                          <a:spcPts val="0"/>
                        </a:spcAft>
                        <a:buClrTx/>
                        <a:buSzTx/>
                        <a:buFontTx/>
                        <a:buNone/>
                        <a:tabLst/>
                        <a:defRPr/>
                      </a:pPr>
                      <a:r>
                        <a:rPr kumimoji="0" lang="en-GB" sz="2100" b="1" i="0" u="none" strike="noStrike" kern="1200" cap="none" spc="0" normalizeH="0" baseline="0" noProof="0" dirty="0" smtClean="0">
                          <a:ln>
                            <a:noFill/>
                          </a:ln>
                          <a:solidFill>
                            <a:srgbClr val="7030A0"/>
                          </a:solidFill>
                          <a:effectLst/>
                          <a:uLnTx/>
                          <a:uFillTx/>
                          <a:latin typeface="Calibri" panose="020F0502020204030204" pitchFamily="34" charset="0"/>
                          <a:ea typeface="+mn-ea"/>
                          <a:cs typeface="Calibri" panose="020F0502020204030204" pitchFamily="34" charset="0"/>
                        </a:rPr>
                        <a:t>State</a:t>
                      </a:r>
                      <a:r>
                        <a:rPr kumimoji="0" lang="en-GB" sz="2100" b="1" i="0" u="none" strike="noStrike" kern="1200" cap="none" spc="0" normalizeH="0" baseline="0" noProof="0" dirty="0" smtClean="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GB" sz="2100" b="0"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Calibri" panose="020F0502020204030204" pitchFamily="34" charset="0"/>
                        </a:rPr>
                        <a:t>the three ways in which energy can be transferred.</a:t>
                      </a:r>
                    </a:p>
                  </a:txBody>
                  <a:tcPr marL="80682" marR="80682" marT="40341" marB="40341">
                    <a:solidFill>
                      <a:schemeClr val="accent4">
                        <a:lumMod val="20000"/>
                        <a:lumOff val="80000"/>
                      </a:schemeClr>
                    </a:solidFill>
                  </a:tcPr>
                </a:tc>
                <a:extLst>
                  <a:ext uri="{0D108BD9-81ED-4DB2-BD59-A6C34878D82A}">
                    <a16:rowId xmlns:a16="http://schemas.microsoft.com/office/drawing/2014/main" val="934996707"/>
                  </a:ext>
                </a:extLst>
              </a:tr>
              <a:tr h="403412">
                <a:tc>
                  <a:txBody>
                    <a:bodyPr/>
                    <a:lstStyle/>
                    <a:p>
                      <a:pPr marL="0" indent="0" algn="ctr">
                        <a:buNone/>
                      </a:pPr>
                      <a:r>
                        <a:rPr lang="en-GB" sz="2100" dirty="0" smtClean="0">
                          <a:latin typeface="Calibri" panose="020F0502020204030204" pitchFamily="34" charset="0"/>
                          <a:cs typeface="Calibri" panose="020F0502020204030204" pitchFamily="34" charset="0"/>
                        </a:rPr>
                        <a:t>2</a:t>
                      </a:r>
                    </a:p>
                  </a:txBody>
                  <a:tcPr marL="80682" marR="80682" marT="40341" marB="40341">
                    <a:solidFill>
                      <a:schemeClr val="accent4">
                        <a:lumMod val="40000"/>
                        <a:lumOff val="60000"/>
                      </a:schemeClr>
                    </a:solidFill>
                  </a:tcPr>
                </a:tc>
                <a:tc>
                  <a:txBody>
                    <a:bodyPr/>
                    <a:lstStyle/>
                    <a:p>
                      <a:pPr marL="0" marR="0" lvl="0" indent="0" algn="l" defTabSz="1018467" rtl="0" eaLnBrk="1" fontAlgn="auto" latinLnBrk="0" hangingPunct="1">
                        <a:lnSpc>
                          <a:spcPct val="100000"/>
                        </a:lnSpc>
                        <a:spcBef>
                          <a:spcPts val="0"/>
                        </a:spcBef>
                        <a:spcAft>
                          <a:spcPts val="0"/>
                        </a:spcAft>
                        <a:buClrTx/>
                        <a:buSzTx/>
                        <a:buFontTx/>
                        <a:buNone/>
                        <a:tabLst/>
                        <a:defRPr/>
                      </a:pPr>
                      <a:r>
                        <a:rPr kumimoji="0" lang="en-GB" sz="2100" b="1" i="0" u="none" strike="noStrike" kern="1200" cap="none" spc="0" normalizeH="0" baseline="0" noProof="0" dirty="0" smtClean="0">
                          <a:ln>
                            <a:noFill/>
                          </a:ln>
                          <a:solidFill>
                            <a:srgbClr val="00B050"/>
                          </a:solidFill>
                          <a:effectLst/>
                          <a:uLnTx/>
                          <a:uFillTx/>
                          <a:latin typeface="Calibri" panose="020F0502020204030204" pitchFamily="34" charset="0"/>
                          <a:ea typeface="+mn-ea"/>
                          <a:cs typeface="Calibri" panose="020F0502020204030204" pitchFamily="34" charset="0"/>
                        </a:rPr>
                        <a:t>Explain</a:t>
                      </a:r>
                      <a:r>
                        <a:rPr kumimoji="0" lang="en-GB" sz="2100" b="1" i="0" u="none" strike="noStrike" kern="1200" cap="none" spc="0" normalizeH="0" baseline="0" noProof="0" dirty="0" smtClean="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GB" sz="2100" b="0" i="0" u="none" strike="noStrike" kern="1200" cap="none" spc="0" normalizeH="0" baseline="0" noProof="0" dirty="0" smtClean="0">
                          <a:ln>
                            <a:noFill/>
                          </a:ln>
                          <a:solidFill>
                            <a:schemeClr val="tx1"/>
                          </a:solidFill>
                          <a:effectLst/>
                          <a:uLnTx/>
                          <a:uFillTx/>
                          <a:latin typeface="Calibri" panose="020F0502020204030204" pitchFamily="34" charset="0"/>
                          <a:ea typeface="+mn-ea"/>
                          <a:cs typeface="Calibri" panose="020F0502020204030204" pitchFamily="34" charset="0"/>
                        </a:rPr>
                        <a:t>the properties of a hot cup of tea. </a:t>
                      </a:r>
                    </a:p>
                  </a:txBody>
                  <a:tcPr marL="80682" marR="80682" marT="40341" marB="40341">
                    <a:solidFill>
                      <a:schemeClr val="accent4">
                        <a:lumMod val="40000"/>
                        <a:lumOff val="60000"/>
                      </a:schemeClr>
                    </a:solidFill>
                  </a:tcPr>
                </a:tc>
                <a:extLst>
                  <a:ext uri="{0D108BD9-81ED-4DB2-BD59-A6C34878D82A}">
                    <a16:rowId xmlns:a16="http://schemas.microsoft.com/office/drawing/2014/main" val="4163139530"/>
                  </a:ext>
                </a:extLst>
              </a:tr>
            </a:tbl>
          </a:graphicData>
        </a:graphic>
      </p:graphicFrame>
    </p:spTree>
    <p:extLst>
      <p:ext uri="{BB962C8B-B14F-4D97-AF65-F5344CB8AC3E}">
        <p14:creationId xmlns:p14="http://schemas.microsoft.com/office/powerpoint/2010/main" val="159587433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1673561597"/>
              </p:ext>
            </p:extLst>
          </p:nvPr>
        </p:nvGraphicFramePr>
        <p:xfrm>
          <a:off x="2123728" y="1467587"/>
          <a:ext cx="4611731" cy="1310640"/>
        </p:xfrm>
        <a:graphic>
          <a:graphicData uri="http://schemas.openxmlformats.org/drawingml/2006/table">
            <a:tbl>
              <a:tblPr firstRow="1" bandRow="1">
                <a:tableStyleId>{5C22544A-7EE6-4342-B048-85BDC9FD1C3A}</a:tableStyleId>
              </a:tblPr>
              <a:tblGrid>
                <a:gridCol w="4611731">
                  <a:extLst>
                    <a:ext uri="{9D8B030D-6E8A-4147-A177-3AD203B41FA5}">
                      <a16:colId xmlns:a16="http://schemas.microsoft.com/office/drawing/2014/main" val="1738753382"/>
                    </a:ext>
                  </a:extLst>
                </a:gridCol>
              </a:tblGrid>
              <a:tr h="370840">
                <a:tc>
                  <a:txBody>
                    <a:bodyPr/>
                    <a:lstStyle/>
                    <a:p>
                      <a:pPr algn="ctr" defTabSz="887553" fontAlgn="base">
                        <a:spcBef>
                          <a:spcPct val="20000"/>
                        </a:spcBef>
                        <a:spcAft>
                          <a:spcPct val="0"/>
                        </a:spcAft>
                        <a:defRPr/>
                      </a:pPr>
                      <a:r>
                        <a:rPr lang="en-GB" sz="4000" b="1" dirty="0" smtClean="0">
                          <a:solidFill>
                            <a:prstClr val="black"/>
                          </a:solidFill>
                          <a:latin typeface="Calibri"/>
                        </a:rPr>
                        <a:t>Hinge Point Question</a:t>
                      </a:r>
                      <a:endParaRPr lang="en-GB" sz="4000" b="1" dirty="0">
                        <a:solidFill>
                          <a:prstClr val="black"/>
                        </a:solidFill>
                        <a:latin typeface="Calibri"/>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extLst>
                  <a:ext uri="{0D108BD9-81ED-4DB2-BD59-A6C34878D82A}">
                    <a16:rowId xmlns:a16="http://schemas.microsoft.com/office/drawing/2014/main" val="1130989553"/>
                  </a:ext>
                </a:extLst>
              </a:tr>
            </a:tbl>
          </a:graphicData>
        </a:graphic>
      </p:graphicFrame>
      <p:pic>
        <p:nvPicPr>
          <p:cNvPr id="2" name="Picture 1"/>
          <p:cNvPicPr>
            <a:picLocks noChangeAspect="1"/>
          </p:cNvPicPr>
          <p:nvPr/>
        </p:nvPicPr>
        <p:blipFill>
          <a:blip r:embed="rId2">
            <a:clrChange>
              <a:clrFrom>
                <a:srgbClr val="FFFFFF"/>
              </a:clrFrom>
              <a:clrTo>
                <a:srgbClr val="FFFFFF">
                  <a:alpha val="0"/>
                </a:srgbClr>
              </a:clrTo>
            </a:clrChange>
          </a:blip>
          <a:stretch>
            <a:fillRect/>
          </a:stretch>
        </p:blipFill>
        <p:spPr>
          <a:xfrm>
            <a:off x="2701401" y="3079774"/>
            <a:ext cx="3456384" cy="3456384"/>
          </a:xfrm>
          <a:prstGeom prst="rect">
            <a:avLst/>
          </a:prstGeom>
        </p:spPr>
      </p:pic>
      <p:pic>
        <p:nvPicPr>
          <p:cNvPr id="3" name="Picture 2"/>
          <p:cNvPicPr>
            <a:picLocks noChangeAspect="1"/>
          </p:cNvPicPr>
          <p:nvPr/>
        </p:nvPicPr>
        <p:blipFill>
          <a:blip r:embed="rId3"/>
          <a:stretch>
            <a:fillRect/>
          </a:stretch>
        </p:blipFill>
        <p:spPr>
          <a:xfrm>
            <a:off x="6738314" y="116632"/>
            <a:ext cx="2174888" cy="881293"/>
          </a:xfrm>
          <a:prstGeom prst="rect">
            <a:avLst/>
          </a:prstGeom>
        </p:spPr>
      </p:pic>
    </p:spTree>
    <p:extLst>
      <p:ext uri="{BB962C8B-B14F-4D97-AF65-F5344CB8AC3E}">
        <p14:creationId xmlns:p14="http://schemas.microsoft.com/office/powerpoint/2010/main" val="81078218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6336474" y="1130671"/>
            <a:ext cx="1481307" cy="1296144"/>
          </a:xfrm>
          <a:prstGeom prst="rect">
            <a:avLst/>
          </a:prstGeom>
        </p:spPr>
      </p:pic>
      <p:sp>
        <p:nvSpPr>
          <p:cNvPr id="6" name="Right Arrow 5"/>
          <p:cNvSpPr/>
          <p:nvPr/>
        </p:nvSpPr>
        <p:spPr>
          <a:xfrm>
            <a:off x="5558683" y="1522926"/>
            <a:ext cx="777791" cy="792088"/>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DC810AE4-75D7-4320-8A32-02C2993918EB}"/>
              </a:ext>
            </a:extLst>
          </p:cNvPr>
          <p:cNvPicPr>
            <a:picLocks noChangeAspect="1"/>
          </p:cNvPicPr>
          <p:nvPr/>
        </p:nvPicPr>
        <p:blipFill>
          <a:blip r:embed="rId3"/>
          <a:stretch>
            <a:fillRect/>
          </a:stretch>
        </p:blipFill>
        <p:spPr>
          <a:xfrm>
            <a:off x="3635896" y="1268760"/>
            <a:ext cx="1743171" cy="1351509"/>
          </a:xfrm>
          <a:prstGeom prst="rect">
            <a:avLst/>
          </a:prstGeom>
        </p:spPr>
      </p:pic>
      <p:sp>
        <p:nvSpPr>
          <p:cNvPr id="8" name="Right Arrow 7"/>
          <p:cNvSpPr/>
          <p:nvPr/>
        </p:nvSpPr>
        <p:spPr>
          <a:xfrm>
            <a:off x="2715220" y="1576152"/>
            <a:ext cx="777791" cy="792088"/>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p:cNvPicPr>
            <a:picLocks noChangeAspect="1"/>
          </p:cNvPicPr>
          <p:nvPr/>
        </p:nvPicPr>
        <p:blipFill>
          <a:blip r:embed="rId4">
            <a:clrChange>
              <a:clrFrom>
                <a:srgbClr val="FEFEFE"/>
              </a:clrFrom>
              <a:clrTo>
                <a:srgbClr val="FEFEFE">
                  <a:alpha val="0"/>
                </a:srgbClr>
              </a:clrTo>
            </a:clrChange>
          </a:blip>
          <a:stretch>
            <a:fillRect/>
          </a:stretch>
        </p:blipFill>
        <p:spPr>
          <a:xfrm>
            <a:off x="1345893" y="879163"/>
            <a:ext cx="1792262" cy="1792262"/>
          </a:xfrm>
          <a:prstGeom prst="rect">
            <a:avLst/>
          </a:prstGeom>
        </p:spPr>
      </p:pic>
      <p:sp>
        <p:nvSpPr>
          <p:cNvPr id="10" name="TextBox 9"/>
          <p:cNvSpPr txBox="1"/>
          <p:nvPr/>
        </p:nvSpPr>
        <p:spPr>
          <a:xfrm>
            <a:off x="1223906" y="2702422"/>
            <a:ext cx="1208985" cy="646331"/>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Think</a:t>
            </a:r>
          </a:p>
        </p:txBody>
      </p:sp>
      <p:sp>
        <p:nvSpPr>
          <p:cNvPr id="11" name="TextBox 10"/>
          <p:cNvSpPr txBox="1"/>
          <p:nvPr/>
        </p:nvSpPr>
        <p:spPr>
          <a:xfrm>
            <a:off x="4000627" y="2702422"/>
            <a:ext cx="900888" cy="646331"/>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Pair</a:t>
            </a:r>
          </a:p>
        </p:txBody>
      </p:sp>
      <p:sp>
        <p:nvSpPr>
          <p:cNvPr id="12" name="TextBox 11"/>
          <p:cNvSpPr txBox="1"/>
          <p:nvPr/>
        </p:nvSpPr>
        <p:spPr>
          <a:xfrm>
            <a:off x="6469253" y="2696188"/>
            <a:ext cx="1242969" cy="646331"/>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Share</a:t>
            </a:r>
          </a:p>
        </p:txBody>
      </p:sp>
    </p:spTree>
    <p:extLst>
      <p:ext uri="{BB962C8B-B14F-4D97-AF65-F5344CB8AC3E}">
        <p14:creationId xmlns:p14="http://schemas.microsoft.com/office/powerpoint/2010/main" val="69913558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7394561" y="5458937"/>
            <a:ext cx="1457070" cy="1371719"/>
          </a:xfrm>
          <a:prstGeom prst="rect">
            <a:avLst/>
          </a:prstGeom>
        </p:spPr>
      </p:pic>
      <p:graphicFrame>
        <p:nvGraphicFramePr>
          <p:cNvPr id="2" name="Table 1"/>
          <p:cNvGraphicFramePr>
            <a:graphicFrameLocks noGrp="1"/>
          </p:cNvGraphicFramePr>
          <p:nvPr>
            <p:extLst>
              <p:ext uri="{D42A27DB-BD31-4B8C-83A1-F6EECF244321}">
                <p14:modId xmlns:p14="http://schemas.microsoft.com/office/powerpoint/2010/main" val="4105424072"/>
              </p:ext>
            </p:extLst>
          </p:nvPr>
        </p:nvGraphicFramePr>
        <p:xfrm>
          <a:off x="304800" y="246857"/>
          <a:ext cx="8572500" cy="3749040"/>
        </p:xfrm>
        <a:graphic>
          <a:graphicData uri="http://schemas.openxmlformats.org/drawingml/2006/table">
            <a:tbl>
              <a:tblPr firstRow="1" bandRow="1">
                <a:tableStyleId>{5940675A-B579-460E-94D1-54222C63F5DA}</a:tableStyleId>
              </a:tblPr>
              <a:tblGrid>
                <a:gridCol w="455413">
                  <a:extLst>
                    <a:ext uri="{9D8B030D-6E8A-4147-A177-3AD203B41FA5}">
                      <a16:colId xmlns:a16="http://schemas.microsoft.com/office/drawing/2014/main" val="330814457"/>
                    </a:ext>
                  </a:extLst>
                </a:gridCol>
                <a:gridCol w="8117087">
                  <a:extLst>
                    <a:ext uri="{9D8B030D-6E8A-4147-A177-3AD203B41FA5}">
                      <a16:colId xmlns:a16="http://schemas.microsoft.com/office/drawing/2014/main" val="1533305677"/>
                    </a:ext>
                  </a:extLst>
                </a:gridCol>
              </a:tblGrid>
              <a:tr h="370840">
                <a:tc gridSpan="2">
                  <a:txBody>
                    <a:bodyPr/>
                    <a:lstStyle/>
                    <a:p>
                      <a:pPr algn="just"/>
                      <a:r>
                        <a:rPr lang="en-GB" altLang="en-US" sz="2400" b="1" dirty="0">
                          <a:solidFill>
                            <a:srgbClr val="FFFF00"/>
                          </a:solidFill>
                        </a:rPr>
                        <a:t>A teacher asks the class </a:t>
                      </a:r>
                      <a:r>
                        <a:rPr lang="en-GB" altLang="en-US" sz="2400" b="1" dirty="0" smtClean="0">
                          <a:solidFill>
                            <a:srgbClr val="FFFF00"/>
                          </a:solidFill>
                        </a:rPr>
                        <a:t>to</a:t>
                      </a:r>
                      <a:r>
                        <a:rPr lang="en-GB" altLang="en-US" sz="2400" b="1" baseline="0" dirty="0" smtClean="0">
                          <a:solidFill>
                            <a:srgbClr val="FFFF00"/>
                          </a:solidFill>
                        </a:rPr>
                        <a:t> explain which would be better to raise the temperature of a swimming pool a </a:t>
                      </a:r>
                      <a:r>
                        <a:rPr lang="en-GB" altLang="en-US" sz="2400" b="1" dirty="0" smtClean="0">
                          <a:solidFill>
                            <a:srgbClr val="FFFF00"/>
                          </a:solidFill>
                        </a:rPr>
                        <a:t>bucket of water</a:t>
                      </a:r>
                      <a:r>
                        <a:rPr lang="en-GB" altLang="en-US" sz="2400" b="1" baseline="0" dirty="0" smtClean="0">
                          <a:solidFill>
                            <a:srgbClr val="FFFF00"/>
                          </a:solidFill>
                        </a:rPr>
                        <a:t> or a cup of tea?</a:t>
                      </a:r>
                      <a:r>
                        <a:rPr lang="en-GB" altLang="en-US" sz="2400" b="1" dirty="0" smtClean="0">
                          <a:solidFill>
                            <a:srgbClr val="FFFF00"/>
                          </a:solidFill>
                        </a:rPr>
                        <a:t> </a:t>
                      </a:r>
                    </a:p>
                    <a:p>
                      <a:pPr algn="just"/>
                      <a:endParaRPr lang="en-GB" altLang="en-US" sz="2400" b="1" dirty="0" smtClean="0">
                        <a:solidFill>
                          <a:srgbClr val="FFFF00"/>
                        </a:solidFill>
                      </a:endParaRPr>
                    </a:p>
                    <a:p>
                      <a:pPr algn="just"/>
                      <a:r>
                        <a:rPr lang="en-GB" altLang="en-US" sz="2400" b="1" dirty="0" smtClean="0">
                          <a:solidFill>
                            <a:srgbClr val="FFFF00"/>
                          </a:solidFill>
                        </a:rPr>
                        <a:t>Choose </a:t>
                      </a:r>
                      <a:r>
                        <a:rPr lang="en-GB" altLang="en-US" sz="2400" b="1" dirty="0">
                          <a:solidFill>
                            <a:srgbClr val="FFFF00"/>
                          </a:solidFill>
                        </a:rPr>
                        <a:t>the best answer </a:t>
                      </a:r>
                      <a:r>
                        <a:rPr lang="en-GB" altLang="en-US" sz="2400" b="1" dirty="0" smtClean="0">
                          <a:solidFill>
                            <a:srgbClr val="FFFF00"/>
                          </a:solidFill>
                        </a:rPr>
                        <a:t>and suggest</a:t>
                      </a:r>
                      <a:r>
                        <a:rPr lang="en-GB" altLang="en-US" sz="2400" b="1" baseline="0" dirty="0" smtClean="0">
                          <a:solidFill>
                            <a:srgbClr val="FFFF00"/>
                          </a:solidFill>
                        </a:rPr>
                        <a:t> </a:t>
                      </a:r>
                      <a:r>
                        <a:rPr lang="en-GB" altLang="en-US" sz="2400" b="1" baseline="0" dirty="0">
                          <a:solidFill>
                            <a:srgbClr val="FFFF00"/>
                          </a:solidFill>
                        </a:rPr>
                        <a:t>any</a:t>
                      </a:r>
                      <a:r>
                        <a:rPr lang="en-GB" altLang="en-US" sz="2400" b="1" dirty="0">
                          <a:solidFill>
                            <a:srgbClr val="FFFF00"/>
                          </a:solidFill>
                        </a:rPr>
                        <a:t> </a:t>
                      </a:r>
                      <a:r>
                        <a:rPr lang="en-GB" altLang="en-US" sz="2400" b="1" dirty="0" smtClean="0">
                          <a:solidFill>
                            <a:srgbClr val="FFFF00"/>
                          </a:solidFill>
                        </a:rPr>
                        <a:t>improvements.</a:t>
                      </a:r>
                    </a:p>
                  </a:txBody>
                  <a:tcPr>
                    <a:solidFill>
                      <a:schemeClr val="tx1"/>
                    </a:solidFill>
                  </a:tcPr>
                </a:tc>
                <a:tc hMerge="1">
                  <a:txBody>
                    <a:bodyPr/>
                    <a:lstStyle/>
                    <a:p>
                      <a:endParaRPr lang="en-GB" dirty="0"/>
                    </a:p>
                  </a:txBody>
                  <a:tcPr/>
                </a:tc>
                <a:extLst>
                  <a:ext uri="{0D108BD9-81ED-4DB2-BD59-A6C34878D82A}">
                    <a16:rowId xmlns:a16="http://schemas.microsoft.com/office/drawing/2014/main" val="3258599834"/>
                  </a:ext>
                </a:extLst>
              </a:tr>
              <a:tr h="370840">
                <a:tc>
                  <a:txBody>
                    <a:bodyPr/>
                    <a:lstStyle/>
                    <a:p>
                      <a:pPr algn="ctr"/>
                      <a:r>
                        <a:rPr lang="en-GB" sz="2400" dirty="0"/>
                        <a:t>a</a:t>
                      </a:r>
                    </a:p>
                  </a:txBody>
                  <a:tcPr anchor="ctr">
                    <a:solidFill>
                      <a:schemeClr val="accent4">
                        <a:lumMod val="20000"/>
                        <a:lumOff val="80000"/>
                      </a:schemeClr>
                    </a:solidFill>
                  </a:tcPr>
                </a:tc>
                <a:tc>
                  <a:txBody>
                    <a:bodyPr/>
                    <a:lstStyle/>
                    <a:p>
                      <a:r>
                        <a:rPr lang="en-GB" sz="2400" dirty="0" smtClean="0"/>
                        <a:t>A cup of tea</a:t>
                      </a:r>
                      <a:r>
                        <a:rPr lang="en-GB" sz="2400" baseline="0" dirty="0" smtClean="0"/>
                        <a:t> b</a:t>
                      </a:r>
                      <a:r>
                        <a:rPr lang="en-GB" sz="2400" dirty="0" smtClean="0"/>
                        <a:t>ecause it</a:t>
                      </a:r>
                      <a:r>
                        <a:rPr lang="en-GB" sz="2400" baseline="0" dirty="0" smtClean="0"/>
                        <a:t> has the highest temperature.</a:t>
                      </a:r>
                      <a:endParaRPr lang="en-GB" sz="2400" dirty="0"/>
                    </a:p>
                  </a:txBody>
                  <a:tcPr>
                    <a:solidFill>
                      <a:schemeClr val="accent4">
                        <a:lumMod val="20000"/>
                        <a:lumOff val="80000"/>
                      </a:schemeClr>
                    </a:solidFill>
                  </a:tcPr>
                </a:tc>
                <a:extLst>
                  <a:ext uri="{0D108BD9-81ED-4DB2-BD59-A6C34878D82A}">
                    <a16:rowId xmlns:a16="http://schemas.microsoft.com/office/drawing/2014/main" val="3585226702"/>
                  </a:ext>
                </a:extLst>
              </a:tr>
              <a:tr h="370840">
                <a:tc>
                  <a:txBody>
                    <a:bodyPr/>
                    <a:lstStyle/>
                    <a:p>
                      <a:pPr algn="ctr"/>
                      <a:r>
                        <a:rPr lang="en-GB" sz="2400" dirty="0"/>
                        <a:t>b</a:t>
                      </a:r>
                    </a:p>
                  </a:txBody>
                  <a:tcPr anchor="ctr">
                    <a:solidFill>
                      <a:schemeClr val="accent4">
                        <a:lumMod val="40000"/>
                        <a:lumOff val="60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2400" dirty="0" smtClean="0"/>
                        <a:t>The</a:t>
                      </a:r>
                      <a:r>
                        <a:rPr lang="en-GB" sz="2400" baseline="0" dirty="0" smtClean="0"/>
                        <a:t> bucket of water because it has the highest mass</a:t>
                      </a:r>
                      <a:endParaRPr lang="en-GB" sz="2400" dirty="0" smtClean="0"/>
                    </a:p>
                  </a:txBody>
                  <a:tcPr>
                    <a:solidFill>
                      <a:schemeClr val="accent4">
                        <a:lumMod val="40000"/>
                        <a:lumOff val="60000"/>
                      </a:schemeClr>
                    </a:solidFill>
                  </a:tcPr>
                </a:tc>
                <a:extLst>
                  <a:ext uri="{0D108BD9-81ED-4DB2-BD59-A6C34878D82A}">
                    <a16:rowId xmlns:a16="http://schemas.microsoft.com/office/drawing/2014/main" val="1843824699"/>
                  </a:ext>
                </a:extLst>
              </a:tr>
              <a:tr h="370840">
                <a:tc>
                  <a:txBody>
                    <a:bodyPr/>
                    <a:lstStyle/>
                    <a:p>
                      <a:pPr algn="ctr"/>
                      <a:r>
                        <a:rPr lang="en-GB" sz="2400" dirty="0"/>
                        <a:t>c</a:t>
                      </a:r>
                    </a:p>
                  </a:txBody>
                  <a:tcPr anchor="ctr">
                    <a:solidFill>
                      <a:schemeClr val="accent4">
                        <a:lumMod val="20000"/>
                        <a:lumOff val="80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2400" dirty="0" smtClean="0"/>
                        <a:t>The</a:t>
                      </a:r>
                      <a:r>
                        <a:rPr lang="en-GB" sz="2400" baseline="0" dirty="0" smtClean="0"/>
                        <a:t> cup of tea because it has the highest store of energy.</a:t>
                      </a:r>
                      <a:endParaRPr lang="en-GB" sz="2400" dirty="0" smtClean="0"/>
                    </a:p>
                  </a:txBody>
                  <a:tcPr>
                    <a:solidFill>
                      <a:schemeClr val="accent4">
                        <a:lumMod val="20000"/>
                        <a:lumOff val="80000"/>
                      </a:schemeClr>
                    </a:solidFill>
                  </a:tcPr>
                </a:tc>
                <a:extLst>
                  <a:ext uri="{0D108BD9-81ED-4DB2-BD59-A6C34878D82A}">
                    <a16:rowId xmlns:a16="http://schemas.microsoft.com/office/drawing/2014/main" val="1498504897"/>
                  </a:ext>
                </a:extLst>
              </a:tr>
              <a:tr h="370840">
                <a:tc>
                  <a:txBody>
                    <a:bodyPr/>
                    <a:lstStyle/>
                    <a:p>
                      <a:pPr algn="ctr"/>
                      <a:r>
                        <a:rPr lang="en-GB" sz="2400" dirty="0"/>
                        <a:t>d</a:t>
                      </a:r>
                    </a:p>
                  </a:txBody>
                  <a:tcPr anchor="ctr">
                    <a:solidFill>
                      <a:schemeClr val="accent4">
                        <a:lumMod val="40000"/>
                        <a:lumOff val="60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2400" dirty="0" smtClean="0"/>
                        <a:t>The</a:t>
                      </a:r>
                      <a:r>
                        <a:rPr lang="en-GB" sz="2400" baseline="0" dirty="0" smtClean="0"/>
                        <a:t> bucket of water because it has the highest store of energy.</a:t>
                      </a:r>
                      <a:endParaRPr lang="en-GB" sz="2400" dirty="0" smtClean="0"/>
                    </a:p>
                  </a:txBody>
                  <a:tcPr>
                    <a:solidFill>
                      <a:schemeClr val="accent4">
                        <a:lumMod val="40000"/>
                        <a:lumOff val="60000"/>
                      </a:schemeClr>
                    </a:solidFill>
                  </a:tcPr>
                </a:tc>
                <a:extLst>
                  <a:ext uri="{0D108BD9-81ED-4DB2-BD59-A6C34878D82A}">
                    <a16:rowId xmlns:a16="http://schemas.microsoft.com/office/drawing/2014/main" val="1480621686"/>
                  </a:ext>
                </a:extLst>
              </a:tr>
            </a:tbl>
          </a:graphicData>
        </a:graphic>
      </p:graphicFrame>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08114" y="5522004"/>
            <a:ext cx="1660778" cy="1245584"/>
          </a:xfrm>
          <a:prstGeom prst="rect">
            <a:avLst/>
          </a:prstGeom>
        </p:spPr>
      </p:pic>
    </p:spTree>
    <p:extLst>
      <p:ext uri="{BB962C8B-B14F-4D97-AF65-F5344CB8AC3E}">
        <p14:creationId xmlns:p14="http://schemas.microsoft.com/office/powerpoint/2010/main" val="255801522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1424738472"/>
              </p:ext>
            </p:extLst>
          </p:nvPr>
        </p:nvGraphicFramePr>
        <p:xfrm>
          <a:off x="2843808" y="1340768"/>
          <a:ext cx="4464401" cy="1432560"/>
        </p:xfrm>
        <a:graphic>
          <a:graphicData uri="http://schemas.openxmlformats.org/drawingml/2006/table">
            <a:tbl>
              <a:tblPr firstRow="1" bandRow="1">
                <a:tableStyleId>{5C22544A-7EE6-4342-B048-85BDC9FD1C3A}</a:tableStyleId>
              </a:tblPr>
              <a:tblGrid>
                <a:gridCol w="4464401">
                  <a:extLst>
                    <a:ext uri="{9D8B030D-6E8A-4147-A177-3AD203B41FA5}">
                      <a16:colId xmlns:a16="http://schemas.microsoft.com/office/drawing/2014/main" val="1738753382"/>
                    </a:ext>
                  </a:extLst>
                </a:gridCol>
              </a:tblGrid>
              <a:tr h="370840">
                <a:tc>
                  <a:txBody>
                    <a:bodyPr/>
                    <a:lstStyle/>
                    <a:p>
                      <a:pPr algn="ctr" defTabSz="887553" fontAlgn="base">
                        <a:spcBef>
                          <a:spcPct val="20000"/>
                        </a:spcBef>
                        <a:spcAft>
                          <a:spcPct val="0"/>
                        </a:spcAft>
                        <a:defRPr/>
                      </a:pPr>
                      <a:r>
                        <a:rPr lang="en-GB" sz="4000" b="1" dirty="0">
                          <a:solidFill>
                            <a:prstClr val="black"/>
                          </a:solidFill>
                          <a:latin typeface="Calibri"/>
                        </a:rPr>
                        <a:t>Improvement</a:t>
                      </a:r>
                    </a:p>
                    <a:p>
                      <a:pPr algn="ctr" defTabSz="887553" fontAlgn="base">
                        <a:spcBef>
                          <a:spcPct val="20000"/>
                        </a:spcBef>
                        <a:spcAft>
                          <a:spcPct val="0"/>
                        </a:spcAft>
                        <a:defRPr/>
                      </a:pPr>
                      <a:r>
                        <a:rPr lang="en-GB" sz="4000" b="1" dirty="0">
                          <a:solidFill>
                            <a:prstClr val="black"/>
                          </a:solidFill>
                          <a:latin typeface="Calibri"/>
                        </a:rPr>
                        <a:t>Time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130989553"/>
                  </a:ext>
                </a:extLst>
              </a:tr>
            </a:tbl>
          </a:graphicData>
        </a:graphic>
      </p:graphicFrame>
      <p:pic>
        <p:nvPicPr>
          <p:cNvPr id="2" name="Picture 1"/>
          <p:cNvPicPr>
            <a:picLocks noChangeAspect="1"/>
          </p:cNvPicPr>
          <p:nvPr/>
        </p:nvPicPr>
        <p:blipFill>
          <a:blip r:embed="rId2"/>
          <a:stretch>
            <a:fillRect/>
          </a:stretch>
        </p:blipFill>
        <p:spPr>
          <a:xfrm>
            <a:off x="7092280" y="188640"/>
            <a:ext cx="1857197" cy="758921"/>
          </a:xfrm>
          <a:prstGeom prst="rect">
            <a:avLst/>
          </a:prstGeom>
        </p:spPr>
      </p:pic>
      <p:pic>
        <p:nvPicPr>
          <p:cNvPr id="4" name="Picture 2" descr="Stickman Icons - Download Free Vector Icons | Noun Project"/>
          <p:cNvPicPr>
            <a:picLocks noChangeAspect="1" noChangeArrowheads="1"/>
          </p:cNvPicPr>
          <p:nvPr/>
        </p:nvPicPr>
        <p:blipFill rotWithShape="1">
          <a:blip r:embed="rId3">
            <a:duotone>
              <a:schemeClr val="accent6">
                <a:shade val="45000"/>
                <a:satMod val="135000"/>
              </a:schemeClr>
              <a:prstClr val="white"/>
            </a:duotone>
            <a:extLst>
              <a:ext uri="{28A0092B-C50C-407E-A947-70E740481C1C}">
                <a14:useLocalDpi xmlns:a14="http://schemas.microsoft.com/office/drawing/2010/main" val="0"/>
              </a:ext>
            </a:extLst>
          </a:blip>
          <a:srcRect l="22679" r="20621"/>
          <a:stretch/>
        </p:blipFill>
        <p:spPr bwMode="auto">
          <a:xfrm>
            <a:off x="1522772" y="1104548"/>
            <a:ext cx="1080120"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62324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6660232" y="4465878"/>
            <a:ext cx="2191399" cy="2063033"/>
          </a:xfrm>
          <a:prstGeom prst="rect">
            <a:avLst/>
          </a:prstGeom>
        </p:spPr>
      </p:pic>
      <p:graphicFrame>
        <p:nvGraphicFramePr>
          <p:cNvPr id="2" name="Table 1"/>
          <p:cNvGraphicFramePr>
            <a:graphicFrameLocks noGrp="1"/>
          </p:cNvGraphicFramePr>
          <p:nvPr>
            <p:extLst>
              <p:ext uri="{D42A27DB-BD31-4B8C-83A1-F6EECF244321}">
                <p14:modId xmlns:p14="http://schemas.microsoft.com/office/powerpoint/2010/main" val="1352238131"/>
              </p:ext>
            </p:extLst>
          </p:nvPr>
        </p:nvGraphicFramePr>
        <p:xfrm>
          <a:off x="304800" y="246857"/>
          <a:ext cx="8572500" cy="4114800"/>
        </p:xfrm>
        <a:graphic>
          <a:graphicData uri="http://schemas.openxmlformats.org/drawingml/2006/table">
            <a:tbl>
              <a:tblPr firstRow="1" bandRow="1">
                <a:tableStyleId>{5940675A-B579-460E-94D1-54222C63F5DA}</a:tableStyleId>
              </a:tblPr>
              <a:tblGrid>
                <a:gridCol w="455413">
                  <a:extLst>
                    <a:ext uri="{9D8B030D-6E8A-4147-A177-3AD203B41FA5}">
                      <a16:colId xmlns:a16="http://schemas.microsoft.com/office/drawing/2014/main" val="330814457"/>
                    </a:ext>
                  </a:extLst>
                </a:gridCol>
                <a:gridCol w="8117087">
                  <a:extLst>
                    <a:ext uri="{9D8B030D-6E8A-4147-A177-3AD203B41FA5}">
                      <a16:colId xmlns:a16="http://schemas.microsoft.com/office/drawing/2014/main" val="1533305677"/>
                    </a:ext>
                  </a:extLst>
                </a:gridCol>
              </a:tblGrid>
              <a:tr h="370840">
                <a:tc gridSpan="2">
                  <a:txBody>
                    <a:bodyPr/>
                    <a:lstStyle/>
                    <a:p>
                      <a:pPr algn="just"/>
                      <a:r>
                        <a:rPr lang="en-GB" altLang="en-US" sz="2400" b="1" dirty="0">
                          <a:solidFill>
                            <a:srgbClr val="FFFF00"/>
                          </a:solidFill>
                        </a:rPr>
                        <a:t>A teacher asks the class </a:t>
                      </a:r>
                      <a:r>
                        <a:rPr lang="en-GB" altLang="en-US" sz="2400" b="1" dirty="0" smtClean="0">
                          <a:solidFill>
                            <a:srgbClr val="FFFF00"/>
                          </a:solidFill>
                        </a:rPr>
                        <a:t>to</a:t>
                      </a:r>
                      <a:r>
                        <a:rPr lang="en-GB" altLang="en-US" sz="2400" b="1" baseline="0" dirty="0" smtClean="0">
                          <a:solidFill>
                            <a:srgbClr val="FFFF00"/>
                          </a:solidFill>
                        </a:rPr>
                        <a:t> explain which would be better to raise the temperature of a swimming pool. A</a:t>
                      </a:r>
                      <a:r>
                        <a:rPr lang="en-GB" altLang="en-US" sz="2400" b="1" dirty="0" smtClean="0">
                          <a:solidFill>
                            <a:srgbClr val="FFFF00"/>
                          </a:solidFill>
                        </a:rPr>
                        <a:t> bucket of water</a:t>
                      </a:r>
                      <a:r>
                        <a:rPr lang="en-GB" altLang="en-US" sz="2400" b="1" baseline="0" dirty="0" smtClean="0">
                          <a:solidFill>
                            <a:srgbClr val="FFFF00"/>
                          </a:solidFill>
                        </a:rPr>
                        <a:t> with a cup of tea?</a:t>
                      </a:r>
                      <a:r>
                        <a:rPr lang="en-GB" altLang="en-US" sz="2400" b="1" dirty="0" smtClean="0">
                          <a:solidFill>
                            <a:srgbClr val="FFFF00"/>
                          </a:solidFill>
                        </a:rPr>
                        <a:t> </a:t>
                      </a:r>
                    </a:p>
                    <a:p>
                      <a:pPr algn="just"/>
                      <a:endParaRPr lang="en-GB" altLang="en-US" sz="2400" b="1" dirty="0" smtClean="0">
                        <a:solidFill>
                          <a:srgbClr val="FFFF00"/>
                        </a:solidFill>
                      </a:endParaRPr>
                    </a:p>
                    <a:p>
                      <a:pPr algn="just"/>
                      <a:r>
                        <a:rPr lang="en-GB" altLang="en-US" sz="2400" b="1" dirty="0" smtClean="0">
                          <a:solidFill>
                            <a:srgbClr val="FFFF00"/>
                          </a:solidFill>
                        </a:rPr>
                        <a:t>Choose </a:t>
                      </a:r>
                      <a:r>
                        <a:rPr lang="en-GB" altLang="en-US" sz="2400" b="1" dirty="0">
                          <a:solidFill>
                            <a:srgbClr val="FFFF00"/>
                          </a:solidFill>
                        </a:rPr>
                        <a:t>the best answer </a:t>
                      </a:r>
                      <a:r>
                        <a:rPr lang="en-GB" altLang="en-US" sz="2400" b="1" dirty="0" smtClean="0">
                          <a:solidFill>
                            <a:srgbClr val="FFFF00"/>
                          </a:solidFill>
                        </a:rPr>
                        <a:t>and suggest</a:t>
                      </a:r>
                      <a:r>
                        <a:rPr lang="en-GB" altLang="en-US" sz="2400" b="1" baseline="0" dirty="0" smtClean="0">
                          <a:solidFill>
                            <a:srgbClr val="FFFF00"/>
                          </a:solidFill>
                        </a:rPr>
                        <a:t> </a:t>
                      </a:r>
                      <a:r>
                        <a:rPr lang="en-GB" altLang="en-US" sz="2400" b="1" baseline="0" dirty="0">
                          <a:solidFill>
                            <a:srgbClr val="FFFF00"/>
                          </a:solidFill>
                        </a:rPr>
                        <a:t>any</a:t>
                      </a:r>
                      <a:r>
                        <a:rPr lang="en-GB" altLang="en-US" sz="2400" b="1" dirty="0">
                          <a:solidFill>
                            <a:srgbClr val="FFFF00"/>
                          </a:solidFill>
                        </a:rPr>
                        <a:t> </a:t>
                      </a:r>
                      <a:r>
                        <a:rPr lang="en-GB" altLang="en-US" sz="2400" b="1" dirty="0" smtClean="0">
                          <a:solidFill>
                            <a:srgbClr val="FFFF00"/>
                          </a:solidFill>
                        </a:rPr>
                        <a:t>improvements.</a:t>
                      </a:r>
                    </a:p>
                  </a:txBody>
                  <a:tcPr>
                    <a:solidFill>
                      <a:schemeClr val="tx1"/>
                    </a:solidFill>
                  </a:tcPr>
                </a:tc>
                <a:tc hMerge="1">
                  <a:txBody>
                    <a:bodyPr/>
                    <a:lstStyle/>
                    <a:p>
                      <a:endParaRPr lang="en-GB" dirty="0"/>
                    </a:p>
                  </a:txBody>
                  <a:tcPr/>
                </a:tc>
                <a:extLst>
                  <a:ext uri="{0D108BD9-81ED-4DB2-BD59-A6C34878D82A}">
                    <a16:rowId xmlns:a16="http://schemas.microsoft.com/office/drawing/2014/main" val="3258599834"/>
                  </a:ext>
                </a:extLst>
              </a:tr>
              <a:tr h="370840">
                <a:tc>
                  <a:txBody>
                    <a:bodyPr/>
                    <a:lstStyle/>
                    <a:p>
                      <a:pPr algn="ctr"/>
                      <a:r>
                        <a:rPr lang="en-GB" sz="2400" dirty="0"/>
                        <a:t>a</a:t>
                      </a:r>
                    </a:p>
                  </a:txBody>
                  <a:tcPr anchor="ctr">
                    <a:solidFill>
                      <a:schemeClr val="accent4">
                        <a:lumMod val="20000"/>
                        <a:lumOff val="80000"/>
                      </a:schemeClr>
                    </a:solidFill>
                  </a:tcPr>
                </a:tc>
                <a:tc>
                  <a:txBody>
                    <a:bodyPr/>
                    <a:lstStyle/>
                    <a:p>
                      <a:r>
                        <a:rPr lang="en-GB" sz="2400" dirty="0" smtClean="0"/>
                        <a:t>A cup of tea</a:t>
                      </a:r>
                      <a:r>
                        <a:rPr lang="en-GB" sz="2400" baseline="0" dirty="0" smtClean="0"/>
                        <a:t> b</a:t>
                      </a:r>
                      <a:r>
                        <a:rPr lang="en-GB" sz="2400" dirty="0" smtClean="0"/>
                        <a:t>ecause it</a:t>
                      </a:r>
                      <a:r>
                        <a:rPr lang="en-GB" sz="2400" baseline="0" dirty="0" smtClean="0"/>
                        <a:t> has the highest temperature.</a:t>
                      </a:r>
                      <a:endParaRPr lang="en-GB" sz="2400" dirty="0"/>
                    </a:p>
                  </a:txBody>
                  <a:tcPr>
                    <a:solidFill>
                      <a:schemeClr val="accent4">
                        <a:lumMod val="20000"/>
                        <a:lumOff val="80000"/>
                      </a:schemeClr>
                    </a:solidFill>
                  </a:tcPr>
                </a:tc>
                <a:extLst>
                  <a:ext uri="{0D108BD9-81ED-4DB2-BD59-A6C34878D82A}">
                    <a16:rowId xmlns:a16="http://schemas.microsoft.com/office/drawing/2014/main" val="3585226702"/>
                  </a:ext>
                </a:extLst>
              </a:tr>
              <a:tr h="370840">
                <a:tc>
                  <a:txBody>
                    <a:bodyPr/>
                    <a:lstStyle/>
                    <a:p>
                      <a:pPr algn="ctr"/>
                      <a:r>
                        <a:rPr lang="en-GB" sz="2400" dirty="0"/>
                        <a:t>b</a:t>
                      </a:r>
                    </a:p>
                  </a:txBody>
                  <a:tcPr anchor="ctr">
                    <a:solidFill>
                      <a:schemeClr val="accent4">
                        <a:lumMod val="40000"/>
                        <a:lumOff val="60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2400" dirty="0" smtClean="0"/>
                        <a:t>The</a:t>
                      </a:r>
                      <a:r>
                        <a:rPr lang="en-GB" sz="2400" baseline="0" dirty="0" smtClean="0"/>
                        <a:t> bucket of water because it has the highest mass</a:t>
                      </a:r>
                      <a:endParaRPr lang="en-GB" sz="2400" dirty="0" smtClean="0"/>
                    </a:p>
                  </a:txBody>
                  <a:tcPr>
                    <a:solidFill>
                      <a:schemeClr val="accent4">
                        <a:lumMod val="40000"/>
                        <a:lumOff val="60000"/>
                      </a:schemeClr>
                    </a:solidFill>
                  </a:tcPr>
                </a:tc>
                <a:extLst>
                  <a:ext uri="{0D108BD9-81ED-4DB2-BD59-A6C34878D82A}">
                    <a16:rowId xmlns:a16="http://schemas.microsoft.com/office/drawing/2014/main" val="1843824699"/>
                  </a:ext>
                </a:extLst>
              </a:tr>
              <a:tr h="370840">
                <a:tc>
                  <a:txBody>
                    <a:bodyPr/>
                    <a:lstStyle/>
                    <a:p>
                      <a:pPr algn="ctr"/>
                      <a:r>
                        <a:rPr lang="en-GB" sz="2400" dirty="0"/>
                        <a:t>c</a:t>
                      </a:r>
                    </a:p>
                  </a:txBody>
                  <a:tcPr anchor="ctr">
                    <a:solidFill>
                      <a:schemeClr val="accent4">
                        <a:lumMod val="20000"/>
                        <a:lumOff val="80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2400" dirty="0" smtClean="0"/>
                        <a:t>The</a:t>
                      </a:r>
                      <a:r>
                        <a:rPr lang="en-GB" sz="2400" baseline="0" dirty="0" smtClean="0"/>
                        <a:t> cup of tea because it has the highest store of energy.</a:t>
                      </a:r>
                      <a:endParaRPr lang="en-GB" sz="2400" dirty="0" smtClean="0"/>
                    </a:p>
                  </a:txBody>
                  <a:tcPr>
                    <a:solidFill>
                      <a:schemeClr val="accent4">
                        <a:lumMod val="20000"/>
                        <a:lumOff val="80000"/>
                      </a:schemeClr>
                    </a:solidFill>
                  </a:tcPr>
                </a:tc>
                <a:extLst>
                  <a:ext uri="{0D108BD9-81ED-4DB2-BD59-A6C34878D82A}">
                    <a16:rowId xmlns:a16="http://schemas.microsoft.com/office/drawing/2014/main" val="1498504897"/>
                  </a:ext>
                </a:extLst>
              </a:tr>
              <a:tr h="370840">
                <a:tc>
                  <a:txBody>
                    <a:bodyPr/>
                    <a:lstStyle/>
                    <a:p>
                      <a:pPr algn="ctr"/>
                      <a:r>
                        <a:rPr lang="en-GB" sz="2400" dirty="0"/>
                        <a:t>d</a:t>
                      </a:r>
                    </a:p>
                  </a:txBody>
                  <a:tcPr anchor="ctr">
                    <a:solidFill>
                      <a:srgbClr val="FFFF00"/>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2400" dirty="0" smtClean="0"/>
                        <a:t>The</a:t>
                      </a:r>
                      <a:r>
                        <a:rPr lang="en-GB" sz="2400" baseline="0" dirty="0" smtClean="0"/>
                        <a:t> bucket of water because it has the highest store of </a:t>
                      </a:r>
                      <a:r>
                        <a:rPr lang="en-GB" sz="2400" b="1" i="0" baseline="0" dirty="0" smtClean="0">
                          <a:solidFill>
                            <a:srgbClr val="C00000"/>
                          </a:solidFill>
                        </a:rPr>
                        <a:t>thermal</a:t>
                      </a:r>
                      <a:r>
                        <a:rPr lang="en-GB" sz="2400" baseline="0" dirty="0" smtClean="0"/>
                        <a:t> energy </a:t>
                      </a:r>
                      <a:r>
                        <a:rPr lang="en-GB" sz="2400" b="1" baseline="0" dirty="0" smtClean="0">
                          <a:solidFill>
                            <a:srgbClr val="C00000"/>
                          </a:solidFill>
                        </a:rPr>
                        <a:t>so will transfer the most energy to the swimming pool</a:t>
                      </a:r>
                      <a:r>
                        <a:rPr lang="en-GB" sz="2400" baseline="0" dirty="0" smtClean="0"/>
                        <a:t>.</a:t>
                      </a:r>
                      <a:endParaRPr lang="en-GB" sz="2400" dirty="0" smtClean="0"/>
                    </a:p>
                  </a:txBody>
                  <a:tcPr>
                    <a:solidFill>
                      <a:srgbClr val="FFFF00"/>
                    </a:solidFill>
                  </a:tcPr>
                </a:tc>
                <a:extLst>
                  <a:ext uri="{0D108BD9-81ED-4DB2-BD59-A6C34878D82A}">
                    <a16:rowId xmlns:a16="http://schemas.microsoft.com/office/drawing/2014/main" val="1480621686"/>
                  </a:ext>
                </a:extLst>
              </a:tr>
            </a:tbl>
          </a:graphicData>
        </a:graphic>
      </p:graphicFrame>
    </p:spTree>
    <p:extLst>
      <p:ext uri="{BB962C8B-B14F-4D97-AF65-F5344CB8AC3E}">
        <p14:creationId xmlns:p14="http://schemas.microsoft.com/office/powerpoint/2010/main" val="337123823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4084383236"/>
              </p:ext>
            </p:extLst>
          </p:nvPr>
        </p:nvGraphicFramePr>
        <p:xfrm>
          <a:off x="1907704" y="1124744"/>
          <a:ext cx="5447928" cy="1584176"/>
        </p:xfrm>
        <a:graphic>
          <a:graphicData uri="http://schemas.openxmlformats.org/drawingml/2006/table">
            <a:tbl>
              <a:tblPr firstRow="1" bandRow="1">
                <a:tableStyleId>{5940675A-B579-460E-94D1-54222C63F5DA}</a:tableStyleId>
              </a:tblPr>
              <a:tblGrid>
                <a:gridCol w="5447928">
                  <a:extLst>
                    <a:ext uri="{9D8B030D-6E8A-4147-A177-3AD203B41FA5}">
                      <a16:colId xmlns:a16="http://schemas.microsoft.com/office/drawing/2014/main" val="2304654665"/>
                    </a:ext>
                  </a:extLst>
                </a:gridCol>
              </a:tblGrid>
              <a:tr h="1584176">
                <a:tc>
                  <a:txBody>
                    <a:bodyPr/>
                    <a:lstStyle/>
                    <a:p>
                      <a:pPr algn="ctr"/>
                      <a:r>
                        <a:rPr lang="en-GB" sz="4400" b="1" dirty="0" smtClean="0">
                          <a:solidFill>
                            <a:schemeClr val="tx1"/>
                          </a:solidFill>
                        </a:rPr>
                        <a:t>Quick</a:t>
                      </a:r>
                      <a:r>
                        <a:rPr lang="en-GB" sz="4400" b="1" baseline="0" dirty="0" smtClean="0">
                          <a:solidFill>
                            <a:schemeClr val="tx1"/>
                          </a:solidFill>
                        </a:rPr>
                        <a:t> 8 Question Quiz</a:t>
                      </a:r>
                      <a:endParaRPr lang="en-GB" sz="4400" b="1" dirty="0">
                        <a:solidFill>
                          <a:schemeClr val="tx1"/>
                        </a:solidFill>
                      </a:endParaRPr>
                    </a:p>
                  </a:txBody>
                  <a:tcPr anchor="ctr">
                    <a:solidFill>
                      <a:srgbClr val="FFFF00"/>
                    </a:solidFill>
                  </a:tcPr>
                </a:tc>
                <a:extLst>
                  <a:ext uri="{0D108BD9-81ED-4DB2-BD59-A6C34878D82A}">
                    <a16:rowId xmlns:a16="http://schemas.microsoft.com/office/drawing/2014/main" val="2991333895"/>
                  </a:ext>
                </a:extLst>
              </a:tr>
            </a:tbl>
          </a:graphicData>
        </a:graphic>
      </p:graphicFrame>
      <p:pic>
        <p:nvPicPr>
          <p:cNvPr id="4" name="Picture 3"/>
          <p:cNvPicPr>
            <a:picLocks noChangeAspect="1"/>
          </p:cNvPicPr>
          <p:nvPr/>
        </p:nvPicPr>
        <p:blipFill>
          <a:blip r:embed="rId2"/>
          <a:stretch>
            <a:fillRect/>
          </a:stretch>
        </p:blipFill>
        <p:spPr>
          <a:xfrm>
            <a:off x="7092280" y="188640"/>
            <a:ext cx="1857197" cy="758921"/>
          </a:xfrm>
          <a:prstGeom prst="rect">
            <a:avLst/>
          </a:prstGeom>
        </p:spPr>
      </p:pic>
      <p:pic>
        <p:nvPicPr>
          <p:cNvPr id="5" name="Picture 4" descr="Image result for quick quiz">
            <a:extLst>
              <a:ext uri="{FF2B5EF4-FFF2-40B4-BE49-F238E27FC236}">
                <a16:creationId xmlns:a16="http://schemas.microsoft.com/office/drawing/2014/main" id="{D2B2D54B-23B7-44CE-B0EA-846C504FB473}"/>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63688" y="3068960"/>
            <a:ext cx="4474333" cy="32319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94650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378051176"/>
              </p:ext>
            </p:extLst>
          </p:nvPr>
        </p:nvGraphicFramePr>
        <p:xfrm>
          <a:off x="179512" y="188640"/>
          <a:ext cx="8856983" cy="969980"/>
        </p:xfrm>
        <a:graphic>
          <a:graphicData uri="http://schemas.openxmlformats.org/drawingml/2006/table">
            <a:tbl>
              <a:tblPr firstRow="1" bandRow="1">
                <a:tableStyleId>{5940675A-B579-460E-94D1-54222C63F5DA}</a:tableStyleId>
              </a:tblPr>
              <a:tblGrid>
                <a:gridCol w="261032">
                  <a:extLst>
                    <a:ext uri="{9D8B030D-6E8A-4147-A177-3AD203B41FA5}">
                      <a16:colId xmlns:a16="http://schemas.microsoft.com/office/drawing/2014/main" val="913255248"/>
                    </a:ext>
                  </a:extLst>
                </a:gridCol>
                <a:gridCol w="3339367">
                  <a:extLst>
                    <a:ext uri="{9D8B030D-6E8A-4147-A177-3AD203B41FA5}">
                      <a16:colId xmlns:a16="http://schemas.microsoft.com/office/drawing/2014/main" val="835547527"/>
                    </a:ext>
                  </a:extLst>
                </a:gridCol>
                <a:gridCol w="1314146">
                  <a:extLst>
                    <a:ext uri="{9D8B030D-6E8A-4147-A177-3AD203B41FA5}">
                      <a16:colId xmlns:a16="http://schemas.microsoft.com/office/drawing/2014/main" val="2312672289"/>
                    </a:ext>
                  </a:extLst>
                </a:gridCol>
                <a:gridCol w="1134126">
                  <a:extLst>
                    <a:ext uri="{9D8B030D-6E8A-4147-A177-3AD203B41FA5}">
                      <a16:colId xmlns:a16="http://schemas.microsoft.com/office/drawing/2014/main" val="2086523959"/>
                    </a:ext>
                  </a:extLst>
                </a:gridCol>
                <a:gridCol w="1296144">
                  <a:extLst>
                    <a:ext uri="{9D8B030D-6E8A-4147-A177-3AD203B41FA5}">
                      <a16:colId xmlns:a16="http://schemas.microsoft.com/office/drawing/2014/main" val="4280423365"/>
                    </a:ext>
                  </a:extLst>
                </a:gridCol>
                <a:gridCol w="1512168">
                  <a:extLst>
                    <a:ext uri="{9D8B030D-6E8A-4147-A177-3AD203B41FA5}">
                      <a16:colId xmlns:a16="http://schemas.microsoft.com/office/drawing/2014/main" val="3409352781"/>
                    </a:ext>
                  </a:extLst>
                </a:gridCol>
              </a:tblGrid>
              <a:tr h="254177">
                <a:tc>
                  <a:txBody>
                    <a:bodyPr/>
                    <a:lstStyle/>
                    <a:p>
                      <a:pPr algn="ctr"/>
                      <a:endParaRPr lang="en-GB" sz="1400" dirty="0">
                        <a:solidFill>
                          <a:schemeClr val="bg1"/>
                        </a:solidFill>
                      </a:endParaRPr>
                    </a:p>
                  </a:txBody>
                  <a:tcPr marL="88751" marR="88751" marT="44375" marB="44375" anchor="ctr">
                    <a:solidFill>
                      <a:schemeClr val="tx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b="0" dirty="0" smtClean="0">
                        <a:solidFill>
                          <a:schemeClr val="bg1"/>
                        </a:solidFill>
                        <a:latin typeface="Calibri" pitchFamily="34" charset="0"/>
                        <a:ea typeface="SimSun"/>
                        <a:cs typeface="Calibri" pitchFamily="34" charset="0"/>
                      </a:endParaRPr>
                    </a:p>
                  </a:txBody>
                  <a:tcPr marL="44375" marR="44375" marT="44375" marB="44375" anchor="ctr">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dirty="0" smtClean="0">
                          <a:solidFill>
                            <a:srgbClr val="FFFF00"/>
                          </a:solidFill>
                          <a:latin typeface="Calibri" pitchFamily="34" charset="0"/>
                          <a:ea typeface="SimSun"/>
                          <a:cs typeface="Calibri" pitchFamily="34" charset="0"/>
                        </a:rPr>
                        <a:t>A</a:t>
                      </a:r>
                    </a:p>
                  </a:txBody>
                  <a:tcPr marL="44375" marR="44375" marT="44375" marB="44375">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dirty="0" smtClean="0">
                          <a:solidFill>
                            <a:srgbClr val="FFFF00"/>
                          </a:solidFill>
                          <a:latin typeface="Calibri" pitchFamily="34" charset="0"/>
                          <a:ea typeface="SimSun"/>
                          <a:cs typeface="Calibri" pitchFamily="34" charset="0"/>
                        </a:rPr>
                        <a:t>B</a:t>
                      </a:r>
                    </a:p>
                  </a:txBody>
                  <a:tcPr marL="44375" marR="44375" marT="44375" marB="44375">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dirty="0" smtClean="0">
                          <a:solidFill>
                            <a:srgbClr val="FFFF00"/>
                          </a:solidFill>
                          <a:latin typeface="Calibri" pitchFamily="34" charset="0"/>
                          <a:ea typeface="SimSun"/>
                          <a:cs typeface="Calibri" pitchFamily="34" charset="0"/>
                        </a:rPr>
                        <a:t>C</a:t>
                      </a:r>
                    </a:p>
                  </a:txBody>
                  <a:tcPr marL="44375" marR="44375" marT="44375" marB="44375">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dirty="0" smtClean="0">
                          <a:solidFill>
                            <a:srgbClr val="FFFF00"/>
                          </a:solidFill>
                          <a:latin typeface="Calibri" pitchFamily="34" charset="0"/>
                          <a:ea typeface="SimSun"/>
                          <a:cs typeface="Calibri" pitchFamily="34" charset="0"/>
                        </a:rPr>
                        <a:t>D</a:t>
                      </a:r>
                    </a:p>
                  </a:txBody>
                  <a:tcPr marL="44375" marR="44375" marT="44375" marB="44375">
                    <a:solidFill>
                      <a:schemeClr val="tx1"/>
                    </a:solidFill>
                  </a:tcPr>
                </a:tc>
                <a:extLst>
                  <a:ext uri="{0D108BD9-81ED-4DB2-BD59-A6C34878D82A}">
                    <a16:rowId xmlns:a16="http://schemas.microsoft.com/office/drawing/2014/main" val="3364882587"/>
                  </a:ext>
                </a:extLst>
              </a:tr>
              <a:tr h="561905">
                <a:tc>
                  <a:txBody>
                    <a:bodyPr/>
                    <a:lstStyle/>
                    <a:p>
                      <a:pPr algn="ctr"/>
                      <a:r>
                        <a:rPr lang="en-GB" sz="1900" dirty="0" smtClean="0">
                          <a:latin typeface="Calibri" panose="020F0502020204030204" pitchFamily="34" charset="0"/>
                          <a:cs typeface="Calibri" panose="020F0502020204030204" pitchFamily="34" charset="0"/>
                        </a:rPr>
                        <a:t>1</a:t>
                      </a:r>
                      <a:endParaRPr lang="en-GB" sz="1900" dirty="0">
                        <a:latin typeface="Calibri" panose="020F0502020204030204" pitchFamily="34" charset="0"/>
                        <a:cs typeface="Calibri" panose="020F0502020204030204" pitchFamily="34" charset="0"/>
                      </a:endParaRPr>
                    </a:p>
                  </a:txBody>
                  <a:tcPr marL="88751" marR="88751" marT="44375" marB="44375" anchor="ctr">
                    <a:solidFill>
                      <a:schemeClr val="accent4">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900" b="1" i="0" u="none" strike="noStrike" kern="1200" cap="none" spc="0" normalizeH="0" baseline="0" noProof="0" dirty="0" smtClean="0">
                          <a:ln>
                            <a:noFill/>
                          </a:ln>
                          <a:solidFill>
                            <a:srgbClr val="C00000"/>
                          </a:solidFill>
                          <a:effectLst/>
                          <a:uLnTx/>
                          <a:uFillTx/>
                          <a:latin typeface="Calibri" pitchFamily="34" charset="0"/>
                          <a:ea typeface="SimSun"/>
                          <a:cs typeface="Calibri" pitchFamily="34" charset="0"/>
                        </a:rPr>
                        <a:t>State</a:t>
                      </a:r>
                      <a:r>
                        <a:rPr kumimoji="0" lang="en-GB" sz="1900" b="1" i="0" u="none" strike="noStrike" kern="1200" cap="none" spc="0" normalizeH="0" baseline="0" noProof="0" dirty="0" smtClean="0">
                          <a:ln>
                            <a:noFill/>
                          </a:ln>
                          <a:solidFill>
                            <a:srgbClr val="FF0000"/>
                          </a:solidFill>
                          <a:effectLst/>
                          <a:uLnTx/>
                          <a:uFillTx/>
                          <a:latin typeface="Calibri" pitchFamily="34" charset="0"/>
                          <a:ea typeface="SimSun"/>
                          <a:cs typeface="Calibri" pitchFamily="34" charset="0"/>
                        </a:rPr>
                        <a:t> </a:t>
                      </a:r>
                      <a:r>
                        <a:rPr kumimoji="0" lang="en-GB" sz="1900" b="0" i="0" u="none" strike="noStrike" kern="1200" cap="none" spc="0" normalizeH="0" baseline="0" noProof="0" dirty="0" smtClean="0">
                          <a:ln>
                            <a:noFill/>
                          </a:ln>
                          <a:solidFill>
                            <a:srgbClr val="000000"/>
                          </a:solidFill>
                          <a:effectLst/>
                          <a:uLnTx/>
                          <a:uFillTx/>
                          <a:latin typeface="Calibri" pitchFamily="34" charset="0"/>
                          <a:ea typeface="SimSun"/>
                          <a:cs typeface="Calibri" pitchFamily="34" charset="0"/>
                        </a:rPr>
                        <a:t>what is used to measure temperature.</a:t>
                      </a:r>
                      <a:endParaRPr lang="en-GB" sz="1900" b="0" dirty="0" smtClean="0">
                        <a:solidFill>
                          <a:srgbClr val="000000"/>
                        </a:solidFill>
                        <a:latin typeface="Calibri" pitchFamily="34" charset="0"/>
                        <a:ea typeface="SimSun"/>
                        <a:cs typeface="Calibri" pitchFamily="34" charset="0"/>
                      </a:endParaRPr>
                    </a:p>
                  </a:txBody>
                  <a:tcPr marL="44375" marR="44375" marT="44375" marB="44375" anchor="ctr">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900" b="1" dirty="0" smtClean="0">
                          <a:solidFill>
                            <a:srgbClr val="7030A0"/>
                          </a:solidFill>
                          <a:latin typeface="Calibri" pitchFamily="34" charset="0"/>
                          <a:ea typeface="SimSun"/>
                          <a:cs typeface="Calibri" pitchFamily="34" charset="0"/>
                        </a:rPr>
                        <a:t>Measuring</a:t>
                      </a:r>
                      <a:r>
                        <a:rPr lang="en-GB" sz="1900" b="1" baseline="0" dirty="0" smtClean="0">
                          <a:solidFill>
                            <a:srgbClr val="7030A0"/>
                          </a:solidFill>
                          <a:latin typeface="Calibri" pitchFamily="34" charset="0"/>
                          <a:ea typeface="SimSun"/>
                          <a:cs typeface="Calibri" pitchFamily="34" charset="0"/>
                        </a:rPr>
                        <a:t> Cylinder</a:t>
                      </a:r>
                      <a:endParaRPr lang="en-GB" sz="1900" b="1" dirty="0" smtClean="0">
                        <a:solidFill>
                          <a:srgbClr val="7030A0"/>
                        </a:solidFill>
                        <a:latin typeface="Calibri" pitchFamily="34" charset="0"/>
                        <a:ea typeface="SimSun"/>
                        <a:cs typeface="Calibri" pitchFamily="34" charset="0"/>
                      </a:endParaRPr>
                    </a:p>
                  </a:txBody>
                  <a:tcPr marL="44375" marR="44375" marT="44375" marB="44375" anchor="ctr">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900" b="1" dirty="0" smtClean="0">
                          <a:solidFill>
                            <a:srgbClr val="7030A0"/>
                          </a:solidFill>
                          <a:latin typeface="Calibri" pitchFamily="34" charset="0"/>
                          <a:ea typeface="SimSun"/>
                          <a:cs typeface="Calibri" pitchFamily="34" charset="0"/>
                        </a:rPr>
                        <a:t>Ruler</a:t>
                      </a:r>
                    </a:p>
                  </a:txBody>
                  <a:tcPr marL="44375" marR="44375" marT="44375" marB="44375" anchor="ctr">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900" b="1" dirty="0" smtClean="0">
                          <a:solidFill>
                            <a:srgbClr val="7030A0"/>
                          </a:solidFill>
                          <a:latin typeface="Calibri" pitchFamily="34" charset="0"/>
                          <a:ea typeface="SimSun"/>
                          <a:cs typeface="Calibri" pitchFamily="34" charset="0"/>
                        </a:rPr>
                        <a:t>Light Gate</a:t>
                      </a:r>
                    </a:p>
                  </a:txBody>
                  <a:tcPr marL="44375" marR="44375" marT="44375" marB="44375" anchor="ctr">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900" b="1" dirty="0" smtClean="0">
                          <a:solidFill>
                            <a:srgbClr val="7030A0"/>
                          </a:solidFill>
                          <a:latin typeface="Calibri" pitchFamily="34" charset="0"/>
                          <a:ea typeface="SimSun"/>
                          <a:cs typeface="Calibri" pitchFamily="34" charset="0"/>
                        </a:rPr>
                        <a:t>Thermometer</a:t>
                      </a:r>
                    </a:p>
                  </a:txBody>
                  <a:tcPr marL="44375" marR="44375" marT="44375" marB="44375" anchor="ctr">
                    <a:solidFill>
                      <a:schemeClr val="accent4">
                        <a:lumMod val="40000"/>
                        <a:lumOff val="60000"/>
                      </a:schemeClr>
                    </a:solidFill>
                  </a:tcPr>
                </a:tc>
                <a:extLst>
                  <a:ext uri="{0D108BD9-81ED-4DB2-BD59-A6C34878D82A}">
                    <a16:rowId xmlns:a16="http://schemas.microsoft.com/office/drawing/2014/main" val="2459924236"/>
                  </a:ext>
                </a:extLst>
              </a:tr>
            </a:tbl>
          </a:graphicData>
        </a:graphic>
      </p:graphicFrame>
    </p:spTree>
    <p:extLst>
      <p:ext uri="{BB962C8B-B14F-4D97-AF65-F5344CB8AC3E}">
        <p14:creationId xmlns:p14="http://schemas.microsoft.com/office/powerpoint/2010/main" val="232663063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3434563148"/>
              </p:ext>
            </p:extLst>
          </p:nvPr>
        </p:nvGraphicFramePr>
        <p:xfrm>
          <a:off x="179512" y="141409"/>
          <a:ext cx="8834475" cy="6671967"/>
        </p:xfrm>
        <a:graphic>
          <a:graphicData uri="http://schemas.openxmlformats.org/drawingml/2006/table">
            <a:tbl>
              <a:tblPr firstRow="1" bandRow="1">
                <a:tableStyleId>{5940675A-B579-460E-94D1-54222C63F5DA}</a:tableStyleId>
              </a:tblPr>
              <a:tblGrid>
                <a:gridCol w="6206562">
                  <a:extLst>
                    <a:ext uri="{9D8B030D-6E8A-4147-A177-3AD203B41FA5}">
                      <a16:colId xmlns:a16="http://schemas.microsoft.com/office/drawing/2014/main" val="2598796039"/>
                    </a:ext>
                  </a:extLst>
                </a:gridCol>
                <a:gridCol w="2627913">
                  <a:extLst>
                    <a:ext uri="{9D8B030D-6E8A-4147-A177-3AD203B41FA5}">
                      <a16:colId xmlns:a16="http://schemas.microsoft.com/office/drawing/2014/main" val="3734913019"/>
                    </a:ext>
                  </a:extLst>
                </a:gridCol>
              </a:tblGrid>
              <a:tr h="483476">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2400" b="1" u="sng" dirty="0" smtClean="0">
                          <a:solidFill>
                            <a:srgbClr val="FFFF00"/>
                          </a:solidFill>
                          <a:latin typeface="+mn-lt"/>
                          <a:ea typeface="Century Gothic"/>
                          <a:cs typeface="Century Gothic"/>
                          <a:sym typeface="Century Gothic"/>
                        </a:rPr>
                        <a:t>Heat, Temperature and Thermal Energy</a:t>
                      </a:r>
                    </a:p>
                  </a:txBody>
                  <a:tcPr>
                    <a:solidFill>
                      <a:schemeClr val="tx1"/>
                    </a:solidFill>
                  </a:tcPr>
                </a:tc>
                <a:tc>
                  <a: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0414F363-EB3B-4A4B-8943-917A78A40F83}" type="datetime4">
                        <a:rPr lang="en-GB" sz="2400" b="1" u="none" smtClean="0">
                          <a:solidFill>
                            <a:schemeClr val="tx1"/>
                          </a:solidFill>
                          <a:latin typeface="+mn-lt"/>
                          <a:ea typeface="Century Gothic"/>
                          <a:cs typeface="Century Gothic"/>
                          <a:sym typeface="Century Gothic"/>
                        </a:rPr>
                        <a:t>28 October 2022</a:t>
                      </a:fld>
                      <a:endParaRPr lang="en-GB" sz="2400" b="1" u="none" dirty="0" smtClean="0">
                        <a:solidFill>
                          <a:schemeClr val="tx1"/>
                        </a:solidFill>
                        <a:latin typeface="+mn-lt"/>
                        <a:ea typeface="Century Gothic"/>
                        <a:cs typeface="Century Gothic"/>
                        <a:sym typeface="Century Gothic"/>
                      </a:endParaRPr>
                    </a:p>
                  </a:txBody>
                  <a:tcPr/>
                </a:tc>
                <a:extLst>
                  <a:ext uri="{0D108BD9-81ED-4DB2-BD59-A6C34878D82A}">
                    <a16:rowId xmlns:a16="http://schemas.microsoft.com/office/drawing/2014/main" val="1619901716"/>
                  </a:ext>
                </a:extLst>
              </a:tr>
              <a:tr h="6188491">
                <a:tc gridSpan="2">
                  <a:txBody>
                    <a:bodyPr/>
                    <a:lstStyle/>
                    <a:p>
                      <a:endParaRPr lang="en-GB" dirty="0" smtClean="0"/>
                    </a:p>
                    <a:p>
                      <a:endParaRPr lang="en-GB" dirty="0" smtClean="0"/>
                    </a:p>
                    <a:p>
                      <a:endParaRPr lang="en-GB" dirty="0" smtClean="0"/>
                    </a:p>
                    <a:p>
                      <a:endParaRPr lang="en-GB" dirty="0" smtClean="0"/>
                    </a:p>
                    <a:p>
                      <a:endParaRPr lang="en-GB" dirty="0" smtClean="0"/>
                    </a:p>
                    <a:p>
                      <a:endParaRPr lang="en-GB" dirty="0" smtClean="0"/>
                    </a:p>
                    <a:p>
                      <a:endParaRPr lang="en-GB" dirty="0" smtClean="0"/>
                    </a:p>
                    <a:p>
                      <a:endParaRPr lang="en-GB" dirty="0" smtClean="0"/>
                    </a:p>
                    <a:p>
                      <a:endParaRPr lang="en-GB" dirty="0" smtClean="0"/>
                    </a:p>
                    <a:p>
                      <a:endParaRPr lang="en-GB" dirty="0" smtClean="0"/>
                    </a:p>
                    <a:p>
                      <a:endParaRPr lang="en-GB" dirty="0" smtClean="0"/>
                    </a:p>
                    <a:p>
                      <a:endParaRPr lang="en-GB" dirty="0" smtClean="0"/>
                    </a:p>
                    <a:p>
                      <a:endParaRPr lang="en-GB" dirty="0" smtClean="0"/>
                    </a:p>
                    <a:p>
                      <a:endParaRPr lang="en-GB" dirty="0" smtClean="0"/>
                    </a:p>
                    <a:p>
                      <a:endParaRPr lang="en-GB" dirty="0" smtClean="0"/>
                    </a:p>
                    <a:p>
                      <a:endParaRPr lang="en-GB" dirty="0" smtClean="0"/>
                    </a:p>
                    <a:p>
                      <a:endParaRPr lang="en-GB" dirty="0" smtClean="0"/>
                    </a:p>
                    <a:p>
                      <a:endParaRPr lang="en-GB" dirty="0" smtClean="0"/>
                    </a:p>
                    <a:p>
                      <a:endParaRPr lang="en-GB" dirty="0" smtClean="0"/>
                    </a:p>
                    <a:p>
                      <a:endParaRPr lang="en-GB" dirty="0" smtClean="0"/>
                    </a:p>
                    <a:p>
                      <a:endParaRPr lang="en-GB" dirty="0" smtClean="0"/>
                    </a:p>
                    <a:p>
                      <a:endParaRPr lang="en-GB" dirty="0" smtClean="0"/>
                    </a:p>
                    <a:p>
                      <a:endParaRPr lang="en-GB" dirty="0" smtClean="0"/>
                    </a:p>
                    <a:p>
                      <a:endParaRPr lang="en-GB" dirty="0" smtClean="0"/>
                    </a:p>
                    <a:p>
                      <a:endParaRPr lang="en-GB" dirty="0" smtClean="0"/>
                    </a:p>
                    <a:p>
                      <a:endParaRPr lang="en-GB" dirty="0" smtClean="0"/>
                    </a:p>
                    <a:p>
                      <a:endParaRPr lang="en-GB" dirty="0" smtClean="0"/>
                    </a:p>
                    <a:p>
                      <a:endParaRPr lang="en-GB" dirty="0"/>
                    </a:p>
                  </a:txBody>
                  <a:tcPr>
                    <a:solidFill>
                      <a:schemeClr val="accent6">
                        <a:lumMod val="20000"/>
                        <a:lumOff val="80000"/>
                      </a:schemeClr>
                    </a:solidFill>
                  </a:tcPr>
                </a:tc>
                <a:tc hMerge="1">
                  <a:txBody>
                    <a:bodyPr/>
                    <a:lstStyle/>
                    <a:p>
                      <a:endParaRPr lang="en-GB"/>
                    </a:p>
                  </a:txBody>
                  <a:tcPr/>
                </a:tc>
                <a:extLst>
                  <a:ext uri="{0D108BD9-81ED-4DB2-BD59-A6C34878D82A}">
                    <a16:rowId xmlns:a16="http://schemas.microsoft.com/office/drawing/2014/main" val="2849058569"/>
                  </a:ext>
                </a:extLst>
              </a:tr>
            </a:tbl>
          </a:graphicData>
        </a:graphic>
      </p:graphicFrame>
      <p:sp>
        <p:nvSpPr>
          <p:cNvPr id="2" name="Rectangle 1">
            <a:extLst>
              <a:ext uri="{FF2B5EF4-FFF2-40B4-BE49-F238E27FC236}">
                <a16:creationId xmlns:a16="http://schemas.microsoft.com/office/drawing/2014/main" id="{42BF680C-A656-7643-A097-D8A0CA16FE2D}"/>
              </a:ext>
            </a:extLst>
          </p:cNvPr>
          <p:cNvSpPr/>
          <p:nvPr/>
        </p:nvSpPr>
        <p:spPr>
          <a:xfrm>
            <a:off x="179513" y="1152129"/>
            <a:ext cx="6795886" cy="4832092"/>
          </a:xfrm>
          <a:prstGeom prst="rect">
            <a:avLst/>
          </a:prstGeom>
        </p:spPr>
        <p:txBody>
          <a:bodyPr wrap="square">
            <a:spAutoFit/>
          </a:bodyPr>
          <a:lstStyle/>
          <a:p>
            <a:pPr marL="342900" indent="-342900" defTabSz="685800" eaLnBrk="1" fontAlgn="auto" hangingPunct="1">
              <a:spcBef>
                <a:spcPts val="0"/>
              </a:spcBef>
              <a:spcAft>
                <a:spcPts val="0"/>
              </a:spcAft>
              <a:buClr>
                <a:srgbClr val="000000"/>
              </a:buClr>
              <a:buSzPts val="2400"/>
              <a:buFont typeface="Century Gothic"/>
              <a:buAutoNum type="arabicPeriod"/>
            </a:pPr>
            <a:r>
              <a:rPr lang="en-GB" sz="2000" dirty="0">
                <a:solidFill>
                  <a:srgbClr val="000000"/>
                </a:solidFill>
                <a:latin typeface="+mn-lt"/>
                <a:ea typeface="Century Gothic"/>
                <a:cs typeface="Century Gothic"/>
                <a:sym typeface="Century Gothic"/>
              </a:rPr>
              <a:t>State the name of the diagram used to show efficiency of energy transfers.</a:t>
            </a:r>
            <a:endParaRPr lang="en-GB" sz="2000" dirty="0">
              <a:solidFill>
                <a:srgbClr val="000000"/>
              </a:solidFill>
              <a:latin typeface="+mn-lt"/>
              <a:ea typeface="Century Gothic"/>
              <a:cs typeface="Arial"/>
              <a:sym typeface="Arial"/>
            </a:endParaRPr>
          </a:p>
          <a:p>
            <a:pPr marL="342900" indent="-342900" defTabSz="685800" eaLnBrk="1" fontAlgn="auto" hangingPunct="1">
              <a:spcBef>
                <a:spcPts val="0"/>
              </a:spcBef>
              <a:spcAft>
                <a:spcPts val="0"/>
              </a:spcAft>
              <a:buClr>
                <a:srgbClr val="000000"/>
              </a:buClr>
              <a:buSzPts val="2400"/>
              <a:buFont typeface="Century Gothic"/>
              <a:buAutoNum type="arabicPeriod"/>
            </a:pPr>
            <a:endParaRPr lang="en-GB" dirty="0">
              <a:solidFill>
                <a:srgbClr val="000000"/>
              </a:solidFill>
              <a:latin typeface="Arial"/>
              <a:ea typeface="Century Gothic"/>
              <a:cs typeface="Arial"/>
              <a:sym typeface="Arial"/>
            </a:endParaRPr>
          </a:p>
          <a:p>
            <a:pPr marL="342900" indent="-342900" defTabSz="685800" eaLnBrk="1" fontAlgn="auto" hangingPunct="1">
              <a:spcBef>
                <a:spcPts val="0"/>
              </a:spcBef>
              <a:spcAft>
                <a:spcPts val="0"/>
              </a:spcAft>
              <a:buClr>
                <a:srgbClr val="000000"/>
              </a:buClr>
              <a:buSzPts val="2400"/>
              <a:buFont typeface="Century Gothic"/>
              <a:buAutoNum type="arabicPeriod"/>
            </a:pPr>
            <a:r>
              <a:rPr lang="en-GB" sz="2000" dirty="0">
                <a:solidFill>
                  <a:srgbClr val="000000"/>
                </a:solidFill>
                <a:latin typeface="Calibri" panose="020F0502020204030204" pitchFamily="34" charset="0"/>
                <a:ea typeface="Century Gothic"/>
                <a:cs typeface="Calibri" panose="020F0502020204030204" pitchFamily="34" charset="0"/>
                <a:sym typeface="Century Gothic"/>
              </a:rPr>
              <a:t>A kettle has an input of 200 J of energy and 50 J is transferred to the thermal store of the water. Calculate how much energy is wasted</a:t>
            </a:r>
            <a:r>
              <a:rPr lang="en-GB" dirty="0">
                <a:solidFill>
                  <a:srgbClr val="000000"/>
                </a:solidFill>
                <a:latin typeface="Century Gothic"/>
                <a:ea typeface="Century Gothic"/>
                <a:cs typeface="Century Gothic"/>
                <a:sym typeface="Century Gothic"/>
              </a:rPr>
              <a:t>.</a:t>
            </a:r>
            <a:endParaRPr lang="en-GB" dirty="0">
              <a:solidFill>
                <a:srgbClr val="000000"/>
              </a:solidFill>
              <a:latin typeface="Arial"/>
              <a:ea typeface="Century Gothic"/>
              <a:cs typeface="Arial"/>
              <a:sym typeface="Arial"/>
            </a:endParaRPr>
          </a:p>
          <a:p>
            <a:pPr marL="342900" indent="-342900" defTabSz="685800" eaLnBrk="1" fontAlgn="auto" hangingPunct="1">
              <a:spcBef>
                <a:spcPts val="0"/>
              </a:spcBef>
              <a:spcAft>
                <a:spcPts val="0"/>
              </a:spcAft>
              <a:buClr>
                <a:srgbClr val="000000"/>
              </a:buClr>
              <a:buSzPts val="2400"/>
              <a:buFont typeface="Century Gothic"/>
              <a:buAutoNum type="arabicPeriod"/>
            </a:pPr>
            <a:endParaRPr lang="en-GB" dirty="0">
              <a:solidFill>
                <a:srgbClr val="000000"/>
              </a:solidFill>
              <a:latin typeface="Arial"/>
              <a:ea typeface="Century Gothic"/>
              <a:cs typeface="Arial"/>
              <a:sym typeface="Arial"/>
            </a:endParaRPr>
          </a:p>
          <a:p>
            <a:pPr marL="342900" indent="-342900" defTabSz="685800" eaLnBrk="1" fontAlgn="auto" hangingPunct="1">
              <a:spcBef>
                <a:spcPts val="0"/>
              </a:spcBef>
              <a:spcAft>
                <a:spcPts val="0"/>
              </a:spcAft>
              <a:buClr>
                <a:srgbClr val="000000"/>
              </a:buClr>
              <a:buSzPts val="2400"/>
              <a:buFont typeface="Century Gothic"/>
              <a:buAutoNum type="arabicPeriod"/>
            </a:pPr>
            <a:r>
              <a:rPr lang="en-GB" sz="2000" dirty="0">
                <a:solidFill>
                  <a:srgbClr val="000000"/>
                </a:solidFill>
                <a:latin typeface="+mn-lt"/>
                <a:ea typeface="Century Gothic"/>
                <a:cs typeface="Century Gothic"/>
                <a:sym typeface="Century Gothic"/>
              </a:rPr>
              <a:t>Calculate the efficiency of the kettle.</a:t>
            </a:r>
          </a:p>
          <a:p>
            <a:pPr marL="342900" indent="-342900" defTabSz="685800" eaLnBrk="1" fontAlgn="auto" hangingPunct="1">
              <a:spcBef>
                <a:spcPts val="0"/>
              </a:spcBef>
              <a:spcAft>
                <a:spcPts val="0"/>
              </a:spcAft>
              <a:buClr>
                <a:srgbClr val="000000"/>
              </a:buClr>
              <a:buSzPts val="2400"/>
              <a:buFont typeface="Century Gothic"/>
              <a:buAutoNum type="arabicPeriod"/>
            </a:pPr>
            <a:endParaRPr lang="en-GB" dirty="0">
              <a:solidFill>
                <a:srgbClr val="000000"/>
              </a:solidFill>
              <a:latin typeface="Century Gothic"/>
              <a:ea typeface="Century Gothic"/>
              <a:cs typeface="Century Gothic"/>
              <a:sym typeface="Century Gothic"/>
            </a:endParaRPr>
          </a:p>
          <a:p>
            <a:pPr marL="342900" indent="-342900" defTabSz="685800" eaLnBrk="1" fontAlgn="auto" hangingPunct="1">
              <a:spcBef>
                <a:spcPts val="0"/>
              </a:spcBef>
              <a:spcAft>
                <a:spcPts val="0"/>
              </a:spcAft>
              <a:buClr>
                <a:srgbClr val="000000"/>
              </a:buClr>
              <a:buSzPts val="2400"/>
              <a:buFont typeface="Century Gothic"/>
              <a:buAutoNum type="arabicPeriod"/>
            </a:pPr>
            <a:r>
              <a:rPr lang="en-GB" sz="2000" dirty="0">
                <a:solidFill>
                  <a:srgbClr val="000000"/>
                </a:solidFill>
                <a:latin typeface="+mn-lt"/>
                <a:ea typeface="Century Gothic"/>
                <a:cs typeface="Century Gothic"/>
                <a:sym typeface="Century Gothic"/>
              </a:rPr>
              <a:t>What is the appropriate instrument to use to measure temperature?</a:t>
            </a:r>
          </a:p>
          <a:p>
            <a:pPr marL="342900" indent="-342900" defTabSz="685800" eaLnBrk="1" fontAlgn="auto" hangingPunct="1">
              <a:spcBef>
                <a:spcPts val="0"/>
              </a:spcBef>
              <a:spcAft>
                <a:spcPts val="0"/>
              </a:spcAft>
              <a:buClr>
                <a:srgbClr val="000000"/>
              </a:buClr>
              <a:buSzPts val="2400"/>
              <a:buFont typeface="Century Gothic"/>
              <a:buAutoNum type="arabicPeriod"/>
            </a:pPr>
            <a:endParaRPr lang="en-GB" dirty="0">
              <a:solidFill>
                <a:srgbClr val="000000"/>
              </a:solidFill>
              <a:latin typeface="Century Gothic"/>
              <a:ea typeface="Century Gothic"/>
              <a:cs typeface="Century Gothic"/>
              <a:sym typeface="Century Gothic"/>
            </a:endParaRPr>
          </a:p>
          <a:p>
            <a:pPr marL="342900" indent="-342900" defTabSz="685800" eaLnBrk="1" fontAlgn="auto" hangingPunct="1">
              <a:spcBef>
                <a:spcPts val="0"/>
              </a:spcBef>
              <a:spcAft>
                <a:spcPts val="0"/>
              </a:spcAft>
              <a:buClr>
                <a:srgbClr val="000000"/>
              </a:buClr>
              <a:buSzPts val="2400"/>
              <a:buFont typeface="Century Gothic"/>
              <a:buAutoNum type="arabicPeriod"/>
            </a:pPr>
            <a:r>
              <a:rPr lang="en-GB" sz="2000" dirty="0">
                <a:solidFill>
                  <a:srgbClr val="000000"/>
                </a:solidFill>
                <a:latin typeface="+mn-lt"/>
                <a:ea typeface="Century Gothic"/>
                <a:cs typeface="Century Gothic"/>
                <a:sym typeface="Century Gothic"/>
              </a:rPr>
              <a:t>State the temperature reading on the thermometer to the right.</a:t>
            </a:r>
          </a:p>
          <a:p>
            <a:pPr defTabSz="685800" eaLnBrk="1" fontAlgn="auto" hangingPunct="1">
              <a:spcBef>
                <a:spcPts val="0"/>
              </a:spcBef>
              <a:spcAft>
                <a:spcPts val="0"/>
              </a:spcAft>
              <a:buClr>
                <a:srgbClr val="000000"/>
              </a:buClr>
              <a:buSzPts val="2400"/>
            </a:pPr>
            <a:endParaRPr lang="en-GB" dirty="0">
              <a:solidFill>
                <a:srgbClr val="000000"/>
              </a:solidFill>
              <a:latin typeface="Century Gothic"/>
              <a:ea typeface="Century Gothic"/>
              <a:cs typeface="Century Gothic"/>
              <a:sym typeface="Century Gothic"/>
            </a:endParaRPr>
          </a:p>
          <a:p>
            <a:pPr defTabSz="685800" eaLnBrk="1" fontAlgn="auto" hangingPunct="1">
              <a:spcBef>
                <a:spcPts val="0"/>
              </a:spcBef>
              <a:spcAft>
                <a:spcPts val="0"/>
              </a:spcAft>
              <a:buClr>
                <a:srgbClr val="000000"/>
              </a:buClr>
              <a:buSzPts val="2400"/>
            </a:pPr>
            <a:r>
              <a:rPr lang="en-GB" dirty="0">
                <a:solidFill>
                  <a:srgbClr val="000000"/>
                </a:solidFill>
                <a:latin typeface="Century Gothic"/>
                <a:ea typeface="Century Gothic"/>
                <a:cs typeface="Century Gothic"/>
                <a:sym typeface="Century Gothic"/>
              </a:rPr>
              <a:t> </a:t>
            </a:r>
            <a:endParaRPr lang="en-GB" dirty="0">
              <a:solidFill>
                <a:srgbClr val="000000"/>
              </a:solidFill>
              <a:latin typeface="Arial"/>
              <a:ea typeface="Arial"/>
              <a:cs typeface="Arial"/>
              <a:sym typeface="Arial"/>
            </a:endParaRPr>
          </a:p>
        </p:txBody>
      </p:sp>
      <p:sp>
        <p:nvSpPr>
          <p:cNvPr id="9" name="Google Shape;94;p1">
            <a:extLst>
              <a:ext uri="{FF2B5EF4-FFF2-40B4-BE49-F238E27FC236}">
                <a16:creationId xmlns:a16="http://schemas.microsoft.com/office/drawing/2014/main" id="{1F53EC33-67B4-4547-9491-25BEFB6F2227}"/>
              </a:ext>
            </a:extLst>
          </p:cNvPr>
          <p:cNvSpPr txBox="1"/>
          <p:nvPr/>
        </p:nvSpPr>
        <p:spPr>
          <a:xfrm>
            <a:off x="547803" y="1766962"/>
            <a:ext cx="5735025" cy="346218"/>
          </a:xfrm>
          <a:prstGeom prst="rect">
            <a:avLst/>
          </a:prstGeom>
          <a:noFill/>
          <a:ln>
            <a:noFill/>
          </a:ln>
        </p:spPr>
        <p:txBody>
          <a:bodyPr spcFirstLastPara="1" wrap="square" lIns="68569" tIns="34275" rIns="68569" bIns="34275" anchor="t" anchorCtr="0">
            <a:spAutoFit/>
          </a:bodyPr>
          <a:lstStyle/>
          <a:p>
            <a:pPr defTabSz="685800" eaLnBrk="1" fontAlgn="auto" hangingPunct="1">
              <a:spcBef>
                <a:spcPts val="0"/>
              </a:spcBef>
              <a:spcAft>
                <a:spcPts val="0"/>
              </a:spcAft>
              <a:buClr>
                <a:srgbClr val="000000"/>
              </a:buClr>
              <a:buSzPts val="2400"/>
            </a:pPr>
            <a:r>
              <a:rPr lang="en-GB" b="1" dirty="0">
                <a:solidFill>
                  <a:srgbClr val="4472C4"/>
                </a:solidFill>
                <a:latin typeface="Century Gothic"/>
                <a:ea typeface="Century Gothic"/>
                <a:cs typeface="Century Gothic"/>
                <a:sym typeface="Century Gothic"/>
              </a:rPr>
              <a:t>Sankey diagram</a:t>
            </a:r>
            <a:endParaRPr sz="1050" b="1" dirty="0">
              <a:solidFill>
                <a:srgbClr val="4472C4"/>
              </a:solidFill>
              <a:latin typeface="Arial"/>
              <a:ea typeface="Arial"/>
              <a:cs typeface="Arial"/>
              <a:sym typeface="Arial"/>
            </a:endParaRPr>
          </a:p>
        </p:txBody>
      </p:sp>
      <p:sp>
        <p:nvSpPr>
          <p:cNvPr id="10" name="Google Shape;104;p1">
            <a:extLst>
              <a:ext uri="{FF2B5EF4-FFF2-40B4-BE49-F238E27FC236}">
                <a16:creationId xmlns:a16="http://schemas.microsoft.com/office/drawing/2014/main" id="{E43B08D3-2FCA-484E-9B9B-679FCD395484}"/>
              </a:ext>
            </a:extLst>
          </p:cNvPr>
          <p:cNvSpPr txBox="1"/>
          <p:nvPr/>
        </p:nvSpPr>
        <p:spPr>
          <a:xfrm>
            <a:off x="565868" y="2970060"/>
            <a:ext cx="5735025" cy="346275"/>
          </a:xfrm>
          <a:prstGeom prst="rect">
            <a:avLst/>
          </a:prstGeom>
          <a:noFill/>
          <a:ln>
            <a:noFill/>
          </a:ln>
        </p:spPr>
        <p:txBody>
          <a:bodyPr spcFirstLastPara="1" wrap="square" lIns="68569" tIns="34275" rIns="68569" bIns="34275" anchor="t" anchorCtr="0">
            <a:noAutofit/>
          </a:bodyPr>
          <a:lstStyle/>
          <a:p>
            <a:pPr defTabSz="685800" eaLnBrk="1" fontAlgn="auto" hangingPunct="1">
              <a:spcBef>
                <a:spcPts val="0"/>
              </a:spcBef>
              <a:spcAft>
                <a:spcPts val="0"/>
              </a:spcAft>
              <a:buClr>
                <a:srgbClr val="000000"/>
              </a:buClr>
              <a:buSzPts val="2400"/>
            </a:pPr>
            <a:r>
              <a:rPr lang="en-GB" b="1" dirty="0">
                <a:solidFill>
                  <a:srgbClr val="4472C4"/>
                </a:solidFill>
                <a:latin typeface="Century Gothic"/>
                <a:ea typeface="Century Gothic"/>
                <a:cs typeface="Century Gothic"/>
                <a:sym typeface="Century Gothic"/>
              </a:rPr>
              <a:t>150 J</a:t>
            </a:r>
            <a:endParaRPr sz="1050" b="1" dirty="0">
              <a:solidFill>
                <a:srgbClr val="4472C4"/>
              </a:solidFill>
              <a:latin typeface="Arial"/>
              <a:ea typeface="Arial"/>
              <a:cs typeface="Arial"/>
              <a:sym typeface="Arial"/>
            </a:endParaRPr>
          </a:p>
        </p:txBody>
      </p:sp>
      <p:sp>
        <p:nvSpPr>
          <p:cNvPr id="11" name="Google Shape;95;p1">
            <a:extLst>
              <a:ext uri="{FF2B5EF4-FFF2-40B4-BE49-F238E27FC236}">
                <a16:creationId xmlns:a16="http://schemas.microsoft.com/office/drawing/2014/main" id="{338F8E2A-D86F-0C46-B440-C9083D9089EF}"/>
              </a:ext>
            </a:extLst>
          </p:cNvPr>
          <p:cNvSpPr txBox="1"/>
          <p:nvPr/>
        </p:nvSpPr>
        <p:spPr>
          <a:xfrm>
            <a:off x="565868" y="3575691"/>
            <a:ext cx="5735025" cy="346218"/>
          </a:xfrm>
          <a:prstGeom prst="rect">
            <a:avLst/>
          </a:prstGeom>
          <a:noFill/>
          <a:ln>
            <a:noFill/>
          </a:ln>
        </p:spPr>
        <p:txBody>
          <a:bodyPr spcFirstLastPara="1" wrap="square" lIns="68569" tIns="34275" rIns="68569" bIns="34275" anchor="t" anchorCtr="0">
            <a:spAutoFit/>
          </a:bodyPr>
          <a:lstStyle/>
          <a:p>
            <a:pPr defTabSz="685800" eaLnBrk="1" fontAlgn="auto" hangingPunct="1">
              <a:spcBef>
                <a:spcPts val="0"/>
              </a:spcBef>
              <a:spcAft>
                <a:spcPts val="0"/>
              </a:spcAft>
              <a:buClr>
                <a:srgbClr val="000000"/>
              </a:buClr>
              <a:buSzPts val="2400"/>
            </a:pPr>
            <a:r>
              <a:rPr lang="en-GB" b="1" dirty="0">
                <a:solidFill>
                  <a:srgbClr val="4472C4"/>
                </a:solidFill>
                <a:latin typeface="Century Gothic"/>
                <a:ea typeface="Century Gothic"/>
                <a:cs typeface="Century Gothic"/>
                <a:sym typeface="Century Gothic"/>
              </a:rPr>
              <a:t>0.25 or 25%</a:t>
            </a:r>
            <a:endParaRPr sz="1050" b="1" dirty="0">
              <a:solidFill>
                <a:srgbClr val="4472C4"/>
              </a:solidFill>
              <a:latin typeface="Arial"/>
              <a:ea typeface="Arial"/>
              <a:cs typeface="Arial"/>
              <a:sym typeface="Arial"/>
            </a:endParaRPr>
          </a:p>
        </p:txBody>
      </p:sp>
      <p:sp>
        <p:nvSpPr>
          <p:cNvPr id="8" name="Google Shape;95;p1">
            <a:extLst>
              <a:ext uri="{FF2B5EF4-FFF2-40B4-BE49-F238E27FC236}">
                <a16:creationId xmlns:a16="http://schemas.microsoft.com/office/drawing/2014/main" id="{ACF5B239-D2C3-9543-BF7F-C66D1E38DED2}"/>
              </a:ext>
            </a:extLst>
          </p:cNvPr>
          <p:cNvSpPr txBox="1"/>
          <p:nvPr/>
        </p:nvSpPr>
        <p:spPr>
          <a:xfrm>
            <a:off x="534336" y="4423370"/>
            <a:ext cx="5735025" cy="346218"/>
          </a:xfrm>
          <a:prstGeom prst="rect">
            <a:avLst/>
          </a:prstGeom>
          <a:noFill/>
          <a:ln>
            <a:noFill/>
          </a:ln>
        </p:spPr>
        <p:txBody>
          <a:bodyPr spcFirstLastPara="1" wrap="square" lIns="68569" tIns="34275" rIns="68569" bIns="34275" anchor="t" anchorCtr="0">
            <a:spAutoFit/>
          </a:bodyPr>
          <a:lstStyle/>
          <a:p>
            <a:pPr defTabSz="685800" eaLnBrk="1" fontAlgn="auto" hangingPunct="1">
              <a:spcBef>
                <a:spcPts val="0"/>
              </a:spcBef>
              <a:spcAft>
                <a:spcPts val="0"/>
              </a:spcAft>
              <a:buClr>
                <a:srgbClr val="000000"/>
              </a:buClr>
              <a:buSzPts val="2400"/>
            </a:pPr>
            <a:r>
              <a:rPr lang="en-GB" b="1" dirty="0">
                <a:solidFill>
                  <a:srgbClr val="4472C4"/>
                </a:solidFill>
                <a:latin typeface="Century Gothic"/>
                <a:ea typeface="Century Gothic"/>
                <a:cs typeface="Century Gothic"/>
                <a:sym typeface="Century Gothic"/>
              </a:rPr>
              <a:t>Thermometer</a:t>
            </a:r>
            <a:endParaRPr sz="1050" b="1" dirty="0">
              <a:solidFill>
                <a:srgbClr val="4472C4"/>
              </a:solidFill>
              <a:latin typeface="Arial"/>
              <a:ea typeface="Arial"/>
              <a:cs typeface="Arial"/>
              <a:sym typeface="Arial"/>
            </a:endParaRPr>
          </a:p>
        </p:txBody>
      </p:sp>
      <p:sp>
        <p:nvSpPr>
          <p:cNvPr id="12" name="Google Shape;95;p1">
            <a:extLst>
              <a:ext uri="{FF2B5EF4-FFF2-40B4-BE49-F238E27FC236}">
                <a16:creationId xmlns:a16="http://schemas.microsoft.com/office/drawing/2014/main" id="{31207353-E73A-6644-85A3-DF058E24AE29}"/>
              </a:ext>
            </a:extLst>
          </p:cNvPr>
          <p:cNvSpPr txBox="1"/>
          <p:nvPr/>
        </p:nvSpPr>
        <p:spPr>
          <a:xfrm>
            <a:off x="565868" y="5345652"/>
            <a:ext cx="5735025" cy="346218"/>
          </a:xfrm>
          <a:prstGeom prst="rect">
            <a:avLst/>
          </a:prstGeom>
          <a:noFill/>
          <a:ln>
            <a:noFill/>
          </a:ln>
        </p:spPr>
        <p:txBody>
          <a:bodyPr spcFirstLastPara="1" wrap="square" lIns="68569" tIns="34275" rIns="68569" bIns="34275" anchor="t" anchorCtr="0">
            <a:spAutoFit/>
          </a:bodyPr>
          <a:lstStyle/>
          <a:p>
            <a:pPr defTabSz="685800" eaLnBrk="1" fontAlgn="auto" hangingPunct="1">
              <a:spcBef>
                <a:spcPts val="0"/>
              </a:spcBef>
              <a:spcAft>
                <a:spcPts val="0"/>
              </a:spcAft>
              <a:buClr>
                <a:srgbClr val="000000"/>
              </a:buClr>
              <a:buSzPts val="2400"/>
            </a:pPr>
            <a:r>
              <a:rPr lang="en-GB" b="1" dirty="0">
                <a:solidFill>
                  <a:srgbClr val="4472C4"/>
                </a:solidFill>
                <a:latin typeface="Century Gothic"/>
                <a:ea typeface="Century Gothic"/>
                <a:cs typeface="Century Gothic"/>
                <a:sym typeface="Century Gothic"/>
              </a:rPr>
              <a:t>21 </a:t>
            </a:r>
            <a:r>
              <a:rPr lang="en-GB" b="1" baseline="30000" dirty="0">
                <a:solidFill>
                  <a:srgbClr val="4472C4"/>
                </a:solidFill>
                <a:latin typeface="Century Gothic"/>
                <a:ea typeface="Century Gothic"/>
                <a:cs typeface="Century Gothic"/>
                <a:sym typeface="Century Gothic"/>
              </a:rPr>
              <a:t>∘</a:t>
            </a:r>
            <a:r>
              <a:rPr lang="en-GB" b="1" dirty="0">
                <a:solidFill>
                  <a:srgbClr val="4472C4"/>
                </a:solidFill>
                <a:latin typeface="Century Gothic"/>
                <a:ea typeface="Century Gothic"/>
                <a:cs typeface="Century Gothic"/>
                <a:sym typeface="Century Gothic"/>
              </a:rPr>
              <a:t>C</a:t>
            </a:r>
            <a:endParaRPr sz="1050" b="1" dirty="0">
              <a:solidFill>
                <a:srgbClr val="4472C4"/>
              </a:solidFill>
              <a:latin typeface="Arial"/>
              <a:ea typeface="Arial"/>
              <a:cs typeface="Arial"/>
              <a:sym typeface="Arial"/>
            </a:endParaRPr>
          </a:p>
        </p:txBody>
      </p:sp>
      <p:pic>
        <p:nvPicPr>
          <p:cNvPr id="4" name="Picture 3" descr="A picture containing text, measuring stick, wooden&#10;&#10;Description automatically generated">
            <a:extLst>
              <a:ext uri="{FF2B5EF4-FFF2-40B4-BE49-F238E27FC236}">
                <a16:creationId xmlns:a16="http://schemas.microsoft.com/office/drawing/2014/main" id="{D9CA5911-2B5D-A545-9BCB-43FD5E063E3B}"/>
              </a:ext>
            </a:extLst>
          </p:cNvPr>
          <p:cNvPicPr>
            <a:picLocks noChangeAspect="1"/>
          </p:cNvPicPr>
          <p:nvPr/>
        </p:nvPicPr>
        <p:blipFill rotWithShape="1">
          <a:blip r:embed="rId3"/>
          <a:srcRect l="14235" r="45937"/>
          <a:stretch/>
        </p:blipFill>
        <p:spPr>
          <a:xfrm>
            <a:off x="7248105" y="941217"/>
            <a:ext cx="1460612" cy="5503086"/>
          </a:xfrm>
          <a:prstGeom prst="rect">
            <a:avLst/>
          </a:prstGeom>
        </p:spPr>
      </p:pic>
    </p:spTree>
    <p:extLst>
      <p:ext uri="{BB962C8B-B14F-4D97-AF65-F5344CB8AC3E}">
        <p14:creationId xmlns:p14="http://schemas.microsoft.com/office/powerpoint/2010/main" val="1490095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326518051"/>
              </p:ext>
            </p:extLst>
          </p:nvPr>
        </p:nvGraphicFramePr>
        <p:xfrm>
          <a:off x="179512" y="188640"/>
          <a:ext cx="8856983" cy="1531885"/>
        </p:xfrm>
        <a:graphic>
          <a:graphicData uri="http://schemas.openxmlformats.org/drawingml/2006/table">
            <a:tbl>
              <a:tblPr firstRow="1" bandRow="1">
                <a:tableStyleId>{5940675A-B579-460E-94D1-54222C63F5DA}</a:tableStyleId>
              </a:tblPr>
              <a:tblGrid>
                <a:gridCol w="261032">
                  <a:extLst>
                    <a:ext uri="{9D8B030D-6E8A-4147-A177-3AD203B41FA5}">
                      <a16:colId xmlns:a16="http://schemas.microsoft.com/office/drawing/2014/main" val="913255248"/>
                    </a:ext>
                  </a:extLst>
                </a:gridCol>
                <a:gridCol w="3339367">
                  <a:extLst>
                    <a:ext uri="{9D8B030D-6E8A-4147-A177-3AD203B41FA5}">
                      <a16:colId xmlns:a16="http://schemas.microsoft.com/office/drawing/2014/main" val="835547527"/>
                    </a:ext>
                  </a:extLst>
                </a:gridCol>
                <a:gridCol w="1314146">
                  <a:extLst>
                    <a:ext uri="{9D8B030D-6E8A-4147-A177-3AD203B41FA5}">
                      <a16:colId xmlns:a16="http://schemas.microsoft.com/office/drawing/2014/main" val="2312672289"/>
                    </a:ext>
                  </a:extLst>
                </a:gridCol>
                <a:gridCol w="1134126">
                  <a:extLst>
                    <a:ext uri="{9D8B030D-6E8A-4147-A177-3AD203B41FA5}">
                      <a16:colId xmlns:a16="http://schemas.microsoft.com/office/drawing/2014/main" val="2086523959"/>
                    </a:ext>
                  </a:extLst>
                </a:gridCol>
                <a:gridCol w="1296144">
                  <a:extLst>
                    <a:ext uri="{9D8B030D-6E8A-4147-A177-3AD203B41FA5}">
                      <a16:colId xmlns:a16="http://schemas.microsoft.com/office/drawing/2014/main" val="4280423365"/>
                    </a:ext>
                  </a:extLst>
                </a:gridCol>
                <a:gridCol w="1512168">
                  <a:extLst>
                    <a:ext uri="{9D8B030D-6E8A-4147-A177-3AD203B41FA5}">
                      <a16:colId xmlns:a16="http://schemas.microsoft.com/office/drawing/2014/main" val="3409352781"/>
                    </a:ext>
                  </a:extLst>
                </a:gridCol>
              </a:tblGrid>
              <a:tr h="254177">
                <a:tc>
                  <a:txBody>
                    <a:bodyPr/>
                    <a:lstStyle/>
                    <a:p>
                      <a:pPr algn="ctr"/>
                      <a:endParaRPr lang="en-GB" sz="1400" dirty="0">
                        <a:solidFill>
                          <a:schemeClr val="bg1"/>
                        </a:solidFill>
                      </a:endParaRPr>
                    </a:p>
                  </a:txBody>
                  <a:tcPr marL="88751" marR="88751" marT="44375" marB="44375" anchor="ctr">
                    <a:solidFill>
                      <a:schemeClr val="tx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b="0" dirty="0" smtClean="0">
                        <a:solidFill>
                          <a:schemeClr val="bg1"/>
                        </a:solidFill>
                        <a:latin typeface="Calibri" pitchFamily="34" charset="0"/>
                        <a:ea typeface="SimSun"/>
                        <a:cs typeface="Calibri" pitchFamily="34" charset="0"/>
                      </a:endParaRPr>
                    </a:p>
                  </a:txBody>
                  <a:tcPr marL="44375" marR="44375" marT="44375" marB="44375" anchor="ctr">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dirty="0" smtClean="0">
                          <a:solidFill>
                            <a:srgbClr val="FFFF00"/>
                          </a:solidFill>
                          <a:latin typeface="Calibri" pitchFamily="34" charset="0"/>
                          <a:ea typeface="SimSun"/>
                          <a:cs typeface="Calibri" pitchFamily="34" charset="0"/>
                        </a:rPr>
                        <a:t>A</a:t>
                      </a:r>
                    </a:p>
                  </a:txBody>
                  <a:tcPr marL="44375" marR="44375" marT="44375" marB="44375">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dirty="0" smtClean="0">
                          <a:solidFill>
                            <a:srgbClr val="FFFF00"/>
                          </a:solidFill>
                          <a:latin typeface="Calibri" pitchFamily="34" charset="0"/>
                          <a:ea typeface="SimSun"/>
                          <a:cs typeface="Calibri" pitchFamily="34" charset="0"/>
                        </a:rPr>
                        <a:t>B</a:t>
                      </a:r>
                    </a:p>
                  </a:txBody>
                  <a:tcPr marL="44375" marR="44375" marT="44375" marB="44375">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dirty="0" smtClean="0">
                          <a:solidFill>
                            <a:srgbClr val="FFFF00"/>
                          </a:solidFill>
                          <a:latin typeface="Calibri" pitchFamily="34" charset="0"/>
                          <a:ea typeface="SimSun"/>
                          <a:cs typeface="Calibri" pitchFamily="34" charset="0"/>
                        </a:rPr>
                        <a:t>C</a:t>
                      </a:r>
                    </a:p>
                  </a:txBody>
                  <a:tcPr marL="44375" marR="44375" marT="44375" marB="44375">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dirty="0" smtClean="0">
                          <a:solidFill>
                            <a:srgbClr val="FFFF00"/>
                          </a:solidFill>
                          <a:latin typeface="Calibri" pitchFamily="34" charset="0"/>
                          <a:ea typeface="SimSun"/>
                          <a:cs typeface="Calibri" pitchFamily="34" charset="0"/>
                        </a:rPr>
                        <a:t>D</a:t>
                      </a:r>
                    </a:p>
                  </a:txBody>
                  <a:tcPr marL="44375" marR="44375" marT="44375" marB="44375">
                    <a:solidFill>
                      <a:schemeClr val="tx1"/>
                    </a:solidFill>
                  </a:tcPr>
                </a:tc>
                <a:extLst>
                  <a:ext uri="{0D108BD9-81ED-4DB2-BD59-A6C34878D82A}">
                    <a16:rowId xmlns:a16="http://schemas.microsoft.com/office/drawing/2014/main" val="3364882587"/>
                  </a:ext>
                </a:extLst>
              </a:tr>
              <a:tr h="561905">
                <a:tc>
                  <a:txBody>
                    <a:bodyPr/>
                    <a:lstStyle/>
                    <a:p>
                      <a:pPr algn="ctr"/>
                      <a:r>
                        <a:rPr lang="en-GB" sz="1900" dirty="0" smtClean="0">
                          <a:latin typeface="Calibri" panose="020F0502020204030204" pitchFamily="34" charset="0"/>
                          <a:cs typeface="Calibri" panose="020F0502020204030204" pitchFamily="34" charset="0"/>
                        </a:rPr>
                        <a:t>1</a:t>
                      </a:r>
                      <a:endParaRPr lang="en-GB" sz="1900" dirty="0">
                        <a:latin typeface="Calibri" panose="020F0502020204030204" pitchFamily="34" charset="0"/>
                        <a:cs typeface="Calibri" panose="020F0502020204030204" pitchFamily="34" charset="0"/>
                      </a:endParaRPr>
                    </a:p>
                  </a:txBody>
                  <a:tcPr marL="88751" marR="88751" marT="44375" marB="44375" anchor="ctr">
                    <a:solidFill>
                      <a:schemeClr val="accent4">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900" b="1" i="0" u="none" strike="noStrike" kern="1200" cap="none" spc="0" normalizeH="0" baseline="0" noProof="0" dirty="0" smtClean="0">
                          <a:ln>
                            <a:noFill/>
                          </a:ln>
                          <a:solidFill>
                            <a:srgbClr val="C00000"/>
                          </a:solidFill>
                          <a:effectLst/>
                          <a:uLnTx/>
                          <a:uFillTx/>
                          <a:latin typeface="Calibri" pitchFamily="34" charset="0"/>
                          <a:ea typeface="SimSun"/>
                          <a:cs typeface="Calibri" pitchFamily="34" charset="0"/>
                        </a:rPr>
                        <a:t>State</a:t>
                      </a:r>
                      <a:r>
                        <a:rPr kumimoji="0" lang="en-GB" sz="1900" b="1" i="0" u="none" strike="noStrike" kern="1200" cap="none" spc="0" normalizeH="0" baseline="0" noProof="0" dirty="0" smtClean="0">
                          <a:ln>
                            <a:noFill/>
                          </a:ln>
                          <a:solidFill>
                            <a:srgbClr val="FF0000"/>
                          </a:solidFill>
                          <a:effectLst/>
                          <a:uLnTx/>
                          <a:uFillTx/>
                          <a:latin typeface="Calibri" pitchFamily="34" charset="0"/>
                          <a:ea typeface="SimSun"/>
                          <a:cs typeface="Calibri" pitchFamily="34" charset="0"/>
                        </a:rPr>
                        <a:t> </a:t>
                      </a:r>
                      <a:r>
                        <a:rPr kumimoji="0" lang="en-GB" sz="1900" b="0" i="0" u="none" strike="noStrike" kern="1200" cap="none" spc="0" normalizeH="0" baseline="0" noProof="0" dirty="0" smtClean="0">
                          <a:ln>
                            <a:noFill/>
                          </a:ln>
                          <a:solidFill>
                            <a:srgbClr val="000000"/>
                          </a:solidFill>
                          <a:effectLst/>
                          <a:uLnTx/>
                          <a:uFillTx/>
                          <a:latin typeface="Calibri" pitchFamily="34" charset="0"/>
                          <a:ea typeface="SimSun"/>
                          <a:cs typeface="Calibri" pitchFamily="34" charset="0"/>
                        </a:rPr>
                        <a:t>what is used to measure temperature.</a:t>
                      </a:r>
                      <a:endParaRPr lang="en-GB" sz="1900" b="0" dirty="0" smtClean="0">
                        <a:solidFill>
                          <a:srgbClr val="000000"/>
                        </a:solidFill>
                        <a:latin typeface="Calibri" pitchFamily="34" charset="0"/>
                        <a:ea typeface="SimSun"/>
                        <a:cs typeface="Calibri" pitchFamily="34" charset="0"/>
                      </a:endParaRPr>
                    </a:p>
                  </a:txBody>
                  <a:tcPr marL="44375" marR="44375" marT="44375" marB="44375" anchor="ctr">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900" b="1" dirty="0" smtClean="0">
                          <a:solidFill>
                            <a:srgbClr val="7030A0"/>
                          </a:solidFill>
                          <a:latin typeface="Calibri" pitchFamily="34" charset="0"/>
                          <a:ea typeface="SimSun"/>
                          <a:cs typeface="Calibri" pitchFamily="34" charset="0"/>
                        </a:rPr>
                        <a:t>Measuring</a:t>
                      </a:r>
                      <a:r>
                        <a:rPr lang="en-GB" sz="1900" b="1" baseline="0" dirty="0" smtClean="0">
                          <a:solidFill>
                            <a:srgbClr val="7030A0"/>
                          </a:solidFill>
                          <a:latin typeface="Calibri" pitchFamily="34" charset="0"/>
                          <a:ea typeface="SimSun"/>
                          <a:cs typeface="Calibri" pitchFamily="34" charset="0"/>
                        </a:rPr>
                        <a:t> Cylinder</a:t>
                      </a:r>
                      <a:endParaRPr lang="en-GB" sz="1900" b="1" dirty="0" smtClean="0">
                        <a:solidFill>
                          <a:srgbClr val="7030A0"/>
                        </a:solidFill>
                        <a:latin typeface="Calibri" pitchFamily="34" charset="0"/>
                        <a:ea typeface="SimSun"/>
                        <a:cs typeface="Calibri" pitchFamily="34" charset="0"/>
                      </a:endParaRPr>
                    </a:p>
                  </a:txBody>
                  <a:tcPr marL="44375" marR="44375" marT="44375" marB="44375" anchor="ctr">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900" b="1" dirty="0" smtClean="0">
                          <a:solidFill>
                            <a:srgbClr val="7030A0"/>
                          </a:solidFill>
                          <a:latin typeface="Calibri" pitchFamily="34" charset="0"/>
                          <a:ea typeface="SimSun"/>
                          <a:cs typeface="Calibri" pitchFamily="34" charset="0"/>
                        </a:rPr>
                        <a:t>Ruler</a:t>
                      </a:r>
                    </a:p>
                  </a:txBody>
                  <a:tcPr marL="44375" marR="44375" marT="44375" marB="44375" anchor="ctr">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900" b="1" dirty="0" smtClean="0">
                          <a:solidFill>
                            <a:srgbClr val="7030A0"/>
                          </a:solidFill>
                          <a:latin typeface="Calibri" pitchFamily="34" charset="0"/>
                          <a:ea typeface="SimSun"/>
                          <a:cs typeface="Calibri" pitchFamily="34" charset="0"/>
                        </a:rPr>
                        <a:t>Light Gate</a:t>
                      </a:r>
                    </a:p>
                  </a:txBody>
                  <a:tcPr marL="44375" marR="44375" marT="44375" marB="44375" anchor="ctr">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900" b="1" dirty="0" smtClean="0">
                          <a:solidFill>
                            <a:srgbClr val="7030A0"/>
                          </a:solidFill>
                          <a:latin typeface="Calibri" pitchFamily="34" charset="0"/>
                          <a:ea typeface="SimSun"/>
                          <a:cs typeface="Calibri" pitchFamily="34" charset="0"/>
                        </a:rPr>
                        <a:t>Thermometer</a:t>
                      </a:r>
                    </a:p>
                  </a:txBody>
                  <a:tcPr marL="44375" marR="44375" marT="44375" marB="44375" anchor="ctr">
                    <a:solidFill>
                      <a:schemeClr val="accent4">
                        <a:lumMod val="40000"/>
                        <a:lumOff val="60000"/>
                      </a:schemeClr>
                    </a:solidFill>
                  </a:tcPr>
                </a:tc>
                <a:extLst>
                  <a:ext uri="{0D108BD9-81ED-4DB2-BD59-A6C34878D82A}">
                    <a16:rowId xmlns:a16="http://schemas.microsoft.com/office/drawing/2014/main" val="2459924236"/>
                  </a:ext>
                </a:extLst>
              </a:tr>
              <a:tr h="561905">
                <a:tc>
                  <a:txBody>
                    <a:bodyPr/>
                    <a:lstStyle/>
                    <a:p>
                      <a:pPr algn="ctr"/>
                      <a:r>
                        <a:rPr lang="en-GB" sz="1900" dirty="0" smtClean="0">
                          <a:latin typeface="Calibri" panose="020F0502020204030204" pitchFamily="34" charset="0"/>
                          <a:cs typeface="Calibri" panose="020F0502020204030204" pitchFamily="34" charset="0"/>
                        </a:rPr>
                        <a:t>2</a:t>
                      </a:r>
                      <a:endParaRPr lang="en-GB" sz="1900" dirty="0">
                        <a:latin typeface="Calibri" panose="020F0502020204030204" pitchFamily="34" charset="0"/>
                        <a:cs typeface="Calibri" panose="020F0502020204030204" pitchFamily="34" charset="0"/>
                      </a:endParaRPr>
                    </a:p>
                  </a:txBody>
                  <a:tcPr marL="88751" marR="88751" marT="44375" marB="44375" anchor="ctr">
                    <a:solidFill>
                      <a:schemeClr val="accent4">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900" b="1" i="0" u="none" strike="noStrike" kern="1200" cap="none" spc="0" normalizeH="0" baseline="0" noProof="0" dirty="0" smtClean="0">
                          <a:ln>
                            <a:noFill/>
                          </a:ln>
                          <a:solidFill>
                            <a:srgbClr val="C00000"/>
                          </a:solidFill>
                          <a:effectLst/>
                          <a:uLnTx/>
                          <a:uFillTx/>
                          <a:latin typeface="Calibri" pitchFamily="34" charset="0"/>
                          <a:ea typeface="SimSun"/>
                          <a:cs typeface="Calibri" pitchFamily="34" charset="0"/>
                        </a:rPr>
                        <a:t>State</a:t>
                      </a:r>
                      <a:r>
                        <a:rPr kumimoji="0" lang="en-GB" sz="1900" b="1" i="0" u="none" strike="noStrike" kern="1200" cap="none" spc="0" normalizeH="0" baseline="0" noProof="0" dirty="0" smtClean="0">
                          <a:ln>
                            <a:noFill/>
                          </a:ln>
                          <a:solidFill>
                            <a:srgbClr val="FF0000"/>
                          </a:solidFill>
                          <a:effectLst/>
                          <a:uLnTx/>
                          <a:uFillTx/>
                          <a:latin typeface="Calibri" pitchFamily="34" charset="0"/>
                          <a:ea typeface="SimSun"/>
                          <a:cs typeface="Calibri" pitchFamily="34" charset="0"/>
                        </a:rPr>
                        <a:t> </a:t>
                      </a:r>
                      <a:r>
                        <a:rPr kumimoji="0" lang="en-GB" sz="1900" b="0" i="0" u="none" strike="noStrike" kern="1200" cap="none" spc="0" normalizeH="0" baseline="0" noProof="0" dirty="0" smtClean="0">
                          <a:ln>
                            <a:noFill/>
                          </a:ln>
                          <a:solidFill>
                            <a:srgbClr val="000000"/>
                          </a:solidFill>
                          <a:effectLst/>
                          <a:uLnTx/>
                          <a:uFillTx/>
                          <a:latin typeface="Calibri" pitchFamily="34" charset="0"/>
                          <a:ea typeface="SimSun"/>
                          <a:cs typeface="Calibri" pitchFamily="34" charset="0"/>
                        </a:rPr>
                        <a:t>the unit for heat.</a:t>
                      </a:r>
                      <a:endParaRPr lang="en-GB" sz="1900" b="0" dirty="0" smtClean="0">
                        <a:solidFill>
                          <a:srgbClr val="000000"/>
                        </a:solidFill>
                        <a:latin typeface="Calibri" pitchFamily="34" charset="0"/>
                        <a:ea typeface="SimSun"/>
                        <a:cs typeface="Calibri" pitchFamily="34" charset="0"/>
                      </a:endParaRPr>
                    </a:p>
                  </a:txBody>
                  <a:tcPr marL="44375" marR="44375" marT="44375" marB="44375" anchor="ctr">
                    <a:solidFill>
                      <a:schemeClr val="accent4">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900" b="1" dirty="0" smtClean="0">
                          <a:solidFill>
                            <a:srgbClr val="7030A0"/>
                          </a:solidFill>
                          <a:latin typeface="Calibri" pitchFamily="34" charset="0"/>
                          <a:ea typeface="SimSun"/>
                          <a:cs typeface="Calibri" pitchFamily="34" charset="0"/>
                        </a:rPr>
                        <a:t>W</a:t>
                      </a:r>
                    </a:p>
                  </a:txBody>
                  <a:tcPr marL="44375" marR="44375" marT="44375" marB="44375" anchor="ctr">
                    <a:solidFill>
                      <a:schemeClr val="accent4">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900" b="1" dirty="0" smtClean="0">
                          <a:solidFill>
                            <a:srgbClr val="7030A0"/>
                          </a:solidFill>
                          <a:latin typeface="Calibri" pitchFamily="34" charset="0"/>
                          <a:ea typeface="SimSun"/>
                          <a:cs typeface="Calibri" pitchFamily="34" charset="0"/>
                        </a:rPr>
                        <a:t>J</a:t>
                      </a:r>
                    </a:p>
                  </a:txBody>
                  <a:tcPr marL="44375" marR="44375" marT="44375" marB="44375" anchor="ctr">
                    <a:solidFill>
                      <a:schemeClr val="accent4">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900" b="1" baseline="30000" dirty="0" err="1" smtClean="0">
                          <a:solidFill>
                            <a:srgbClr val="7030A0"/>
                          </a:solidFill>
                          <a:latin typeface="Calibri" pitchFamily="34" charset="0"/>
                          <a:ea typeface="SimSun"/>
                          <a:cs typeface="Calibri" pitchFamily="34" charset="0"/>
                        </a:rPr>
                        <a:t>o</a:t>
                      </a:r>
                      <a:r>
                        <a:rPr lang="en-GB" sz="1900" b="1" dirty="0" err="1" smtClean="0">
                          <a:solidFill>
                            <a:srgbClr val="7030A0"/>
                          </a:solidFill>
                          <a:latin typeface="Calibri" pitchFamily="34" charset="0"/>
                          <a:ea typeface="SimSun"/>
                          <a:cs typeface="Calibri" pitchFamily="34" charset="0"/>
                        </a:rPr>
                        <a:t>C</a:t>
                      </a:r>
                      <a:endParaRPr lang="en-GB" sz="1900" b="1" dirty="0" smtClean="0">
                        <a:solidFill>
                          <a:srgbClr val="7030A0"/>
                        </a:solidFill>
                        <a:latin typeface="Calibri" pitchFamily="34" charset="0"/>
                        <a:ea typeface="SimSun"/>
                        <a:cs typeface="Calibri" pitchFamily="34" charset="0"/>
                      </a:endParaRPr>
                    </a:p>
                  </a:txBody>
                  <a:tcPr marL="44375" marR="44375" marT="44375" marB="44375" anchor="ctr">
                    <a:solidFill>
                      <a:schemeClr val="accent4">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900" b="1" dirty="0" smtClean="0">
                          <a:solidFill>
                            <a:srgbClr val="7030A0"/>
                          </a:solidFill>
                          <a:latin typeface="Calibri" pitchFamily="34" charset="0"/>
                          <a:ea typeface="SimSun"/>
                          <a:cs typeface="Calibri" pitchFamily="34" charset="0"/>
                        </a:rPr>
                        <a:t>kg</a:t>
                      </a:r>
                    </a:p>
                  </a:txBody>
                  <a:tcPr marL="44375" marR="44375" marT="44375" marB="44375" anchor="ctr">
                    <a:solidFill>
                      <a:schemeClr val="accent4">
                        <a:lumMod val="60000"/>
                        <a:lumOff val="40000"/>
                      </a:schemeClr>
                    </a:solidFill>
                  </a:tcPr>
                </a:tc>
                <a:extLst>
                  <a:ext uri="{0D108BD9-81ED-4DB2-BD59-A6C34878D82A}">
                    <a16:rowId xmlns:a16="http://schemas.microsoft.com/office/drawing/2014/main" val="346741319"/>
                  </a:ext>
                </a:extLst>
              </a:tr>
            </a:tbl>
          </a:graphicData>
        </a:graphic>
      </p:graphicFrame>
    </p:spTree>
    <p:extLst>
      <p:ext uri="{BB962C8B-B14F-4D97-AF65-F5344CB8AC3E}">
        <p14:creationId xmlns:p14="http://schemas.microsoft.com/office/powerpoint/2010/main" val="244609763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861772458"/>
              </p:ext>
            </p:extLst>
          </p:nvPr>
        </p:nvGraphicFramePr>
        <p:xfrm>
          <a:off x="179512" y="188640"/>
          <a:ext cx="8856983" cy="2093790"/>
        </p:xfrm>
        <a:graphic>
          <a:graphicData uri="http://schemas.openxmlformats.org/drawingml/2006/table">
            <a:tbl>
              <a:tblPr firstRow="1" bandRow="1">
                <a:tableStyleId>{5940675A-B579-460E-94D1-54222C63F5DA}</a:tableStyleId>
              </a:tblPr>
              <a:tblGrid>
                <a:gridCol w="261032">
                  <a:extLst>
                    <a:ext uri="{9D8B030D-6E8A-4147-A177-3AD203B41FA5}">
                      <a16:colId xmlns:a16="http://schemas.microsoft.com/office/drawing/2014/main" val="913255248"/>
                    </a:ext>
                  </a:extLst>
                </a:gridCol>
                <a:gridCol w="3339367">
                  <a:extLst>
                    <a:ext uri="{9D8B030D-6E8A-4147-A177-3AD203B41FA5}">
                      <a16:colId xmlns:a16="http://schemas.microsoft.com/office/drawing/2014/main" val="835547527"/>
                    </a:ext>
                  </a:extLst>
                </a:gridCol>
                <a:gridCol w="1314146">
                  <a:extLst>
                    <a:ext uri="{9D8B030D-6E8A-4147-A177-3AD203B41FA5}">
                      <a16:colId xmlns:a16="http://schemas.microsoft.com/office/drawing/2014/main" val="2312672289"/>
                    </a:ext>
                  </a:extLst>
                </a:gridCol>
                <a:gridCol w="1134126">
                  <a:extLst>
                    <a:ext uri="{9D8B030D-6E8A-4147-A177-3AD203B41FA5}">
                      <a16:colId xmlns:a16="http://schemas.microsoft.com/office/drawing/2014/main" val="2086523959"/>
                    </a:ext>
                  </a:extLst>
                </a:gridCol>
                <a:gridCol w="1296144">
                  <a:extLst>
                    <a:ext uri="{9D8B030D-6E8A-4147-A177-3AD203B41FA5}">
                      <a16:colId xmlns:a16="http://schemas.microsoft.com/office/drawing/2014/main" val="4280423365"/>
                    </a:ext>
                  </a:extLst>
                </a:gridCol>
                <a:gridCol w="1512168">
                  <a:extLst>
                    <a:ext uri="{9D8B030D-6E8A-4147-A177-3AD203B41FA5}">
                      <a16:colId xmlns:a16="http://schemas.microsoft.com/office/drawing/2014/main" val="3409352781"/>
                    </a:ext>
                  </a:extLst>
                </a:gridCol>
              </a:tblGrid>
              <a:tr h="254177">
                <a:tc>
                  <a:txBody>
                    <a:bodyPr/>
                    <a:lstStyle/>
                    <a:p>
                      <a:pPr algn="ctr"/>
                      <a:endParaRPr lang="en-GB" sz="1400" dirty="0">
                        <a:solidFill>
                          <a:schemeClr val="bg1"/>
                        </a:solidFill>
                      </a:endParaRPr>
                    </a:p>
                  </a:txBody>
                  <a:tcPr marL="88751" marR="88751" marT="44375" marB="44375" anchor="ctr">
                    <a:solidFill>
                      <a:schemeClr val="tx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b="0" dirty="0" smtClean="0">
                        <a:solidFill>
                          <a:schemeClr val="bg1"/>
                        </a:solidFill>
                        <a:latin typeface="Calibri" pitchFamily="34" charset="0"/>
                        <a:ea typeface="SimSun"/>
                        <a:cs typeface="Calibri" pitchFamily="34" charset="0"/>
                      </a:endParaRPr>
                    </a:p>
                  </a:txBody>
                  <a:tcPr marL="44375" marR="44375" marT="44375" marB="44375" anchor="ctr">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dirty="0" smtClean="0">
                          <a:solidFill>
                            <a:srgbClr val="FFFF00"/>
                          </a:solidFill>
                          <a:latin typeface="Calibri" pitchFamily="34" charset="0"/>
                          <a:ea typeface="SimSun"/>
                          <a:cs typeface="Calibri" pitchFamily="34" charset="0"/>
                        </a:rPr>
                        <a:t>A</a:t>
                      </a:r>
                    </a:p>
                  </a:txBody>
                  <a:tcPr marL="44375" marR="44375" marT="44375" marB="44375">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dirty="0" smtClean="0">
                          <a:solidFill>
                            <a:srgbClr val="FFFF00"/>
                          </a:solidFill>
                          <a:latin typeface="Calibri" pitchFamily="34" charset="0"/>
                          <a:ea typeface="SimSun"/>
                          <a:cs typeface="Calibri" pitchFamily="34" charset="0"/>
                        </a:rPr>
                        <a:t>B</a:t>
                      </a:r>
                    </a:p>
                  </a:txBody>
                  <a:tcPr marL="44375" marR="44375" marT="44375" marB="44375">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dirty="0" smtClean="0">
                          <a:solidFill>
                            <a:srgbClr val="FFFF00"/>
                          </a:solidFill>
                          <a:latin typeface="Calibri" pitchFamily="34" charset="0"/>
                          <a:ea typeface="SimSun"/>
                          <a:cs typeface="Calibri" pitchFamily="34" charset="0"/>
                        </a:rPr>
                        <a:t>C</a:t>
                      </a:r>
                    </a:p>
                  </a:txBody>
                  <a:tcPr marL="44375" marR="44375" marT="44375" marB="44375">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dirty="0" smtClean="0">
                          <a:solidFill>
                            <a:srgbClr val="FFFF00"/>
                          </a:solidFill>
                          <a:latin typeface="Calibri" pitchFamily="34" charset="0"/>
                          <a:ea typeface="SimSun"/>
                          <a:cs typeface="Calibri" pitchFamily="34" charset="0"/>
                        </a:rPr>
                        <a:t>D</a:t>
                      </a:r>
                    </a:p>
                  </a:txBody>
                  <a:tcPr marL="44375" marR="44375" marT="44375" marB="44375">
                    <a:solidFill>
                      <a:schemeClr val="tx1"/>
                    </a:solidFill>
                  </a:tcPr>
                </a:tc>
                <a:extLst>
                  <a:ext uri="{0D108BD9-81ED-4DB2-BD59-A6C34878D82A}">
                    <a16:rowId xmlns:a16="http://schemas.microsoft.com/office/drawing/2014/main" val="3364882587"/>
                  </a:ext>
                </a:extLst>
              </a:tr>
              <a:tr h="561905">
                <a:tc>
                  <a:txBody>
                    <a:bodyPr/>
                    <a:lstStyle/>
                    <a:p>
                      <a:pPr algn="ctr"/>
                      <a:r>
                        <a:rPr lang="en-GB" sz="1900" dirty="0" smtClean="0">
                          <a:latin typeface="Calibri" panose="020F0502020204030204" pitchFamily="34" charset="0"/>
                          <a:cs typeface="Calibri" panose="020F0502020204030204" pitchFamily="34" charset="0"/>
                        </a:rPr>
                        <a:t>1</a:t>
                      </a:r>
                      <a:endParaRPr lang="en-GB" sz="1900" dirty="0">
                        <a:latin typeface="Calibri" panose="020F0502020204030204" pitchFamily="34" charset="0"/>
                        <a:cs typeface="Calibri" panose="020F0502020204030204" pitchFamily="34" charset="0"/>
                      </a:endParaRPr>
                    </a:p>
                  </a:txBody>
                  <a:tcPr marL="88751" marR="88751" marT="44375" marB="44375" anchor="ctr">
                    <a:solidFill>
                      <a:schemeClr val="accent4">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900" b="1" i="0" u="none" strike="noStrike" kern="1200" cap="none" spc="0" normalizeH="0" baseline="0" noProof="0" dirty="0" smtClean="0">
                          <a:ln>
                            <a:noFill/>
                          </a:ln>
                          <a:solidFill>
                            <a:srgbClr val="C00000"/>
                          </a:solidFill>
                          <a:effectLst/>
                          <a:uLnTx/>
                          <a:uFillTx/>
                          <a:latin typeface="Calibri" pitchFamily="34" charset="0"/>
                          <a:ea typeface="SimSun"/>
                          <a:cs typeface="Calibri" pitchFamily="34" charset="0"/>
                        </a:rPr>
                        <a:t>State</a:t>
                      </a:r>
                      <a:r>
                        <a:rPr kumimoji="0" lang="en-GB" sz="1900" b="1" i="0" u="none" strike="noStrike" kern="1200" cap="none" spc="0" normalizeH="0" baseline="0" noProof="0" dirty="0" smtClean="0">
                          <a:ln>
                            <a:noFill/>
                          </a:ln>
                          <a:solidFill>
                            <a:srgbClr val="FF0000"/>
                          </a:solidFill>
                          <a:effectLst/>
                          <a:uLnTx/>
                          <a:uFillTx/>
                          <a:latin typeface="Calibri" pitchFamily="34" charset="0"/>
                          <a:ea typeface="SimSun"/>
                          <a:cs typeface="Calibri" pitchFamily="34" charset="0"/>
                        </a:rPr>
                        <a:t> </a:t>
                      </a:r>
                      <a:r>
                        <a:rPr kumimoji="0" lang="en-GB" sz="1900" b="0" i="0" u="none" strike="noStrike" kern="1200" cap="none" spc="0" normalizeH="0" baseline="0" noProof="0" dirty="0" smtClean="0">
                          <a:ln>
                            <a:noFill/>
                          </a:ln>
                          <a:solidFill>
                            <a:srgbClr val="000000"/>
                          </a:solidFill>
                          <a:effectLst/>
                          <a:uLnTx/>
                          <a:uFillTx/>
                          <a:latin typeface="Calibri" pitchFamily="34" charset="0"/>
                          <a:ea typeface="SimSun"/>
                          <a:cs typeface="Calibri" pitchFamily="34" charset="0"/>
                        </a:rPr>
                        <a:t>what is used to measure temperature.</a:t>
                      </a:r>
                      <a:endParaRPr lang="en-GB" sz="1900" b="0" dirty="0" smtClean="0">
                        <a:solidFill>
                          <a:srgbClr val="000000"/>
                        </a:solidFill>
                        <a:latin typeface="Calibri" pitchFamily="34" charset="0"/>
                        <a:ea typeface="SimSun"/>
                        <a:cs typeface="Calibri" pitchFamily="34" charset="0"/>
                      </a:endParaRPr>
                    </a:p>
                  </a:txBody>
                  <a:tcPr marL="44375" marR="44375" marT="44375" marB="44375" anchor="ctr">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900" b="1" dirty="0" smtClean="0">
                          <a:solidFill>
                            <a:srgbClr val="7030A0"/>
                          </a:solidFill>
                          <a:latin typeface="Calibri" pitchFamily="34" charset="0"/>
                          <a:ea typeface="SimSun"/>
                          <a:cs typeface="Calibri" pitchFamily="34" charset="0"/>
                        </a:rPr>
                        <a:t>Measuring</a:t>
                      </a:r>
                      <a:r>
                        <a:rPr lang="en-GB" sz="1900" b="1" baseline="0" dirty="0" smtClean="0">
                          <a:solidFill>
                            <a:srgbClr val="7030A0"/>
                          </a:solidFill>
                          <a:latin typeface="Calibri" pitchFamily="34" charset="0"/>
                          <a:ea typeface="SimSun"/>
                          <a:cs typeface="Calibri" pitchFamily="34" charset="0"/>
                        </a:rPr>
                        <a:t> Cylinder</a:t>
                      </a:r>
                      <a:endParaRPr lang="en-GB" sz="1900" b="1" dirty="0" smtClean="0">
                        <a:solidFill>
                          <a:srgbClr val="7030A0"/>
                        </a:solidFill>
                        <a:latin typeface="Calibri" pitchFamily="34" charset="0"/>
                        <a:ea typeface="SimSun"/>
                        <a:cs typeface="Calibri" pitchFamily="34" charset="0"/>
                      </a:endParaRPr>
                    </a:p>
                  </a:txBody>
                  <a:tcPr marL="44375" marR="44375" marT="44375" marB="44375" anchor="ctr">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900" b="1" dirty="0" smtClean="0">
                          <a:solidFill>
                            <a:srgbClr val="7030A0"/>
                          </a:solidFill>
                          <a:latin typeface="Calibri" pitchFamily="34" charset="0"/>
                          <a:ea typeface="SimSun"/>
                          <a:cs typeface="Calibri" pitchFamily="34" charset="0"/>
                        </a:rPr>
                        <a:t>Ruler</a:t>
                      </a:r>
                    </a:p>
                  </a:txBody>
                  <a:tcPr marL="44375" marR="44375" marT="44375" marB="44375" anchor="ctr">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900" b="1" dirty="0" smtClean="0">
                          <a:solidFill>
                            <a:srgbClr val="7030A0"/>
                          </a:solidFill>
                          <a:latin typeface="Calibri" pitchFamily="34" charset="0"/>
                          <a:ea typeface="SimSun"/>
                          <a:cs typeface="Calibri" pitchFamily="34" charset="0"/>
                        </a:rPr>
                        <a:t>Light Gate</a:t>
                      </a:r>
                    </a:p>
                  </a:txBody>
                  <a:tcPr marL="44375" marR="44375" marT="44375" marB="44375" anchor="ctr">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900" b="1" dirty="0" smtClean="0">
                          <a:solidFill>
                            <a:srgbClr val="7030A0"/>
                          </a:solidFill>
                          <a:latin typeface="Calibri" pitchFamily="34" charset="0"/>
                          <a:ea typeface="SimSun"/>
                          <a:cs typeface="Calibri" pitchFamily="34" charset="0"/>
                        </a:rPr>
                        <a:t>Thermometer</a:t>
                      </a:r>
                    </a:p>
                  </a:txBody>
                  <a:tcPr marL="44375" marR="44375" marT="44375" marB="44375" anchor="ctr">
                    <a:solidFill>
                      <a:schemeClr val="accent4">
                        <a:lumMod val="40000"/>
                        <a:lumOff val="60000"/>
                      </a:schemeClr>
                    </a:solidFill>
                  </a:tcPr>
                </a:tc>
                <a:extLst>
                  <a:ext uri="{0D108BD9-81ED-4DB2-BD59-A6C34878D82A}">
                    <a16:rowId xmlns:a16="http://schemas.microsoft.com/office/drawing/2014/main" val="2459924236"/>
                  </a:ext>
                </a:extLst>
              </a:tr>
              <a:tr h="561905">
                <a:tc>
                  <a:txBody>
                    <a:bodyPr/>
                    <a:lstStyle/>
                    <a:p>
                      <a:pPr algn="ctr"/>
                      <a:r>
                        <a:rPr lang="en-GB" sz="1900" dirty="0" smtClean="0">
                          <a:latin typeface="Calibri" panose="020F0502020204030204" pitchFamily="34" charset="0"/>
                          <a:cs typeface="Calibri" panose="020F0502020204030204" pitchFamily="34" charset="0"/>
                        </a:rPr>
                        <a:t>2</a:t>
                      </a:r>
                      <a:endParaRPr lang="en-GB" sz="1900" dirty="0">
                        <a:latin typeface="Calibri" panose="020F0502020204030204" pitchFamily="34" charset="0"/>
                        <a:cs typeface="Calibri" panose="020F0502020204030204" pitchFamily="34" charset="0"/>
                      </a:endParaRPr>
                    </a:p>
                  </a:txBody>
                  <a:tcPr marL="88751" marR="88751" marT="44375" marB="44375" anchor="ctr">
                    <a:solidFill>
                      <a:schemeClr val="accent4">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900" b="1" i="0" u="none" strike="noStrike" kern="1200" cap="none" spc="0" normalizeH="0" baseline="0" noProof="0" dirty="0" smtClean="0">
                          <a:ln>
                            <a:noFill/>
                          </a:ln>
                          <a:solidFill>
                            <a:srgbClr val="C00000"/>
                          </a:solidFill>
                          <a:effectLst/>
                          <a:uLnTx/>
                          <a:uFillTx/>
                          <a:latin typeface="Calibri" pitchFamily="34" charset="0"/>
                          <a:ea typeface="SimSun"/>
                          <a:cs typeface="Calibri" pitchFamily="34" charset="0"/>
                        </a:rPr>
                        <a:t>State</a:t>
                      </a:r>
                      <a:r>
                        <a:rPr kumimoji="0" lang="en-GB" sz="1900" b="1" i="0" u="none" strike="noStrike" kern="1200" cap="none" spc="0" normalizeH="0" baseline="0" noProof="0" dirty="0" smtClean="0">
                          <a:ln>
                            <a:noFill/>
                          </a:ln>
                          <a:solidFill>
                            <a:srgbClr val="FF0000"/>
                          </a:solidFill>
                          <a:effectLst/>
                          <a:uLnTx/>
                          <a:uFillTx/>
                          <a:latin typeface="Calibri" pitchFamily="34" charset="0"/>
                          <a:ea typeface="SimSun"/>
                          <a:cs typeface="Calibri" pitchFamily="34" charset="0"/>
                        </a:rPr>
                        <a:t> </a:t>
                      </a:r>
                      <a:r>
                        <a:rPr kumimoji="0" lang="en-GB" sz="1900" b="0" i="0" u="none" strike="noStrike" kern="1200" cap="none" spc="0" normalizeH="0" baseline="0" noProof="0" dirty="0" smtClean="0">
                          <a:ln>
                            <a:noFill/>
                          </a:ln>
                          <a:solidFill>
                            <a:srgbClr val="000000"/>
                          </a:solidFill>
                          <a:effectLst/>
                          <a:uLnTx/>
                          <a:uFillTx/>
                          <a:latin typeface="Calibri" pitchFamily="34" charset="0"/>
                          <a:ea typeface="SimSun"/>
                          <a:cs typeface="Calibri" pitchFamily="34" charset="0"/>
                        </a:rPr>
                        <a:t>the unit for heat.</a:t>
                      </a:r>
                      <a:endParaRPr lang="en-GB" sz="1900" b="0" dirty="0" smtClean="0">
                        <a:solidFill>
                          <a:srgbClr val="000000"/>
                        </a:solidFill>
                        <a:latin typeface="Calibri" pitchFamily="34" charset="0"/>
                        <a:ea typeface="SimSun"/>
                        <a:cs typeface="Calibri" pitchFamily="34" charset="0"/>
                      </a:endParaRPr>
                    </a:p>
                  </a:txBody>
                  <a:tcPr marL="44375" marR="44375" marT="44375" marB="44375" anchor="ctr">
                    <a:solidFill>
                      <a:schemeClr val="accent4">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900" b="1" dirty="0" smtClean="0">
                          <a:solidFill>
                            <a:srgbClr val="7030A0"/>
                          </a:solidFill>
                          <a:latin typeface="Calibri" pitchFamily="34" charset="0"/>
                          <a:ea typeface="SimSun"/>
                          <a:cs typeface="Calibri" pitchFamily="34" charset="0"/>
                        </a:rPr>
                        <a:t>W</a:t>
                      </a:r>
                    </a:p>
                  </a:txBody>
                  <a:tcPr marL="44375" marR="44375" marT="44375" marB="44375" anchor="ctr">
                    <a:solidFill>
                      <a:schemeClr val="accent4">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900" b="1" dirty="0" smtClean="0">
                          <a:solidFill>
                            <a:srgbClr val="7030A0"/>
                          </a:solidFill>
                          <a:latin typeface="Calibri" pitchFamily="34" charset="0"/>
                          <a:ea typeface="SimSun"/>
                          <a:cs typeface="Calibri" pitchFamily="34" charset="0"/>
                        </a:rPr>
                        <a:t>J</a:t>
                      </a:r>
                    </a:p>
                  </a:txBody>
                  <a:tcPr marL="44375" marR="44375" marT="44375" marB="44375" anchor="ctr">
                    <a:solidFill>
                      <a:schemeClr val="accent4">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900" b="1" baseline="30000" dirty="0" err="1" smtClean="0">
                          <a:solidFill>
                            <a:srgbClr val="7030A0"/>
                          </a:solidFill>
                          <a:latin typeface="Calibri" pitchFamily="34" charset="0"/>
                          <a:ea typeface="SimSun"/>
                          <a:cs typeface="Calibri" pitchFamily="34" charset="0"/>
                        </a:rPr>
                        <a:t>o</a:t>
                      </a:r>
                      <a:r>
                        <a:rPr lang="en-GB" sz="1900" b="1" dirty="0" err="1" smtClean="0">
                          <a:solidFill>
                            <a:srgbClr val="7030A0"/>
                          </a:solidFill>
                          <a:latin typeface="Calibri" pitchFamily="34" charset="0"/>
                          <a:ea typeface="SimSun"/>
                          <a:cs typeface="Calibri" pitchFamily="34" charset="0"/>
                        </a:rPr>
                        <a:t>C</a:t>
                      </a:r>
                      <a:endParaRPr lang="en-GB" sz="1900" b="1" dirty="0" smtClean="0">
                        <a:solidFill>
                          <a:srgbClr val="7030A0"/>
                        </a:solidFill>
                        <a:latin typeface="Calibri" pitchFamily="34" charset="0"/>
                        <a:ea typeface="SimSun"/>
                        <a:cs typeface="Calibri" pitchFamily="34" charset="0"/>
                      </a:endParaRPr>
                    </a:p>
                  </a:txBody>
                  <a:tcPr marL="44375" marR="44375" marT="44375" marB="44375" anchor="ctr">
                    <a:solidFill>
                      <a:schemeClr val="accent4">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900" b="1" dirty="0" smtClean="0">
                          <a:solidFill>
                            <a:srgbClr val="7030A0"/>
                          </a:solidFill>
                          <a:latin typeface="Calibri" pitchFamily="34" charset="0"/>
                          <a:ea typeface="SimSun"/>
                          <a:cs typeface="Calibri" pitchFamily="34" charset="0"/>
                        </a:rPr>
                        <a:t>kg</a:t>
                      </a:r>
                    </a:p>
                  </a:txBody>
                  <a:tcPr marL="44375" marR="44375" marT="44375" marB="44375" anchor="ctr">
                    <a:solidFill>
                      <a:schemeClr val="accent4">
                        <a:lumMod val="60000"/>
                        <a:lumOff val="40000"/>
                      </a:schemeClr>
                    </a:solidFill>
                  </a:tcPr>
                </a:tc>
                <a:extLst>
                  <a:ext uri="{0D108BD9-81ED-4DB2-BD59-A6C34878D82A}">
                    <a16:rowId xmlns:a16="http://schemas.microsoft.com/office/drawing/2014/main" val="346741319"/>
                  </a:ext>
                </a:extLst>
              </a:tr>
              <a:tr h="561905">
                <a:tc>
                  <a:txBody>
                    <a:bodyPr/>
                    <a:lstStyle/>
                    <a:p>
                      <a:pPr algn="ctr"/>
                      <a:r>
                        <a:rPr lang="en-GB" sz="1900" dirty="0" smtClean="0">
                          <a:latin typeface="Calibri" panose="020F0502020204030204" pitchFamily="34" charset="0"/>
                          <a:cs typeface="Calibri" panose="020F0502020204030204" pitchFamily="34" charset="0"/>
                        </a:rPr>
                        <a:t>3</a:t>
                      </a:r>
                      <a:endParaRPr lang="en-GB" sz="1900" dirty="0">
                        <a:latin typeface="Calibri" panose="020F0502020204030204" pitchFamily="34" charset="0"/>
                        <a:cs typeface="Calibri" panose="020F0502020204030204" pitchFamily="34" charset="0"/>
                      </a:endParaRPr>
                    </a:p>
                  </a:txBody>
                  <a:tcPr marL="88751" marR="88751" marT="44375" marB="44375" anchor="ctr">
                    <a:solidFill>
                      <a:schemeClr val="accent4">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900" b="1" i="0" u="none" strike="noStrike" kern="1200" cap="none" spc="0" normalizeH="0" baseline="0" noProof="0" dirty="0" smtClean="0">
                          <a:ln>
                            <a:noFill/>
                          </a:ln>
                          <a:solidFill>
                            <a:srgbClr val="C00000"/>
                          </a:solidFill>
                          <a:effectLst/>
                          <a:uLnTx/>
                          <a:uFillTx/>
                          <a:latin typeface="Calibri" pitchFamily="34" charset="0"/>
                          <a:ea typeface="SimSun"/>
                          <a:cs typeface="Calibri" pitchFamily="34" charset="0"/>
                        </a:rPr>
                        <a:t>State</a:t>
                      </a:r>
                      <a:r>
                        <a:rPr kumimoji="0" lang="en-GB" sz="1900" b="1" i="0" u="none" strike="noStrike" kern="1200" cap="none" spc="0" normalizeH="0" baseline="0" noProof="0" dirty="0" smtClean="0">
                          <a:ln>
                            <a:noFill/>
                          </a:ln>
                          <a:solidFill>
                            <a:srgbClr val="FF0000"/>
                          </a:solidFill>
                          <a:effectLst/>
                          <a:uLnTx/>
                          <a:uFillTx/>
                          <a:latin typeface="Calibri" pitchFamily="34" charset="0"/>
                          <a:ea typeface="SimSun"/>
                          <a:cs typeface="Calibri" pitchFamily="34" charset="0"/>
                        </a:rPr>
                        <a:t> </a:t>
                      </a:r>
                      <a:r>
                        <a:rPr kumimoji="0" lang="en-GB" sz="1900" b="0" i="0" u="none" strike="noStrike" kern="1200" cap="none" spc="0" normalizeH="0" baseline="0" noProof="0" dirty="0" smtClean="0">
                          <a:ln>
                            <a:noFill/>
                          </a:ln>
                          <a:solidFill>
                            <a:srgbClr val="000000"/>
                          </a:solidFill>
                          <a:effectLst/>
                          <a:uLnTx/>
                          <a:uFillTx/>
                          <a:latin typeface="Calibri" pitchFamily="34" charset="0"/>
                          <a:ea typeface="SimSun"/>
                          <a:cs typeface="Calibri" pitchFamily="34" charset="0"/>
                        </a:rPr>
                        <a:t>the unit for temperature.</a:t>
                      </a:r>
                      <a:endParaRPr lang="en-GB" sz="1900" b="0" dirty="0" smtClean="0">
                        <a:solidFill>
                          <a:srgbClr val="000000"/>
                        </a:solidFill>
                        <a:latin typeface="Calibri" pitchFamily="34" charset="0"/>
                        <a:ea typeface="SimSun"/>
                        <a:cs typeface="Calibri" pitchFamily="34" charset="0"/>
                      </a:endParaRPr>
                    </a:p>
                  </a:txBody>
                  <a:tcPr marL="44375" marR="44375" marT="44375" marB="44375" anchor="ctr">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900" b="1" dirty="0" smtClean="0">
                          <a:solidFill>
                            <a:srgbClr val="7030A0"/>
                          </a:solidFill>
                          <a:latin typeface="Calibri" pitchFamily="34" charset="0"/>
                          <a:ea typeface="SimSun"/>
                          <a:cs typeface="Calibri" pitchFamily="34" charset="0"/>
                        </a:rPr>
                        <a:t>W</a:t>
                      </a:r>
                    </a:p>
                  </a:txBody>
                  <a:tcPr marL="44375" marR="44375" marT="44375" marB="44375" anchor="ctr">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900" b="1" dirty="0" smtClean="0">
                          <a:solidFill>
                            <a:srgbClr val="7030A0"/>
                          </a:solidFill>
                          <a:latin typeface="Calibri" pitchFamily="34" charset="0"/>
                          <a:ea typeface="SimSun"/>
                          <a:cs typeface="Calibri" pitchFamily="34" charset="0"/>
                        </a:rPr>
                        <a:t>J</a:t>
                      </a:r>
                    </a:p>
                  </a:txBody>
                  <a:tcPr marL="44375" marR="44375" marT="44375" marB="44375" anchor="ctr">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900" b="1" baseline="30000" dirty="0" err="1" smtClean="0">
                          <a:solidFill>
                            <a:srgbClr val="7030A0"/>
                          </a:solidFill>
                          <a:latin typeface="Calibri" pitchFamily="34" charset="0"/>
                          <a:ea typeface="SimSun"/>
                          <a:cs typeface="Calibri" pitchFamily="34" charset="0"/>
                        </a:rPr>
                        <a:t>o</a:t>
                      </a:r>
                      <a:r>
                        <a:rPr lang="en-GB" sz="1900" b="1" dirty="0" err="1" smtClean="0">
                          <a:solidFill>
                            <a:srgbClr val="7030A0"/>
                          </a:solidFill>
                          <a:latin typeface="Calibri" pitchFamily="34" charset="0"/>
                          <a:ea typeface="SimSun"/>
                          <a:cs typeface="Calibri" pitchFamily="34" charset="0"/>
                        </a:rPr>
                        <a:t>C</a:t>
                      </a:r>
                      <a:endParaRPr lang="en-GB" sz="1900" b="1" dirty="0" smtClean="0">
                        <a:solidFill>
                          <a:srgbClr val="7030A0"/>
                        </a:solidFill>
                        <a:latin typeface="Calibri" pitchFamily="34" charset="0"/>
                        <a:ea typeface="SimSun"/>
                        <a:cs typeface="Calibri" pitchFamily="34" charset="0"/>
                      </a:endParaRPr>
                    </a:p>
                  </a:txBody>
                  <a:tcPr marL="44375" marR="44375" marT="44375" marB="44375" anchor="ctr">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900" b="1" dirty="0" smtClean="0">
                          <a:solidFill>
                            <a:srgbClr val="7030A0"/>
                          </a:solidFill>
                          <a:latin typeface="Calibri" pitchFamily="34" charset="0"/>
                          <a:ea typeface="SimSun"/>
                          <a:cs typeface="Calibri" pitchFamily="34" charset="0"/>
                        </a:rPr>
                        <a:t>kg</a:t>
                      </a:r>
                    </a:p>
                  </a:txBody>
                  <a:tcPr marL="44375" marR="44375" marT="44375" marB="44375" anchor="ctr">
                    <a:solidFill>
                      <a:schemeClr val="accent4">
                        <a:lumMod val="40000"/>
                        <a:lumOff val="60000"/>
                      </a:schemeClr>
                    </a:solidFill>
                  </a:tcPr>
                </a:tc>
                <a:extLst>
                  <a:ext uri="{0D108BD9-81ED-4DB2-BD59-A6C34878D82A}">
                    <a16:rowId xmlns:a16="http://schemas.microsoft.com/office/drawing/2014/main" val="3949584474"/>
                  </a:ext>
                </a:extLst>
              </a:tr>
            </a:tbl>
          </a:graphicData>
        </a:graphic>
      </p:graphicFrame>
    </p:spTree>
    <p:extLst>
      <p:ext uri="{BB962C8B-B14F-4D97-AF65-F5344CB8AC3E}">
        <p14:creationId xmlns:p14="http://schemas.microsoft.com/office/powerpoint/2010/main" val="18017182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782711616"/>
              </p:ext>
            </p:extLst>
          </p:nvPr>
        </p:nvGraphicFramePr>
        <p:xfrm>
          <a:off x="179512" y="188640"/>
          <a:ext cx="8856983" cy="2655695"/>
        </p:xfrm>
        <a:graphic>
          <a:graphicData uri="http://schemas.openxmlformats.org/drawingml/2006/table">
            <a:tbl>
              <a:tblPr firstRow="1" bandRow="1">
                <a:tableStyleId>{5940675A-B579-460E-94D1-54222C63F5DA}</a:tableStyleId>
              </a:tblPr>
              <a:tblGrid>
                <a:gridCol w="261032">
                  <a:extLst>
                    <a:ext uri="{9D8B030D-6E8A-4147-A177-3AD203B41FA5}">
                      <a16:colId xmlns:a16="http://schemas.microsoft.com/office/drawing/2014/main" val="913255248"/>
                    </a:ext>
                  </a:extLst>
                </a:gridCol>
                <a:gridCol w="3339367">
                  <a:extLst>
                    <a:ext uri="{9D8B030D-6E8A-4147-A177-3AD203B41FA5}">
                      <a16:colId xmlns:a16="http://schemas.microsoft.com/office/drawing/2014/main" val="835547527"/>
                    </a:ext>
                  </a:extLst>
                </a:gridCol>
                <a:gridCol w="1314146">
                  <a:extLst>
                    <a:ext uri="{9D8B030D-6E8A-4147-A177-3AD203B41FA5}">
                      <a16:colId xmlns:a16="http://schemas.microsoft.com/office/drawing/2014/main" val="2312672289"/>
                    </a:ext>
                  </a:extLst>
                </a:gridCol>
                <a:gridCol w="1134126">
                  <a:extLst>
                    <a:ext uri="{9D8B030D-6E8A-4147-A177-3AD203B41FA5}">
                      <a16:colId xmlns:a16="http://schemas.microsoft.com/office/drawing/2014/main" val="2086523959"/>
                    </a:ext>
                  </a:extLst>
                </a:gridCol>
                <a:gridCol w="1296144">
                  <a:extLst>
                    <a:ext uri="{9D8B030D-6E8A-4147-A177-3AD203B41FA5}">
                      <a16:colId xmlns:a16="http://schemas.microsoft.com/office/drawing/2014/main" val="4280423365"/>
                    </a:ext>
                  </a:extLst>
                </a:gridCol>
                <a:gridCol w="1512168">
                  <a:extLst>
                    <a:ext uri="{9D8B030D-6E8A-4147-A177-3AD203B41FA5}">
                      <a16:colId xmlns:a16="http://schemas.microsoft.com/office/drawing/2014/main" val="3409352781"/>
                    </a:ext>
                  </a:extLst>
                </a:gridCol>
              </a:tblGrid>
              <a:tr h="254177">
                <a:tc>
                  <a:txBody>
                    <a:bodyPr/>
                    <a:lstStyle/>
                    <a:p>
                      <a:pPr algn="ctr"/>
                      <a:endParaRPr lang="en-GB" sz="1400" dirty="0">
                        <a:solidFill>
                          <a:schemeClr val="bg1"/>
                        </a:solidFill>
                      </a:endParaRPr>
                    </a:p>
                  </a:txBody>
                  <a:tcPr marL="88751" marR="88751" marT="44375" marB="44375" anchor="ctr">
                    <a:solidFill>
                      <a:schemeClr val="tx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b="0" dirty="0" smtClean="0">
                        <a:solidFill>
                          <a:schemeClr val="bg1"/>
                        </a:solidFill>
                        <a:latin typeface="Calibri" pitchFamily="34" charset="0"/>
                        <a:ea typeface="SimSun"/>
                        <a:cs typeface="Calibri" pitchFamily="34" charset="0"/>
                      </a:endParaRPr>
                    </a:p>
                  </a:txBody>
                  <a:tcPr marL="44375" marR="44375" marT="44375" marB="44375" anchor="ctr">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dirty="0" smtClean="0">
                          <a:solidFill>
                            <a:srgbClr val="FFFF00"/>
                          </a:solidFill>
                          <a:latin typeface="Calibri" pitchFamily="34" charset="0"/>
                          <a:ea typeface="SimSun"/>
                          <a:cs typeface="Calibri" pitchFamily="34" charset="0"/>
                        </a:rPr>
                        <a:t>A</a:t>
                      </a:r>
                    </a:p>
                  </a:txBody>
                  <a:tcPr marL="44375" marR="44375" marT="44375" marB="44375">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dirty="0" smtClean="0">
                          <a:solidFill>
                            <a:srgbClr val="FFFF00"/>
                          </a:solidFill>
                          <a:latin typeface="Calibri" pitchFamily="34" charset="0"/>
                          <a:ea typeface="SimSun"/>
                          <a:cs typeface="Calibri" pitchFamily="34" charset="0"/>
                        </a:rPr>
                        <a:t>B</a:t>
                      </a:r>
                    </a:p>
                  </a:txBody>
                  <a:tcPr marL="44375" marR="44375" marT="44375" marB="44375">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dirty="0" smtClean="0">
                          <a:solidFill>
                            <a:srgbClr val="FFFF00"/>
                          </a:solidFill>
                          <a:latin typeface="Calibri" pitchFamily="34" charset="0"/>
                          <a:ea typeface="SimSun"/>
                          <a:cs typeface="Calibri" pitchFamily="34" charset="0"/>
                        </a:rPr>
                        <a:t>C</a:t>
                      </a:r>
                    </a:p>
                  </a:txBody>
                  <a:tcPr marL="44375" marR="44375" marT="44375" marB="44375">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dirty="0" smtClean="0">
                          <a:solidFill>
                            <a:srgbClr val="FFFF00"/>
                          </a:solidFill>
                          <a:latin typeface="Calibri" pitchFamily="34" charset="0"/>
                          <a:ea typeface="SimSun"/>
                          <a:cs typeface="Calibri" pitchFamily="34" charset="0"/>
                        </a:rPr>
                        <a:t>D</a:t>
                      </a:r>
                    </a:p>
                  </a:txBody>
                  <a:tcPr marL="44375" marR="44375" marT="44375" marB="44375">
                    <a:solidFill>
                      <a:schemeClr val="tx1"/>
                    </a:solidFill>
                  </a:tcPr>
                </a:tc>
                <a:extLst>
                  <a:ext uri="{0D108BD9-81ED-4DB2-BD59-A6C34878D82A}">
                    <a16:rowId xmlns:a16="http://schemas.microsoft.com/office/drawing/2014/main" val="3364882587"/>
                  </a:ext>
                </a:extLst>
              </a:tr>
              <a:tr h="561905">
                <a:tc>
                  <a:txBody>
                    <a:bodyPr/>
                    <a:lstStyle/>
                    <a:p>
                      <a:pPr algn="ctr"/>
                      <a:r>
                        <a:rPr lang="en-GB" sz="1900" dirty="0" smtClean="0">
                          <a:latin typeface="Calibri" panose="020F0502020204030204" pitchFamily="34" charset="0"/>
                          <a:cs typeface="Calibri" panose="020F0502020204030204" pitchFamily="34" charset="0"/>
                        </a:rPr>
                        <a:t>1</a:t>
                      </a:r>
                      <a:endParaRPr lang="en-GB" sz="1900" dirty="0">
                        <a:latin typeface="Calibri" panose="020F0502020204030204" pitchFamily="34" charset="0"/>
                        <a:cs typeface="Calibri" panose="020F0502020204030204" pitchFamily="34" charset="0"/>
                      </a:endParaRPr>
                    </a:p>
                  </a:txBody>
                  <a:tcPr marL="88751" marR="88751" marT="44375" marB="44375" anchor="ctr">
                    <a:solidFill>
                      <a:schemeClr val="accent4">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900" b="1" i="0" u="none" strike="noStrike" kern="1200" cap="none" spc="0" normalizeH="0" baseline="0" noProof="0" dirty="0" smtClean="0">
                          <a:ln>
                            <a:noFill/>
                          </a:ln>
                          <a:solidFill>
                            <a:srgbClr val="C00000"/>
                          </a:solidFill>
                          <a:effectLst/>
                          <a:uLnTx/>
                          <a:uFillTx/>
                          <a:latin typeface="Calibri" pitchFamily="34" charset="0"/>
                          <a:ea typeface="SimSun"/>
                          <a:cs typeface="Calibri" pitchFamily="34" charset="0"/>
                        </a:rPr>
                        <a:t>State</a:t>
                      </a:r>
                      <a:r>
                        <a:rPr kumimoji="0" lang="en-GB" sz="1900" b="1" i="0" u="none" strike="noStrike" kern="1200" cap="none" spc="0" normalizeH="0" baseline="0" noProof="0" dirty="0" smtClean="0">
                          <a:ln>
                            <a:noFill/>
                          </a:ln>
                          <a:solidFill>
                            <a:srgbClr val="FF0000"/>
                          </a:solidFill>
                          <a:effectLst/>
                          <a:uLnTx/>
                          <a:uFillTx/>
                          <a:latin typeface="Calibri" pitchFamily="34" charset="0"/>
                          <a:ea typeface="SimSun"/>
                          <a:cs typeface="Calibri" pitchFamily="34" charset="0"/>
                        </a:rPr>
                        <a:t> </a:t>
                      </a:r>
                      <a:r>
                        <a:rPr kumimoji="0" lang="en-GB" sz="1900" b="0" i="0" u="none" strike="noStrike" kern="1200" cap="none" spc="0" normalizeH="0" baseline="0" noProof="0" dirty="0" smtClean="0">
                          <a:ln>
                            <a:noFill/>
                          </a:ln>
                          <a:solidFill>
                            <a:srgbClr val="000000"/>
                          </a:solidFill>
                          <a:effectLst/>
                          <a:uLnTx/>
                          <a:uFillTx/>
                          <a:latin typeface="Calibri" pitchFamily="34" charset="0"/>
                          <a:ea typeface="SimSun"/>
                          <a:cs typeface="Calibri" pitchFamily="34" charset="0"/>
                        </a:rPr>
                        <a:t>what is used to measure temperature.</a:t>
                      </a:r>
                      <a:endParaRPr lang="en-GB" sz="1900" b="0" dirty="0" smtClean="0">
                        <a:solidFill>
                          <a:srgbClr val="000000"/>
                        </a:solidFill>
                        <a:latin typeface="Calibri" pitchFamily="34" charset="0"/>
                        <a:ea typeface="SimSun"/>
                        <a:cs typeface="Calibri" pitchFamily="34" charset="0"/>
                      </a:endParaRPr>
                    </a:p>
                  </a:txBody>
                  <a:tcPr marL="44375" marR="44375" marT="44375" marB="44375" anchor="ctr">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900" b="1" dirty="0" smtClean="0">
                          <a:solidFill>
                            <a:srgbClr val="7030A0"/>
                          </a:solidFill>
                          <a:latin typeface="Calibri" pitchFamily="34" charset="0"/>
                          <a:ea typeface="SimSun"/>
                          <a:cs typeface="Calibri" pitchFamily="34" charset="0"/>
                        </a:rPr>
                        <a:t>Measuring</a:t>
                      </a:r>
                      <a:r>
                        <a:rPr lang="en-GB" sz="1900" b="1" baseline="0" dirty="0" smtClean="0">
                          <a:solidFill>
                            <a:srgbClr val="7030A0"/>
                          </a:solidFill>
                          <a:latin typeface="Calibri" pitchFamily="34" charset="0"/>
                          <a:ea typeface="SimSun"/>
                          <a:cs typeface="Calibri" pitchFamily="34" charset="0"/>
                        </a:rPr>
                        <a:t> Cylinder</a:t>
                      </a:r>
                      <a:endParaRPr lang="en-GB" sz="1900" b="1" dirty="0" smtClean="0">
                        <a:solidFill>
                          <a:srgbClr val="7030A0"/>
                        </a:solidFill>
                        <a:latin typeface="Calibri" pitchFamily="34" charset="0"/>
                        <a:ea typeface="SimSun"/>
                        <a:cs typeface="Calibri" pitchFamily="34" charset="0"/>
                      </a:endParaRPr>
                    </a:p>
                  </a:txBody>
                  <a:tcPr marL="44375" marR="44375" marT="44375" marB="44375" anchor="ctr">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900" b="1" dirty="0" smtClean="0">
                          <a:solidFill>
                            <a:srgbClr val="7030A0"/>
                          </a:solidFill>
                          <a:latin typeface="Calibri" pitchFamily="34" charset="0"/>
                          <a:ea typeface="SimSun"/>
                          <a:cs typeface="Calibri" pitchFamily="34" charset="0"/>
                        </a:rPr>
                        <a:t>Ruler</a:t>
                      </a:r>
                    </a:p>
                  </a:txBody>
                  <a:tcPr marL="44375" marR="44375" marT="44375" marB="44375" anchor="ctr">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900" b="1" dirty="0" smtClean="0">
                          <a:solidFill>
                            <a:srgbClr val="7030A0"/>
                          </a:solidFill>
                          <a:latin typeface="Calibri" pitchFamily="34" charset="0"/>
                          <a:ea typeface="SimSun"/>
                          <a:cs typeface="Calibri" pitchFamily="34" charset="0"/>
                        </a:rPr>
                        <a:t>Light Gate</a:t>
                      </a:r>
                    </a:p>
                  </a:txBody>
                  <a:tcPr marL="44375" marR="44375" marT="44375" marB="44375" anchor="ctr">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900" b="1" dirty="0" smtClean="0">
                          <a:solidFill>
                            <a:srgbClr val="7030A0"/>
                          </a:solidFill>
                          <a:latin typeface="Calibri" pitchFamily="34" charset="0"/>
                          <a:ea typeface="SimSun"/>
                          <a:cs typeface="Calibri" pitchFamily="34" charset="0"/>
                        </a:rPr>
                        <a:t>Thermometer</a:t>
                      </a:r>
                    </a:p>
                  </a:txBody>
                  <a:tcPr marL="44375" marR="44375" marT="44375" marB="44375" anchor="ctr">
                    <a:solidFill>
                      <a:schemeClr val="accent4">
                        <a:lumMod val="40000"/>
                        <a:lumOff val="60000"/>
                      </a:schemeClr>
                    </a:solidFill>
                  </a:tcPr>
                </a:tc>
                <a:extLst>
                  <a:ext uri="{0D108BD9-81ED-4DB2-BD59-A6C34878D82A}">
                    <a16:rowId xmlns:a16="http://schemas.microsoft.com/office/drawing/2014/main" val="2459924236"/>
                  </a:ext>
                </a:extLst>
              </a:tr>
              <a:tr h="561905">
                <a:tc>
                  <a:txBody>
                    <a:bodyPr/>
                    <a:lstStyle/>
                    <a:p>
                      <a:pPr algn="ctr"/>
                      <a:r>
                        <a:rPr lang="en-GB" sz="1900" dirty="0" smtClean="0">
                          <a:latin typeface="Calibri" panose="020F0502020204030204" pitchFamily="34" charset="0"/>
                          <a:cs typeface="Calibri" panose="020F0502020204030204" pitchFamily="34" charset="0"/>
                        </a:rPr>
                        <a:t>2</a:t>
                      </a:r>
                      <a:endParaRPr lang="en-GB" sz="1900" dirty="0">
                        <a:latin typeface="Calibri" panose="020F0502020204030204" pitchFamily="34" charset="0"/>
                        <a:cs typeface="Calibri" panose="020F0502020204030204" pitchFamily="34" charset="0"/>
                      </a:endParaRPr>
                    </a:p>
                  </a:txBody>
                  <a:tcPr marL="88751" marR="88751" marT="44375" marB="44375" anchor="ctr">
                    <a:solidFill>
                      <a:schemeClr val="accent4">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900" b="1" i="0" u="none" strike="noStrike" kern="1200" cap="none" spc="0" normalizeH="0" baseline="0" noProof="0" dirty="0" smtClean="0">
                          <a:ln>
                            <a:noFill/>
                          </a:ln>
                          <a:solidFill>
                            <a:srgbClr val="C00000"/>
                          </a:solidFill>
                          <a:effectLst/>
                          <a:uLnTx/>
                          <a:uFillTx/>
                          <a:latin typeface="Calibri" pitchFamily="34" charset="0"/>
                          <a:ea typeface="SimSun"/>
                          <a:cs typeface="Calibri" pitchFamily="34" charset="0"/>
                        </a:rPr>
                        <a:t>State</a:t>
                      </a:r>
                      <a:r>
                        <a:rPr kumimoji="0" lang="en-GB" sz="1900" b="1" i="0" u="none" strike="noStrike" kern="1200" cap="none" spc="0" normalizeH="0" baseline="0" noProof="0" dirty="0" smtClean="0">
                          <a:ln>
                            <a:noFill/>
                          </a:ln>
                          <a:solidFill>
                            <a:srgbClr val="FF0000"/>
                          </a:solidFill>
                          <a:effectLst/>
                          <a:uLnTx/>
                          <a:uFillTx/>
                          <a:latin typeface="Calibri" pitchFamily="34" charset="0"/>
                          <a:ea typeface="SimSun"/>
                          <a:cs typeface="Calibri" pitchFamily="34" charset="0"/>
                        </a:rPr>
                        <a:t> </a:t>
                      </a:r>
                      <a:r>
                        <a:rPr kumimoji="0" lang="en-GB" sz="1900" b="0" i="0" u="none" strike="noStrike" kern="1200" cap="none" spc="0" normalizeH="0" baseline="0" noProof="0" dirty="0" smtClean="0">
                          <a:ln>
                            <a:noFill/>
                          </a:ln>
                          <a:solidFill>
                            <a:srgbClr val="000000"/>
                          </a:solidFill>
                          <a:effectLst/>
                          <a:uLnTx/>
                          <a:uFillTx/>
                          <a:latin typeface="Calibri" pitchFamily="34" charset="0"/>
                          <a:ea typeface="SimSun"/>
                          <a:cs typeface="Calibri" pitchFamily="34" charset="0"/>
                        </a:rPr>
                        <a:t>the unit for heat.</a:t>
                      </a:r>
                      <a:endParaRPr lang="en-GB" sz="1900" b="0" dirty="0" smtClean="0">
                        <a:solidFill>
                          <a:srgbClr val="000000"/>
                        </a:solidFill>
                        <a:latin typeface="Calibri" pitchFamily="34" charset="0"/>
                        <a:ea typeface="SimSun"/>
                        <a:cs typeface="Calibri" pitchFamily="34" charset="0"/>
                      </a:endParaRPr>
                    </a:p>
                  </a:txBody>
                  <a:tcPr marL="44375" marR="44375" marT="44375" marB="44375" anchor="ctr">
                    <a:solidFill>
                      <a:schemeClr val="accent4">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900" b="1" dirty="0" smtClean="0">
                          <a:solidFill>
                            <a:srgbClr val="7030A0"/>
                          </a:solidFill>
                          <a:latin typeface="Calibri" pitchFamily="34" charset="0"/>
                          <a:ea typeface="SimSun"/>
                          <a:cs typeface="Calibri" pitchFamily="34" charset="0"/>
                        </a:rPr>
                        <a:t>W</a:t>
                      </a:r>
                    </a:p>
                  </a:txBody>
                  <a:tcPr marL="44375" marR="44375" marT="44375" marB="44375" anchor="ctr">
                    <a:solidFill>
                      <a:schemeClr val="accent4">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900" b="1" dirty="0" smtClean="0">
                          <a:solidFill>
                            <a:srgbClr val="7030A0"/>
                          </a:solidFill>
                          <a:latin typeface="Calibri" pitchFamily="34" charset="0"/>
                          <a:ea typeface="SimSun"/>
                          <a:cs typeface="Calibri" pitchFamily="34" charset="0"/>
                        </a:rPr>
                        <a:t>J</a:t>
                      </a:r>
                    </a:p>
                  </a:txBody>
                  <a:tcPr marL="44375" marR="44375" marT="44375" marB="44375" anchor="ctr">
                    <a:solidFill>
                      <a:schemeClr val="accent4">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900" b="1" baseline="30000" dirty="0" err="1" smtClean="0">
                          <a:solidFill>
                            <a:srgbClr val="7030A0"/>
                          </a:solidFill>
                          <a:latin typeface="Calibri" pitchFamily="34" charset="0"/>
                          <a:ea typeface="SimSun"/>
                          <a:cs typeface="Calibri" pitchFamily="34" charset="0"/>
                        </a:rPr>
                        <a:t>o</a:t>
                      </a:r>
                      <a:r>
                        <a:rPr lang="en-GB" sz="1900" b="1" dirty="0" err="1" smtClean="0">
                          <a:solidFill>
                            <a:srgbClr val="7030A0"/>
                          </a:solidFill>
                          <a:latin typeface="Calibri" pitchFamily="34" charset="0"/>
                          <a:ea typeface="SimSun"/>
                          <a:cs typeface="Calibri" pitchFamily="34" charset="0"/>
                        </a:rPr>
                        <a:t>C</a:t>
                      </a:r>
                      <a:endParaRPr lang="en-GB" sz="1900" b="1" dirty="0" smtClean="0">
                        <a:solidFill>
                          <a:srgbClr val="7030A0"/>
                        </a:solidFill>
                        <a:latin typeface="Calibri" pitchFamily="34" charset="0"/>
                        <a:ea typeface="SimSun"/>
                        <a:cs typeface="Calibri" pitchFamily="34" charset="0"/>
                      </a:endParaRPr>
                    </a:p>
                  </a:txBody>
                  <a:tcPr marL="44375" marR="44375" marT="44375" marB="44375" anchor="ctr">
                    <a:solidFill>
                      <a:schemeClr val="accent4">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900" b="1" dirty="0" smtClean="0">
                          <a:solidFill>
                            <a:srgbClr val="7030A0"/>
                          </a:solidFill>
                          <a:latin typeface="Calibri" pitchFamily="34" charset="0"/>
                          <a:ea typeface="SimSun"/>
                          <a:cs typeface="Calibri" pitchFamily="34" charset="0"/>
                        </a:rPr>
                        <a:t>kg</a:t>
                      </a:r>
                    </a:p>
                  </a:txBody>
                  <a:tcPr marL="44375" marR="44375" marT="44375" marB="44375" anchor="ctr">
                    <a:solidFill>
                      <a:schemeClr val="accent4">
                        <a:lumMod val="60000"/>
                        <a:lumOff val="40000"/>
                      </a:schemeClr>
                    </a:solidFill>
                  </a:tcPr>
                </a:tc>
                <a:extLst>
                  <a:ext uri="{0D108BD9-81ED-4DB2-BD59-A6C34878D82A}">
                    <a16:rowId xmlns:a16="http://schemas.microsoft.com/office/drawing/2014/main" val="346741319"/>
                  </a:ext>
                </a:extLst>
              </a:tr>
              <a:tr h="561905">
                <a:tc>
                  <a:txBody>
                    <a:bodyPr/>
                    <a:lstStyle/>
                    <a:p>
                      <a:pPr algn="ctr"/>
                      <a:r>
                        <a:rPr lang="en-GB" sz="1900" dirty="0" smtClean="0">
                          <a:latin typeface="Calibri" panose="020F0502020204030204" pitchFamily="34" charset="0"/>
                          <a:cs typeface="Calibri" panose="020F0502020204030204" pitchFamily="34" charset="0"/>
                        </a:rPr>
                        <a:t>3</a:t>
                      </a:r>
                      <a:endParaRPr lang="en-GB" sz="1900" dirty="0">
                        <a:latin typeface="Calibri" panose="020F0502020204030204" pitchFamily="34" charset="0"/>
                        <a:cs typeface="Calibri" panose="020F0502020204030204" pitchFamily="34" charset="0"/>
                      </a:endParaRPr>
                    </a:p>
                  </a:txBody>
                  <a:tcPr marL="88751" marR="88751" marT="44375" marB="44375" anchor="ctr">
                    <a:solidFill>
                      <a:schemeClr val="accent4">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900" b="1" i="0" u="none" strike="noStrike" kern="1200" cap="none" spc="0" normalizeH="0" baseline="0" noProof="0" dirty="0" smtClean="0">
                          <a:ln>
                            <a:noFill/>
                          </a:ln>
                          <a:solidFill>
                            <a:srgbClr val="C00000"/>
                          </a:solidFill>
                          <a:effectLst/>
                          <a:uLnTx/>
                          <a:uFillTx/>
                          <a:latin typeface="Calibri" pitchFamily="34" charset="0"/>
                          <a:ea typeface="SimSun"/>
                          <a:cs typeface="Calibri" pitchFamily="34" charset="0"/>
                        </a:rPr>
                        <a:t>State</a:t>
                      </a:r>
                      <a:r>
                        <a:rPr kumimoji="0" lang="en-GB" sz="1900" b="1" i="0" u="none" strike="noStrike" kern="1200" cap="none" spc="0" normalizeH="0" baseline="0" noProof="0" dirty="0" smtClean="0">
                          <a:ln>
                            <a:noFill/>
                          </a:ln>
                          <a:solidFill>
                            <a:srgbClr val="FF0000"/>
                          </a:solidFill>
                          <a:effectLst/>
                          <a:uLnTx/>
                          <a:uFillTx/>
                          <a:latin typeface="Calibri" pitchFamily="34" charset="0"/>
                          <a:ea typeface="SimSun"/>
                          <a:cs typeface="Calibri" pitchFamily="34" charset="0"/>
                        </a:rPr>
                        <a:t> </a:t>
                      </a:r>
                      <a:r>
                        <a:rPr kumimoji="0" lang="en-GB" sz="1900" b="0" i="0" u="none" strike="noStrike" kern="1200" cap="none" spc="0" normalizeH="0" baseline="0" noProof="0" dirty="0" smtClean="0">
                          <a:ln>
                            <a:noFill/>
                          </a:ln>
                          <a:solidFill>
                            <a:srgbClr val="000000"/>
                          </a:solidFill>
                          <a:effectLst/>
                          <a:uLnTx/>
                          <a:uFillTx/>
                          <a:latin typeface="Calibri" pitchFamily="34" charset="0"/>
                          <a:ea typeface="SimSun"/>
                          <a:cs typeface="Calibri" pitchFamily="34" charset="0"/>
                        </a:rPr>
                        <a:t>the unit for temperature.</a:t>
                      </a:r>
                      <a:endParaRPr lang="en-GB" sz="1900" b="0" dirty="0" smtClean="0">
                        <a:solidFill>
                          <a:srgbClr val="000000"/>
                        </a:solidFill>
                        <a:latin typeface="Calibri" pitchFamily="34" charset="0"/>
                        <a:ea typeface="SimSun"/>
                        <a:cs typeface="Calibri" pitchFamily="34" charset="0"/>
                      </a:endParaRPr>
                    </a:p>
                  </a:txBody>
                  <a:tcPr marL="44375" marR="44375" marT="44375" marB="44375" anchor="ctr">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900" b="1" dirty="0" smtClean="0">
                          <a:solidFill>
                            <a:srgbClr val="7030A0"/>
                          </a:solidFill>
                          <a:latin typeface="Calibri" pitchFamily="34" charset="0"/>
                          <a:ea typeface="SimSun"/>
                          <a:cs typeface="Calibri" pitchFamily="34" charset="0"/>
                        </a:rPr>
                        <a:t>W</a:t>
                      </a:r>
                    </a:p>
                  </a:txBody>
                  <a:tcPr marL="44375" marR="44375" marT="44375" marB="44375" anchor="ctr">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900" b="1" dirty="0" smtClean="0">
                          <a:solidFill>
                            <a:srgbClr val="7030A0"/>
                          </a:solidFill>
                          <a:latin typeface="Calibri" pitchFamily="34" charset="0"/>
                          <a:ea typeface="SimSun"/>
                          <a:cs typeface="Calibri" pitchFamily="34" charset="0"/>
                        </a:rPr>
                        <a:t>J</a:t>
                      </a:r>
                    </a:p>
                  </a:txBody>
                  <a:tcPr marL="44375" marR="44375" marT="44375" marB="44375" anchor="ctr">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900" b="1" baseline="30000" dirty="0" err="1" smtClean="0">
                          <a:solidFill>
                            <a:srgbClr val="7030A0"/>
                          </a:solidFill>
                          <a:latin typeface="Calibri" pitchFamily="34" charset="0"/>
                          <a:ea typeface="SimSun"/>
                          <a:cs typeface="Calibri" pitchFamily="34" charset="0"/>
                        </a:rPr>
                        <a:t>o</a:t>
                      </a:r>
                      <a:r>
                        <a:rPr lang="en-GB" sz="1900" b="1" dirty="0" err="1" smtClean="0">
                          <a:solidFill>
                            <a:srgbClr val="7030A0"/>
                          </a:solidFill>
                          <a:latin typeface="Calibri" pitchFamily="34" charset="0"/>
                          <a:ea typeface="SimSun"/>
                          <a:cs typeface="Calibri" pitchFamily="34" charset="0"/>
                        </a:rPr>
                        <a:t>C</a:t>
                      </a:r>
                      <a:endParaRPr lang="en-GB" sz="1900" b="1" dirty="0" smtClean="0">
                        <a:solidFill>
                          <a:srgbClr val="7030A0"/>
                        </a:solidFill>
                        <a:latin typeface="Calibri" pitchFamily="34" charset="0"/>
                        <a:ea typeface="SimSun"/>
                        <a:cs typeface="Calibri" pitchFamily="34" charset="0"/>
                      </a:endParaRPr>
                    </a:p>
                  </a:txBody>
                  <a:tcPr marL="44375" marR="44375" marT="44375" marB="44375" anchor="ctr">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900" b="1" dirty="0" smtClean="0">
                          <a:solidFill>
                            <a:srgbClr val="7030A0"/>
                          </a:solidFill>
                          <a:latin typeface="Calibri" pitchFamily="34" charset="0"/>
                          <a:ea typeface="SimSun"/>
                          <a:cs typeface="Calibri" pitchFamily="34" charset="0"/>
                        </a:rPr>
                        <a:t>kg</a:t>
                      </a:r>
                    </a:p>
                  </a:txBody>
                  <a:tcPr marL="44375" marR="44375" marT="44375" marB="44375" anchor="ctr">
                    <a:solidFill>
                      <a:schemeClr val="accent4">
                        <a:lumMod val="40000"/>
                        <a:lumOff val="60000"/>
                      </a:schemeClr>
                    </a:solidFill>
                  </a:tcPr>
                </a:tc>
                <a:extLst>
                  <a:ext uri="{0D108BD9-81ED-4DB2-BD59-A6C34878D82A}">
                    <a16:rowId xmlns:a16="http://schemas.microsoft.com/office/drawing/2014/main" val="3949584474"/>
                  </a:ext>
                </a:extLst>
              </a:tr>
              <a:tr h="561905">
                <a:tc>
                  <a:txBody>
                    <a:bodyPr/>
                    <a:lstStyle/>
                    <a:p>
                      <a:pPr algn="ctr"/>
                      <a:r>
                        <a:rPr lang="en-GB" sz="1900" dirty="0" smtClean="0">
                          <a:latin typeface="Calibri" panose="020F0502020204030204" pitchFamily="34" charset="0"/>
                          <a:cs typeface="Calibri" panose="020F0502020204030204" pitchFamily="34" charset="0"/>
                        </a:rPr>
                        <a:t>4</a:t>
                      </a:r>
                      <a:endParaRPr lang="en-GB" sz="1900" dirty="0">
                        <a:latin typeface="Calibri" panose="020F0502020204030204" pitchFamily="34" charset="0"/>
                        <a:cs typeface="Calibri" panose="020F0502020204030204" pitchFamily="34" charset="0"/>
                      </a:endParaRPr>
                    </a:p>
                  </a:txBody>
                  <a:tcPr marL="88751" marR="88751" marT="44375" marB="44375" anchor="ctr">
                    <a:solidFill>
                      <a:schemeClr val="accent4">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900" b="1" i="0" u="none" strike="noStrike" kern="1200" cap="none" spc="0" normalizeH="0" baseline="0" noProof="0" dirty="0" smtClean="0">
                          <a:ln>
                            <a:noFill/>
                          </a:ln>
                          <a:solidFill>
                            <a:srgbClr val="C00000"/>
                          </a:solidFill>
                          <a:effectLst/>
                          <a:uLnTx/>
                          <a:uFillTx/>
                          <a:latin typeface="Calibri" pitchFamily="34" charset="0"/>
                          <a:ea typeface="SimSun"/>
                          <a:cs typeface="Calibri" pitchFamily="34" charset="0"/>
                        </a:rPr>
                        <a:t>State</a:t>
                      </a:r>
                      <a:r>
                        <a:rPr lang="en-GB" sz="1900" b="0" dirty="0" smtClean="0">
                          <a:solidFill>
                            <a:srgbClr val="000000"/>
                          </a:solidFill>
                          <a:latin typeface="Calibri" pitchFamily="34" charset="0"/>
                          <a:ea typeface="SimSun"/>
                          <a:cs typeface="Calibri" pitchFamily="34" charset="0"/>
                        </a:rPr>
                        <a:t> the</a:t>
                      </a:r>
                      <a:r>
                        <a:rPr lang="en-GB" sz="1900" b="0" baseline="0" dirty="0" smtClean="0">
                          <a:solidFill>
                            <a:srgbClr val="000000"/>
                          </a:solidFill>
                          <a:latin typeface="Calibri" pitchFamily="34" charset="0"/>
                          <a:ea typeface="SimSun"/>
                          <a:cs typeface="Calibri" pitchFamily="34" charset="0"/>
                        </a:rPr>
                        <a:t> unit for power.</a:t>
                      </a:r>
                      <a:endParaRPr lang="en-GB" sz="1900" b="0" dirty="0" smtClean="0">
                        <a:solidFill>
                          <a:srgbClr val="000000"/>
                        </a:solidFill>
                        <a:latin typeface="Calibri" pitchFamily="34" charset="0"/>
                        <a:ea typeface="SimSun"/>
                        <a:cs typeface="Calibri" pitchFamily="34" charset="0"/>
                      </a:endParaRPr>
                    </a:p>
                  </a:txBody>
                  <a:tcPr marL="44375" marR="44375" marT="44375" marB="44375" anchor="ctr">
                    <a:solidFill>
                      <a:schemeClr val="accent4">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900" b="1" dirty="0" smtClean="0">
                          <a:solidFill>
                            <a:srgbClr val="7030A0"/>
                          </a:solidFill>
                          <a:latin typeface="Calibri" pitchFamily="34" charset="0"/>
                          <a:ea typeface="SimSun"/>
                          <a:cs typeface="Calibri" pitchFamily="34" charset="0"/>
                        </a:rPr>
                        <a:t>W</a:t>
                      </a:r>
                    </a:p>
                  </a:txBody>
                  <a:tcPr marL="44375" marR="44375" marT="44375" marB="44375" anchor="ctr">
                    <a:solidFill>
                      <a:schemeClr val="accent4">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900" b="1" dirty="0" smtClean="0">
                          <a:solidFill>
                            <a:srgbClr val="7030A0"/>
                          </a:solidFill>
                          <a:latin typeface="Calibri" pitchFamily="34" charset="0"/>
                          <a:ea typeface="SimSun"/>
                          <a:cs typeface="Calibri" pitchFamily="34" charset="0"/>
                        </a:rPr>
                        <a:t>J</a:t>
                      </a:r>
                    </a:p>
                  </a:txBody>
                  <a:tcPr marL="44375" marR="44375" marT="44375" marB="44375" anchor="ctr">
                    <a:solidFill>
                      <a:schemeClr val="accent4">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900" b="1" baseline="30000" dirty="0" err="1" smtClean="0">
                          <a:solidFill>
                            <a:srgbClr val="7030A0"/>
                          </a:solidFill>
                          <a:latin typeface="Calibri" pitchFamily="34" charset="0"/>
                          <a:ea typeface="SimSun"/>
                          <a:cs typeface="Calibri" pitchFamily="34" charset="0"/>
                        </a:rPr>
                        <a:t>o</a:t>
                      </a:r>
                      <a:r>
                        <a:rPr lang="en-GB" sz="1900" b="1" dirty="0" err="1" smtClean="0">
                          <a:solidFill>
                            <a:srgbClr val="7030A0"/>
                          </a:solidFill>
                          <a:latin typeface="Calibri" pitchFamily="34" charset="0"/>
                          <a:ea typeface="SimSun"/>
                          <a:cs typeface="Calibri" pitchFamily="34" charset="0"/>
                        </a:rPr>
                        <a:t>C</a:t>
                      </a:r>
                      <a:endParaRPr lang="en-GB" sz="1900" b="1" dirty="0" smtClean="0">
                        <a:solidFill>
                          <a:srgbClr val="7030A0"/>
                        </a:solidFill>
                        <a:latin typeface="Calibri" pitchFamily="34" charset="0"/>
                        <a:ea typeface="SimSun"/>
                        <a:cs typeface="Calibri" pitchFamily="34" charset="0"/>
                      </a:endParaRPr>
                    </a:p>
                  </a:txBody>
                  <a:tcPr marL="44375" marR="44375" marT="44375" marB="44375" anchor="ctr">
                    <a:solidFill>
                      <a:schemeClr val="accent4">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900" b="1" dirty="0" smtClean="0">
                          <a:solidFill>
                            <a:srgbClr val="7030A0"/>
                          </a:solidFill>
                          <a:latin typeface="Calibri" pitchFamily="34" charset="0"/>
                          <a:ea typeface="SimSun"/>
                          <a:cs typeface="Calibri" pitchFamily="34" charset="0"/>
                        </a:rPr>
                        <a:t>kg</a:t>
                      </a:r>
                    </a:p>
                  </a:txBody>
                  <a:tcPr marL="44375" marR="44375" marT="44375" marB="44375" anchor="ctr">
                    <a:solidFill>
                      <a:schemeClr val="accent4">
                        <a:lumMod val="60000"/>
                        <a:lumOff val="40000"/>
                      </a:schemeClr>
                    </a:solidFill>
                  </a:tcPr>
                </a:tc>
                <a:extLst>
                  <a:ext uri="{0D108BD9-81ED-4DB2-BD59-A6C34878D82A}">
                    <a16:rowId xmlns:a16="http://schemas.microsoft.com/office/drawing/2014/main" val="2587889554"/>
                  </a:ext>
                </a:extLst>
              </a:tr>
            </a:tbl>
          </a:graphicData>
        </a:graphic>
      </p:graphicFrame>
    </p:spTree>
    <p:extLst>
      <p:ext uri="{BB962C8B-B14F-4D97-AF65-F5344CB8AC3E}">
        <p14:creationId xmlns:p14="http://schemas.microsoft.com/office/powerpoint/2010/main" val="299874684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579576123"/>
              </p:ext>
            </p:extLst>
          </p:nvPr>
        </p:nvGraphicFramePr>
        <p:xfrm>
          <a:off x="179512" y="188640"/>
          <a:ext cx="8856983" cy="3217600"/>
        </p:xfrm>
        <a:graphic>
          <a:graphicData uri="http://schemas.openxmlformats.org/drawingml/2006/table">
            <a:tbl>
              <a:tblPr firstRow="1" bandRow="1">
                <a:tableStyleId>{5940675A-B579-460E-94D1-54222C63F5DA}</a:tableStyleId>
              </a:tblPr>
              <a:tblGrid>
                <a:gridCol w="261032">
                  <a:extLst>
                    <a:ext uri="{9D8B030D-6E8A-4147-A177-3AD203B41FA5}">
                      <a16:colId xmlns:a16="http://schemas.microsoft.com/office/drawing/2014/main" val="913255248"/>
                    </a:ext>
                  </a:extLst>
                </a:gridCol>
                <a:gridCol w="3339367">
                  <a:extLst>
                    <a:ext uri="{9D8B030D-6E8A-4147-A177-3AD203B41FA5}">
                      <a16:colId xmlns:a16="http://schemas.microsoft.com/office/drawing/2014/main" val="835547527"/>
                    </a:ext>
                  </a:extLst>
                </a:gridCol>
                <a:gridCol w="1314146">
                  <a:extLst>
                    <a:ext uri="{9D8B030D-6E8A-4147-A177-3AD203B41FA5}">
                      <a16:colId xmlns:a16="http://schemas.microsoft.com/office/drawing/2014/main" val="2312672289"/>
                    </a:ext>
                  </a:extLst>
                </a:gridCol>
                <a:gridCol w="1134126">
                  <a:extLst>
                    <a:ext uri="{9D8B030D-6E8A-4147-A177-3AD203B41FA5}">
                      <a16:colId xmlns:a16="http://schemas.microsoft.com/office/drawing/2014/main" val="2086523959"/>
                    </a:ext>
                  </a:extLst>
                </a:gridCol>
                <a:gridCol w="1296144">
                  <a:extLst>
                    <a:ext uri="{9D8B030D-6E8A-4147-A177-3AD203B41FA5}">
                      <a16:colId xmlns:a16="http://schemas.microsoft.com/office/drawing/2014/main" val="4280423365"/>
                    </a:ext>
                  </a:extLst>
                </a:gridCol>
                <a:gridCol w="1512168">
                  <a:extLst>
                    <a:ext uri="{9D8B030D-6E8A-4147-A177-3AD203B41FA5}">
                      <a16:colId xmlns:a16="http://schemas.microsoft.com/office/drawing/2014/main" val="3409352781"/>
                    </a:ext>
                  </a:extLst>
                </a:gridCol>
              </a:tblGrid>
              <a:tr h="254177">
                <a:tc>
                  <a:txBody>
                    <a:bodyPr/>
                    <a:lstStyle/>
                    <a:p>
                      <a:pPr algn="ctr"/>
                      <a:endParaRPr lang="en-GB" sz="1400" dirty="0">
                        <a:solidFill>
                          <a:schemeClr val="bg1"/>
                        </a:solidFill>
                      </a:endParaRPr>
                    </a:p>
                  </a:txBody>
                  <a:tcPr marL="88751" marR="88751" marT="44375" marB="44375" anchor="ctr">
                    <a:solidFill>
                      <a:schemeClr val="tx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b="0" dirty="0" smtClean="0">
                        <a:solidFill>
                          <a:schemeClr val="bg1"/>
                        </a:solidFill>
                        <a:latin typeface="Calibri" pitchFamily="34" charset="0"/>
                        <a:ea typeface="SimSun"/>
                        <a:cs typeface="Calibri" pitchFamily="34" charset="0"/>
                      </a:endParaRPr>
                    </a:p>
                  </a:txBody>
                  <a:tcPr marL="44375" marR="44375" marT="44375" marB="44375" anchor="ctr">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dirty="0" smtClean="0">
                          <a:solidFill>
                            <a:srgbClr val="FFFF00"/>
                          </a:solidFill>
                          <a:latin typeface="Calibri" pitchFamily="34" charset="0"/>
                          <a:ea typeface="SimSun"/>
                          <a:cs typeface="Calibri" pitchFamily="34" charset="0"/>
                        </a:rPr>
                        <a:t>A</a:t>
                      </a:r>
                    </a:p>
                  </a:txBody>
                  <a:tcPr marL="44375" marR="44375" marT="44375" marB="44375">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dirty="0" smtClean="0">
                          <a:solidFill>
                            <a:srgbClr val="FFFF00"/>
                          </a:solidFill>
                          <a:latin typeface="Calibri" pitchFamily="34" charset="0"/>
                          <a:ea typeface="SimSun"/>
                          <a:cs typeface="Calibri" pitchFamily="34" charset="0"/>
                        </a:rPr>
                        <a:t>B</a:t>
                      </a:r>
                    </a:p>
                  </a:txBody>
                  <a:tcPr marL="44375" marR="44375" marT="44375" marB="44375">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dirty="0" smtClean="0">
                          <a:solidFill>
                            <a:srgbClr val="FFFF00"/>
                          </a:solidFill>
                          <a:latin typeface="Calibri" pitchFamily="34" charset="0"/>
                          <a:ea typeface="SimSun"/>
                          <a:cs typeface="Calibri" pitchFamily="34" charset="0"/>
                        </a:rPr>
                        <a:t>C</a:t>
                      </a:r>
                    </a:p>
                  </a:txBody>
                  <a:tcPr marL="44375" marR="44375" marT="44375" marB="44375">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dirty="0" smtClean="0">
                          <a:solidFill>
                            <a:srgbClr val="FFFF00"/>
                          </a:solidFill>
                          <a:latin typeface="Calibri" pitchFamily="34" charset="0"/>
                          <a:ea typeface="SimSun"/>
                          <a:cs typeface="Calibri" pitchFamily="34" charset="0"/>
                        </a:rPr>
                        <a:t>D</a:t>
                      </a:r>
                    </a:p>
                  </a:txBody>
                  <a:tcPr marL="44375" marR="44375" marT="44375" marB="44375">
                    <a:solidFill>
                      <a:schemeClr val="tx1"/>
                    </a:solidFill>
                  </a:tcPr>
                </a:tc>
                <a:extLst>
                  <a:ext uri="{0D108BD9-81ED-4DB2-BD59-A6C34878D82A}">
                    <a16:rowId xmlns:a16="http://schemas.microsoft.com/office/drawing/2014/main" val="3364882587"/>
                  </a:ext>
                </a:extLst>
              </a:tr>
              <a:tr h="561905">
                <a:tc>
                  <a:txBody>
                    <a:bodyPr/>
                    <a:lstStyle/>
                    <a:p>
                      <a:pPr algn="ctr"/>
                      <a:r>
                        <a:rPr lang="en-GB" sz="1900" dirty="0" smtClean="0">
                          <a:latin typeface="Calibri" panose="020F0502020204030204" pitchFamily="34" charset="0"/>
                          <a:cs typeface="Calibri" panose="020F0502020204030204" pitchFamily="34" charset="0"/>
                        </a:rPr>
                        <a:t>1</a:t>
                      </a:r>
                      <a:endParaRPr lang="en-GB" sz="1900" dirty="0">
                        <a:latin typeface="Calibri" panose="020F0502020204030204" pitchFamily="34" charset="0"/>
                        <a:cs typeface="Calibri" panose="020F0502020204030204" pitchFamily="34" charset="0"/>
                      </a:endParaRPr>
                    </a:p>
                  </a:txBody>
                  <a:tcPr marL="88751" marR="88751" marT="44375" marB="44375" anchor="ctr">
                    <a:solidFill>
                      <a:schemeClr val="accent4">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900" b="1" i="0" u="none" strike="noStrike" kern="1200" cap="none" spc="0" normalizeH="0" baseline="0" noProof="0" dirty="0" smtClean="0">
                          <a:ln>
                            <a:noFill/>
                          </a:ln>
                          <a:solidFill>
                            <a:srgbClr val="C00000"/>
                          </a:solidFill>
                          <a:effectLst/>
                          <a:uLnTx/>
                          <a:uFillTx/>
                          <a:latin typeface="Calibri" pitchFamily="34" charset="0"/>
                          <a:ea typeface="SimSun"/>
                          <a:cs typeface="Calibri" pitchFamily="34" charset="0"/>
                        </a:rPr>
                        <a:t>State</a:t>
                      </a:r>
                      <a:r>
                        <a:rPr kumimoji="0" lang="en-GB" sz="1900" b="1" i="0" u="none" strike="noStrike" kern="1200" cap="none" spc="0" normalizeH="0" baseline="0" noProof="0" dirty="0" smtClean="0">
                          <a:ln>
                            <a:noFill/>
                          </a:ln>
                          <a:solidFill>
                            <a:srgbClr val="FF0000"/>
                          </a:solidFill>
                          <a:effectLst/>
                          <a:uLnTx/>
                          <a:uFillTx/>
                          <a:latin typeface="Calibri" pitchFamily="34" charset="0"/>
                          <a:ea typeface="SimSun"/>
                          <a:cs typeface="Calibri" pitchFamily="34" charset="0"/>
                        </a:rPr>
                        <a:t> </a:t>
                      </a:r>
                      <a:r>
                        <a:rPr kumimoji="0" lang="en-GB" sz="1900" b="0" i="0" u="none" strike="noStrike" kern="1200" cap="none" spc="0" normalizeH="0" baseline="0" noProof="0" dirty="0" smtClean="0">
                          <a:ln>
                            <a:noFill/>
                          </a:ln>
                          <a:solidFill>
                            <a:srgbClr val="000000"/>
                          </a:solidFill>
                          <a:effectLst/>
                          <a:uLnTx/>
                          <a:uFillTx/>
                          <a:latin typeface="Calibri" pitchFamily="34" charset="0"/>
                          <a:ea typeface="SimSun"/>
                          <a:cs typeface="Calibri" pitchFamily="34" charset="0"/>
                        </a:rPr>
                        <a:t>what is used to measure temperature.</a:t>
                      </a:r>
                      <a:endParaRPr lang="en-GB" sz="1900" b="0" dirty="0" smtClean="0">
                        <a:solidFill>
                          <a:srgbClr val="000000"/>
                        </a:solidFill>
                        <a:latin typeface="Calibri" pitchFamily="34" charset="0"/>
                        <a:ea typeface="SimSun"/>
                        <a:cs typeface="Calibri" pitchFamily="34" charset="0"/>
                      </a:endParaRPr>
                    </a:p>
                  </a:txBody>
                  <a:tcPr marL="44375" marR="44375" marT="44375" marB="44375" anchor="ctr">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900" b="1" dirty="0" smtClean="0">
                          <a:solidFill>
                            <a:srgbClr val="7030A0"/>
                          </a:solidFill>
                          <a:latin typeface="Calibri" pitchFamily="34" charset="0"/>
                          <a:ea typeface="SimSun"/>
                          <a:cs typeface="Calibri" pitchFamily="34" charset="0"/>
                        </a:rPr>
                        <a:t>Measuring</a:t>
                      </a:r>
                      <a:r>
                        <a:rPr lang="en-GB" sz="1900" b="1" baseline="0" dirty="0" smtClean="0">
                          <a:solidFill>
                            <a:srgbClr val="7030A0"/>
                          </a:solidFill>
                          <a:latin typeface="Calibri" pitchFamily="34" charset="0"/>
                          <a:ea typeface="SimSun"/>
                          <a:cs typeface="Calibri" pitchFamily="34" charset="0"/>
                        </a:rPr>
                        <a:t> Cylinder</a:t>
                      </a:r>
                      <a:endParaRPr lang="en-GB" sz="1900" b="1" dirty="0" smtClean="0">
                        <a:solidFill>
                          <a:srgbClr val="7030A0"/>
                        </a:solidFill>
                        <a:latin typeface="Calibri" pitchFamily="34" charset="0"/>
                        <a:ea typeface="SimSun"/>
                        <a:cs typeface="Calibri" pitchFamily="34" charset="0"/>
                      </a:endParaRPr>
                    </a:p>
                  </a:txBody>
                  <a:tcPr marL="44375" marR="44375" marT="44375" marB="44375" anchor="ctr">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900" b="1" dirty="0" smtClean="0">
                          <a:solidFill>
                            <a:srgbClr val="7030A0"/>
                          </a:solidFill>
                          <a:latin typeface="Calibri" pitchFamily="34" charset="0"/>
                          <a:ea typeface="SimSun"/>
                          <a:cs typeface="Calibri" pitchFamily="34" charset="0"/>
                        </a:rPr>
                        <a:t>Ruler</a:t>
                      </a:r>
                    </a:p>
                  </a:txBody>
                  <a:tcPr marL="44375" marR="44375" marT="44375" marB="44375" anchor="ctr">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900" b="1" dirty="0" smtClean="0">
                          <a:solidFill>
                            <a:srgbClr val="7030A0"/>
                          </a:solidFill>
                          <a:latin typeface="Calibri" pitchFamily="34" charset="0"/>
                          <a:ea typeface="SimSun"/>
                          <a:cs typeface="Calibri" pitchFamily="34" charset="0"/>
                        </a:rPr>
                        <a:t>Light Gate</a:t>
                      </a:r>
                    </a:p>
                  </a:txBody>
                  <a:tcPr marL="44375" marR="44375" marT="44375" marB="44375" anchor="ctr">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900" b="1" dirty="0" smtClean="0">
                          <a:solidFill>
                            <a:srgbClr val="7030A0"/>
                          </a:solidFill>
                          <a:latin typeface="Calibri" pitchFamily="34" charset="0"/>
                          <a:ea typeface="SimSun"/>
                          <a:cs typeface="Calibri" pitchFamily="34" charset="0"/>
                        </a:rPr>
                        <a:t>Thermometer</a:t>
                      </a:r>
                    </a:p>
                  </a:txBody>
                  <a:tcPr marL="44375" marR="44375" marT="44375" marB="44375" anchor="ctr">
                    <a:solidFill>
                      <a:schemeClr val="accent4">
                        <a:lumMod val="40000"/>
                        <a:lumOff val="60000"/>
                      </a:schemeClr>
                    </a:solidFill>
                  </a:tcPr>
                </a:tc>
                <a:extLst>
                  <a:ext uri="{0D108BD9-81ED-4DB2-BD59-A6C34878D82A}">
                    <a16:rowId xmlns:a16="http://schemas.microsoft.com/office/drawing/2014/main" val="2459924236"/>
                  </a:ext>
                </a:extLst>
              </a:tr>
              <a:tr h="561905">
                <a:tc>
                  <a:txBody>
                    <a:bodyPr/>
                    <a:lstStyle/>
                    <a:p>
                      <a:pPr algn="ctr"/>
                      <a:r>
                        <a:rPr lang="en-GB" sz="1900" dirty="0" smtClean="0">
                          <a:latin typeface="Calibri" panose="020F0502020204030204" pitchFamily="34" charset="0"/>
                          <a:cs typeface="Calibri" panose="020F0502020204030204" pitchFamily="34" charset="0"/>
                        </a:rPr>
                        <a:t>2</a:t>
                      </a:r>
                      <a:endParaRPr lang="en-GB" sz="1900" dirty="0">
                        <a:latin typeface="Calibri" panose="020F0502020204030204" pitchFamily="34" charset="0"/>
                        <a:cs typeface="Calibri" panose="020F0502020204030204" pitchFamily="34" charset="0"/>
                      </a:endParaRPr>
                    </a:p>
                  </a:txBody>
                  <a:tcPr marL="88751" marR="88751" marT="44375" marB="44375" anchor="ctr">
                    <a:solidFill>
                      <a:schemeClr val="accent4">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900" b="1" i="0" u="none" strike="noStrike" kern="1200" cap="none" spc="0" normalizeH="0" baseline="0" noProof="0" dirty="0" smtClean="0">
                          <a:ln>
                            <a:noFill/>
                          </a:ln>
                          <a:solidFill>
                            <a:srgbClr val="C00000"/>
                          </a:solidFill>
                          <a:effectLst/>
                          <a:uLnTx/>
                          <a:uFillTx/>
                          <a:latin typeface="Calibri" pitchFamily="34" charset="0"/>
                          <a:ea typeface="SimSun"/>
                          <a:cs typeface="Calibri" pitchFamily="34" charset="0"/>
                        </a:rPr>
                        <a:t>State</a:t>
                      </a:r>
                      <a:r>
                        <a:rPr kumimoji="0" lang="en-GB" sz="1900" b="1" i="0" u="none" strike="noStrike" kern="1200" cap="none" spc="0" normalizeH="0" baseline="0" noProof="0" dirty="0" smtClean="0">
                          <a:ln>
                            <a:noFill/>
                          </a:ln>
                          <a:solidFill>
                            <a:srgbClr val="FF0000"/>
                          </a:solidFill>
                          <a:effectLst/>
                          <a:uLnTx/>
                          <a:uFillTx/>
                          <a:latin typeface="Calibri" pitchFamily="34" charset="0"/>
                          <a:ea typeface="SimSun"/>
                          <a:cs typeface="Calibri" pitchFamily="34" charset="0"/>
                        </a:rPr>
                        <a:t> </a:t>
                      </a:r>
                      <a:r>
                        <a:rPr kumimoji="0" lang="en-GB" sz="1900" b="0" i="0" u="none" strike="noStrike" kern="1200" cap="none" spc="0" normalizeH="0" baseline="0" noProof="0" dirty="0" smtClean="0">
                          <a:ln>
                            <a:noFill/>
                          </a:ln>
                          <a:solidFill>
                            <a:srgbClr val="000000"/>
                          </a:solidFill>
                          <a:effectLst/>
                          <a:uLnTx/>
                          <a:uFillTx/>
                          <a:latin typeface="Calibri" pitchFamily="34" charset="0"/>
                          <a:ea typeface="SimSun"/>
                          <a:cs typeface="Calibri" pitchFamily="34" charset="0"/>
                        </a:rPr>
                        <a:t>the unit for heat.</a:t>
                      </a:r>
                      <a:endParaRPr lang="en-GB" sz="1900" b="0" dirty="0" smtClean="0">
                        <a:solidFill>
                          <a:srgbClr val="000000"/>
                        </a:solidFill>
                        <a:latin typeface="Calibri" pitchFamily="34" charset="0"/>
                        <a:ea typeface="SimSun"/>
                        <a:cs typeface="Calibri" pitchFamily="34" charset="0"/>
                      </a:endParaRPr>
                    </a:p>
                  </a:txBody>
                  <a:tcPr marL="44375" marR="44375" marT="44375" marB="44375" anchor="ctr">
                    <a:solidFill>
                      <a:schemeClr val="accent4">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900" b="1" dirty="0" smtClean="0">
                          <a:solidFill>
                            <a:srgbClr val="7030A0"/>
                          </a:solidFill>
                          <a:latin typeface="Calibri" pitchFamily="34" charset="0"/>
                          <a:ea typeface="SimSun"/>
                          <a:cs typeface="Calibri" pitchFamily="34" charset="0"/>
                        </a:rPr>
                        <a:t>W</a:t>
                      </a:r>
                    </a:p>
                  </a:txBody>
                  <a:tcPr marL="44375" marR="44375" marT="44375" marB="44375" anchor="ctr">
                    <a:solidFill>
                      <a:schemeClr val="accent4">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900" b="1" dirty="0" smtClean="0">
                          <a:solidFill>
                            <a:srgbClr val="7030A0"/>
                          </a:solidFill>
                          <a:latin typeface="Calibri" pitchFamily="34" charset="0"/>
                          <a:ea typeface="SimSun"/>
                          <a:cs typeface="Calibri" pitchFamily="34" charset="0"/>
                        </a:rPr>
                        <a:t>J</a:t>
                      </a:r>
                    </a:p>
                  </a:txBody>
                  <a:tcPr marL="44375" marR="44375" marT="44375" marB="44375" anchor="ctr">
                    <a:solidFill>
                      <a:schemeClr val="accent4">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900" b="1" baseline="30000" dirty="0" err="1" smtClean="0">
                          <a:solidFill>
                            <a:srgbClr val="7030A0"/>
                          </a:solidFill>
                          <a:latin typeface="Calibri" pitchFamily="34" charset="0"/>
                          <a:ea typeface="SimSun"/>
                          <a:cs typeface="Calibri" pitchFamily="34" charset="0"/>
                        </a:rPr>
                        <a:t>o</a:t>
                      </a:r>
                      <a:r>
                        <a:rPr lang="en-GB" sz="1900" b="1" dirty="0" err="1" smtClean="0">
                          <a:solidFill>
                            <a:srgbClr val="7030A0"/>
                          </a:solidFill>
                          <a:latin typeface="Calibri" pitchFamily="34" charset="0"/>
                          <a:ea typeface="SimSun"/>
                          <a:cs typeface="Calibri" pitchFamily="34" charset="0"/>
                        </a:rPr>
                        <a:t>C</a:t>
                      </a:r>
                      <a:endParaRPr lang="en-GB" sz="1900" b="1" dirty="0" smtClean="0">
                        <a:solidFill>
                          <a:srgbClr val="7030A0"/>
                        </a:solidFill>
                        <a:latin typeface="Calibri" pitchFamily="34" charset="0"/>
                        <a:ea typeface="SimSun"/>
                        <a:cs typeface="Calibri" pitchFamily="34" charset="0"/>
                      </a:endParaRPr>
                    </a:p>
                  </a:txBody>
                  <a:tcPr marL="44375" marR="44375" marT="44375" marB="44375" anchor="ctr">
                    <a:solidFill>
                      <a:schemeClr val="accent4">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900" b="1" dirty="0" smtClean="0">
                          <a:solidFill>
                            <a:srgbClr val="7030A0"/>
                          </a:solidFill>
                          <a:latin typeface="Calibri" pitchFamily="34" charset="0"/>
                          <a:ea typeface="SimSun"/>
                          <a:cs typeface="Calibri" pitchFamily="34" charset="0"/>
                        </a:rPr>
                        <a:t>kg</a:t>
                      </a:r>
                    </a:p>
                  </a:txBody>
                  <a:tcPr marL="44375" marR="44375" marT="44375" marB="44375" anchor="ctr">
                    <a:solidFill>
                      <a:schemeClr val="accent4">
                        <a:lumMod val="60000"/>
                        <a:lumOff val="40000"/>
                      </a:schemeClr>
                    </a:solidFill>
                  </a:tcPr>
                </a:tc>
                <a:extLst>
                  <a:ext uri="{0D108BD9-81ED-4DB2-BD59-A6C34878D82A}">
                    <a16:rowId xmlns:a16="http://schemas.microsoft.com/office/drawing/2014/main" val="346741319"/>
                  </a:ext>
                </a:extLst>
              </a:tr>
              <a:tr h="561905">
                <a:tc>
                  <a:txBody>
                    <a:bodyPr/>
                    <a:lstStyle/>
                    <a:p>
                      <a:pPr algn="ctr"/>
                      <a:r>
                        <a:rPr lang="en-GB" sz="1900" dirty="0" smtClean="0">
                          <a:latin typeface="Calibri" panose="020F0502020204030204" pitchFamily="34" charset="0"/>
                          <a:cs typeface="Calibri" panose="020F0502020204030204" pitchFamily="34" charset="0"/>
                        </a:rPr>
                        <a:t>3</a:t>
                      </a:r>
                      <a:endParaRPr lang="en-GB" sz="1900" dirty="0">
                        <a:latin typeface="Calibri" panose="020F0502020204030204" pitchFamily="34" charset="0"/>
                        <a:cs typeface="Calibri" panose="020F0502020204030204" pitchFamily="34" charset="0"/>
                      </a:endParaRPr>
                    </a:p>
                  </a:txBody>
                  <a:tcPr marL="88751" marR="88751" marT="44375" marB="44375" anchor="ctr">
                    <a:solidFill>
                      <a:schemeClr val="accent4">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900" b="1" i="0" u="none" strike="noStrike" kern="1200" cap="none" spc="0" normalizeH="0" baseline="0" noProof="0" dirty="0" smtClean="0">
                          <a:ln>
                            <a:noFill/>
                          </a:ln>
                          <a:solidFill>
                            <a:srgbClr val="C00000"/>
                          </a:solidFill>
                          <a:effectLst/>
                          <a:uLnTx/>
                          <a:uFillTx/>
                          <a:latin typeface="Calibri" pitchFamily="34" charset="0"/>
                          <a:ea typeface="SimSun"/>
                          <a:cs typeface="Calibri" pitchFamily="34" charset="0"/>
                        </a:rPr>
                        <a:t>State</a:t>
                      </a:r>
                      <a:r>
                        <a:rPr kumimoji="0" lang="en-GB" sz="1900" b="1" i="0" u="none" strike="noStrike" kern="1200" cap="none" spc="0" normalizeH="0" baseline="0" noProof="0" dirty="0" smtClean="0">
                          <a:ln>
                            <a:noFill/>
                          </a:ln>
                          <a:solidFill>
                            <a:srgbClr val="FF0000"/>
                          </a:solidFill>
                          <a:effectLst/>
                          <a:uLnTx/>
                          <a:uFillTx/>
                          <a:latin typeface="Calibri" pitchFamily="34" charset="0"/>
                          <a:ea typeface="SimSun"/>
                          <a:cs typeface="Calibri" pitchFamily="34" charset="0"/>
                        </a:rPr>
                        <a:t> </a:t>
                      </a:r>
                      <a:r>
                        <a:rPr kumimoji="0" lang="en-GB" sz="1900" b="0" i="0" u="none" strike="noStrike" kern="1200" cap="none" spc="0" normalizeH="0" baseline="0" noProof="0" dirty="0" smtClean="0">
                          <a:ln>
                            <a:noFill/>
                          </a:ln>
                          <a:solidFill>
                            <a:srgbClr val="000000"/>
                          </a:solidFill>
                          <a:effectLst/>
                          <a:uLnTx/>
                          <a:uFillTx/>
                          <a:latin typeface="Calibri" pitchFamily="34" charset="0"/>
                          <a:ea typeface="SimSun"/>
                          <a:cs typeface="Calibri" pitchFamily="34" charset="0"/>
                        </a:rPr>
                        <a:t>the unit for temperature.</a:t>
                      </a:r>
                      <a:endParaRPr lang="en-GB" sz="1900" b="0" dirty="0" smtClean="0">
                        <a:solidFill>
                          <a:srgbClr val="000000"/>
                        </a:solidFill>
                        <a:latin typeface="Calibri" pitchFamily="34" charset="0"/>
                        <a:ea typeface="SimSun"/>
                        <a:cs typeface="Calibri" pitchFamily="34" charset="0"/>
                      </a:endParaRPr>
                    </a:p>
                  </a:txBody>
                  <a:tcPr marL="44375" marR="44375" marT="44375" marB="44375" anchor="ctr">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900" b="1" dirty="0" smtClean="0">
                          <a:solidFill>
                            <a:srgbClr val="7030A0"/>
                          </a:solidFill>
                          <a:latin typeface="Calibri" pitchFamily="34" charset="0"/>
                          <a:ea typeface="SimSun"/>
                          <a:cs typeface="Calibri" pitchFamily="34" charset="0"/>
                        </a:rPr>
                        <a:t>W</a:t>
                      </a:r>
                    </a:p>
                  </a:txBody>
                  <a:tcPr marL="44375" marR="44375" marT="44375" marB="44375" anchor="ctr">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900" b="1" dirty="0" smtClean="0">
                          <a:solidFill>
                            <a:srgbClr val="7030A0"/>
                          </a:solidFill>
                          <a:latin typeface="Calibri" pitchFamily="34" charset="0"/>
                          <a:ea typeface="SimSun"/>
                          <a:cs typeface="Calibri" pitchFamily="34" charset="0"/>
                        </a:rPr>
                        <a:t>J</a:t>
                      </a:r>
                    </a:p>
                  </a:txBody>
                  <a:tcPr marL="44375" marR="44375" marT="44375" marB="44375" anchor="ctr">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900" b="1" baseline="30000" dirty="0" err="1" smtClean="0">
                          <a:solidFill>
                            <a:srgbClr val="7030A0"/>
                          </a:solidFill>
                          <a:latin typeface="Calibri" pitchFamily="34" charset="0"/>
                          <a:ea typeface="SimSun"/>
                          <a:cs typeface="Calibri" pitchFamily="34" charset="0"/>
                        </a:rPr>
                        <a:t>o</a:t>
                      </a:r>
                      <a:r>
                        <a:rPr lang="en-GB" sz="1900" b="1" dirty="0" err="1" smtClean="0">
                          <a:solidFill>
                            <a:srgbClr val="7030A0"/>
                          </a:solidFill>
                          <a:latin typeface="Calibri" pitchFamily="34" charset="0"/>
                          <a:ea typeface="SimSun"/>
                          <a:cs typeface="Calibri" pitchFamily="34" charset="0"/>
                        </a:rPr>
                        <a:t>C</a:t>
                      </a:r>
                      <a:endParaRPr lang="en-GB" sz="1900" b="1" dirty="0" smtClean="0">
                        <a:solidFill>
                          <a:srgbClr val="7030A0"/>
                        </a:solidFill>
                        <a:latin typeface="Calibri" pitchFamily="34" charset="0"/>
                        <a:ea typeface="SimSun"/>
                        <a:cs typeface="Calibri" pitchFamily="34" charset="0"/>
                      </a:endParaRPr>
                    </a:p>
                  </a:txBody>
                  <a:tcPr marL="44375" marR="44375" marT="44375" marB="44375" anchor="ctr">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900" b="1" dirty="0" smtClean="0">
                          <a:solidFill>
                            <a:srgbClr val="7030A0"/>
                          </a:solidFill>
                          <a:latin typeface="Calibri" pitchFamily="34" charset="0"/>
                          <a:ea typeface="SimSun"/>
                          <a:cs typeface="Calibri" pitchFamily="34" charset="0"/>
                        </a:rPr>
                        <a:t>kg</a:t>
                      </a:r>
                    </a:p>
                  </a:txBody>
                  <a:tcPr marL="44375" marR="44375" marT="44375" marB="44375" anchor="ctr">
                    <a:solidFill>
                      <a:schemeClr val="accent4">
                        <a:lumMod val="40000"/>
                        <a:lumOff val="60000"/>
                      </a:schemeClr>
                    </a:solidFill>
                  </a:tcPr>
                </a:tc>
                <a:extLst>
                  <a:ext uri="{0D108BD9-81ED-4DB2-BD59-A6C34878D82A}">
                    <a16:rowId xmlns:a16="http://schemas.microsoft.com/office/drawing/2014/main" val="3949584474"/>
                  </a:ext>
                </a:extLst>
              </a:tr>
              <a:tr h="561905">
                <a:tc>
                  <a:txBody>
                    <a:bodyPr/>
                    <a:lstStyle/>
                    <a:p>
                      <a:pPr algn="ctr"/>
                      <a:r>
                        <a:rPr lang="en-GB" sz="1900" dirty="0" smtClean="0">
                          <a:latin typeface="Calibri" panose="020F0502020204030204" pitchFamily="34" charset="0"/>
                          <a:cs typeface="Calibri" panose="020F0502020204030204" pitchFamily="34" charset="0"/>
                        </a:rPr>
                        <a:t>4</a:t>
                      </a:r>
                      <a:endParaRPr lang="en-GB" sz="1900" dirty="0">
                        <a:latin typeface="Calibri" panose="020F0502020204030204" pitchFamily="34" charset="0"/>
                        <a:cs typeface="Calibri" panose="020F0502020204030204" pitchFamily="34" charset="0"/>
                      </a:endParaRPr>
                    </a:p>
                  </a:txBody>
                  <a:tcPr marL="88751" marR="88751" marT="44375" marB="44375" anchor="ctr">
                    <a:solidFill>
                      <a:schemeClr val="accent4">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900" b="1" i="0" u="none" strike="noStrike" kern="1200" cap="none" spc="0" normalizeH="0" baseline="0" noProof="0" dirty="0" smtClean="0">
                          <a:ln>
                            <a:noFill/>
                          </a:ln>
                          <a:solidFill>
                            <a:srgbClr val="C00000"/>
                          </a:solidFill>
                          <a:effectLst/>
                          <a:uLnTx/>
                          <a:uFillTx/>
                          <a:latin typeface="Calibri" pitchFamily="34" charset="0"/>
                          <a:ea typeface="SimSun"/>
                          <a:cs typeface="Calibri" pitchFamily="34" charset="0"/>
                        </a:rPr>
                        <a:t>State</a:t>
                      </a:r>
                      <a:r>
                        <a:rPr lang="en-GB" sz="1900" b="0" dirty="0" smtClean="0">
                          <a:solidFill>
                            <a:srgbClr val="000000"/>
                          </a:solidFill>
                          <a:latin typeface="Calibri" pitchFamily="34" charset="0"/>
                          <a:ea typeface="SimSun"/>
                          <a:cs typeface="Calibri" pitchFamily="34" charset="0"/>
                        </a:rPr>
                        <a:t> the</a:t>
                      </a:r>
                      <a:r>
                        <a:rPr lang="en-GB" sz="1900" b="0" baseline="0" dirty="0" smtClean="0">
                          <a:solidFill>
                            <a:srgbClr val="000000"/>
                          </a:solidFill>
                          <a:latin typeface="Calibri" pitchFamily="34" charset="0"/>
                          <a:ea typeface="SimSun"/>
                          <a:cs typeface="Calibri" pitchFamily="34" charset="0"/>
                        </a:rPr>
                        <a:t> unit for power.</a:t>
                      </a:r>
                      <a:endParaRPr lang="en-GB" sz="1900" b="0" dirty="0" smtClean="0">
                        <a:solidFill>
                          <a:srgbClr val="000000"/>
                        </a:solidFill>
                        <a:latin typeface="Calibri" pitchFamily="34" charset="0"/>
                        <a:ea typeface="SimSun"/>
                        <a:cs typeface="Calibri" pitchFamily="34" charset="0"/>
                      </a:endParaRPr>
                    </a:p>
                  </a:txBody>
                  <a:tcPr marL="44375" marR="44375" marT="44375" marB="44375" anchor="ctr">
                    <a:solidFill>
                      <a:schemeClr val="accent4">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900" b="1" dirty="0" smtClean="0">
                          <a:solidFill>
                            <a:srgbClr val="7030A0"/>
                          </a:solidFill>
                          <a:latin typeface="Calibri" pitchFamily="34" charset="0"/>
                          <a:ea typeface="SimSun"/>
                          <a:cs typeface="Calibri" pitchFamily="34" charset="0"/>
                        </a:rPr>
                        <a:t>W</a:t>
                      </a:r>
                    </a:p>
                  </a:txBody>
                  <a:tcPr marL="44375" marR="44375" marT="44375" marB="44375" anchor="ctr">
                    <a:solidFill>
                      <a:schemeClr val="accent4">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900" b="1" dirty="0" smtClean="0">
                          <a:solidFill>
                            <a:srgbClr val="7030A0"/>
                          </a:solidFill>
                          <a:latin typeface="Calibri" pitchFamily="34" charset="0"/>
                          <a:ea typeface="SimSun"/>
                          <a:cs typeface="Calibri" pitchFamily="34" charset="0"/>
                        </a:rPr>
                        <a:t>J</a:t>
                      </a:r>
                    </a:p>
                  </a:txBody>
                  <a:tcPr marL="44375" marR="44375" marT="44375" marB="44375" anchor="ctr">
                    <a:solidFill>
                      <a:schemeClr val="accent4">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900" b="1" baseline="30000" dirty="0" err="1" smtClean="0">
                          <a:solidFill>
                            <a:srgbClr val="7030A0"/>
                          </a:solidFill>
                          <a:latin typeface="Calibri" pitchFamily="34" charset="0"/>
                          <a:ea typeface="SimSun"/>
                          <a:cs typeface="Calibri" pitchFamily="34" charset="0"/>
                        </a:rPr>
                        <a:t>o</a:t>
                      </a:r>
                      <a:r>
                        <a:rPr lang="en-GB" sz="1900" b="1" dirty="0" err="1" smtClean="0">
                          <a:solidFill>
                            <a:srgbClr val="7030A0"/>
                          </a:solidFill>
                          <a:latin typeface="Calibri" pitchFamily="34" charset="0"/>
                          <a:ea typeface="SimSun"/>
                          <a:cs typeface="Calibri" pitchFamily="34" charset="0"/>
                        </a:rPr>
                        <a:t>C</a:t>
                      </a:r>
                      <a:endParaRPr lang="en-GB" sz="1900" b="1" dirty="0" smtClean="0">
                        <a:solidFill>
                          <a:srgbClr val="7030A0"/>
                        </a:solidFill>
                        <a:latin typeface="Calibri" pitchFamily="34" charset="0"/>
                        <a:ea typeface="SimSun"/>
                        <a:cs typeface="Calibri" pitchFamily="34" charset="0"/>
                      </a:endParaRPr>
                    </a:p>
                  </a:txBody>
                  <a:tcPr marL="44375" marR="44375" marT="44375" marB="44375" anchor="ctr">
                    <a:solidFill>
                      <a:schemeClr val="accent4">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900" b="1" dirty="0" smtClean="0">
                          <a:solidFill>
                            <a:srgbClr val="7030A0"/>
                          </a:solidFill>
                          <a:latin typeface="Calibri" pitchFamily="34" charset="0"/>
                          <a:ea typeface="SimSun"/>
                          <a:cs typeface="Calibri" pitchFamily="34" charset="0"/>
                        </a:rPr>
                        <a:t>kg</a:t>
                      </a:r>
                    </a:p>
                  </a:txBody>
                  <a:tcPr marL="44375" marR="44375" marT="44375" marB="44375" anchor="ctr">
                    <a:solidFill>
                      <a:schemeClr val="accent4">
                        <a:lumMod val="60000"/>
                        <a:lumOff val="40000"/>
                      </a:schemeClr>
                    </a:solidFill>
                  </a:tcPr>
                </a:tc>
                <a:extLst>
                  <a:ext uri="{0D108BD9-81ED-4DB2-BD59-A6C34878D82A}">
                    <a16:rowId xmlns:a16="http://schemas.microsoft.com/office/drawing/2014/main" val="2587889554"/>
                  </a:ext>
                </a:extLst>
              </a:tr>
              <a:tr h="561905">
                <a:tc>
                  <a:txBody>
                    <a:bodyPr/>
                    <a:lstStyle/>
                    <a:p>
                      <a:pPr algn="ctr"/>
                      <a:r>
                        <a:rPr lang="en-GB" sz="1900" dirty="0" smtClean="0">
                          <a:latin typeface="Calibri" panose="020F0502020204030204" pitchFamily="34" charset="0"/>
                          <a:cs typeface="Calibri" panose="020F0502020204030204" pitchFamily="34" charset="0"/>
                        </a:rPr>
                        <a:t>5</a:t>
                      </a:r>
                      <a:endParaRPr lang="en-GB" sz="1900" dirty="0">
                        <a:latin typeface="Calibri" panose="020F0502020204030204" pitchFamily="34" charset="0"/>
                        <a:cs typeface="Calibri" panose="020F0502020204030204" pitchFamily="34" charset="0"/>
                      </a:endParaRPr>
                    </a:p>
                  </a:txBody>
                  <a:tcPr marL="88751" marR="88751" marT="44375" marB="44375" anchor="ctr">
                    <a:solidFill>
                      <a:schemeClr val="accent4">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900" b="1" i="0" u="none" strike="noStrike" kern="1200" cap="none" spc="0" normalizeH="0" baseline="0" noProof="0" dirty="0" smtClean="0">
                          <a:ln>
                            <a:noFill/>
                          </a:ln>
                          <a:solidFill>
                            <a:srgbClr val="C00000"/>
                          </a:solidFill>
                          <a:effectLst/>
                          <a:uLnTx/>
                          <a:uFillTx/>
                          <a:latin typeface="Calibri" pitchFamily="34" charset="0"/>
                          <a:ea typeface="SimSun"/>
                          <a:cs typeface="Calibri" pitchFamily="34" charset="0"/>
                        </a:rPr>
                        <a:t>State</a:t>
                      </a:r>
                      <a:r>
                        <a:rPr lang="en-GB" sz="1900" b="0" dirty="0" smtClean="0">
                          <a:solidFill>
                            <a:srgbClr val="000000"/>
                          </a:solidFill>
                          <a:latin typeface="Calibri" pitchFamily="34" charset="0"/>
                          <a:ea typeface="SimSun"/>
                          <a:cs typeface="Calibri" pitchFamily="34" charset="0"/>
                        </a:rPr>
                        <a:t> the</a:t>
                      </a:r>
                      <a:r>
                        <a:rPr lang="en-GB" sz="1900" b="0" baseline="0" dirty="0" smtClean="0">
                          <a:solidFill>
                            <a:srgbClr val="000000"/>
                          </a:solidFill>
                          <a:latin typeface="Calibri" pitchFamily="34" charset="0"/>
                          <a:ea typeface="SimSun"/>
                          <a:cs typeface="Calibri" pitchFamily="34" charset="0"/>
                        </a:rPr>
                        <a:t> unit for mass.</a:t>
                      </a:r>
                      <a:endParaRPr lang="en-GB" sz="1900" b="0" dirty="0" smtClean="0">
                        <a:solidFill>
                          <a:srgbClr val="000000"/>
                        </a:solidFill>
                        <a:latin typeface="Calibri" pitchFamily="34" charset="0"/>
                        <a:ea typeface="SimSun"/>
                        <a:cs typeface="Calibri" pitchFamily="34" charset="0"/>
                      </a:endParaRPr>
                    </a:p>
                  </a:txBody>
                  <a:tcPr marL="44375" marR="44375" marT="44375" marB="44375" anchor="ctr">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900" b="1" dirty="0" smtClean="0">
                          <a:solidFill>
                            <a:srgbClr val="7030A0"/>
                          </a:solidFill>
                          <a:latin typeface="Calibri" pitchFamily="34" charset="0"/>
                          <a:ea typeface="SimSun"/>
                          <a:cs typeface="Calibri" pitchFamily="34" charset="0"/>
                        </a:rPr>
                        <a:t>W</a:t>
                      </a:r>
                    </a:p>
                  </a:txBody>
                  <a:tcPr marL="44375" marR="44375" marT="44375" marB="44375" anchor="ctr">
                    <a:solidFill>
                      <a:srgbClr val="FFE6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900" b="1" dirty="0" smtClean="0">
                          <a:solidFill>
                            <a:srgbClr val="7030A0"/>
                          </a:solidFill>
                          <a:latin typeface="Calibri" pitchFamily="34" charset="0"/>
                          <a:ea typeface="SimSun"/>
                          <a:cs typeface="Calibri" pitchFamily="34" charset="0"/>
                        </a:rPr>
                        <a:t>J</a:t>
                      </a:r>
                    </a:p>
                  </a:txBody>
                  <a:tcPr marL="44375" marR="44375" marT="44375" marB="44375" anchor="ctr">
                    <a:solidFill>
                      <a:srgbClr val="FFE6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900" b="1" baseline="30000" dirty="0" err="1" smtClean="0">
                          <a:solidFill>
                            <a:srgbClr val="7030A0"/>
                          </a:solidFill>
                          <a:latin typeface="Calibri" pitchFamily="34" charset="0"/>
                          <a:ea typeface="SimSun"/>
                          <a:cs typeface="Calibri" pitchFamily="34" charset="0"/>
                        </a:rPr>
                        <a:t>o</a:t>
                      </a:r>
                      <a:r>
                        <a:rPr lang="en-GB" sz="1900" b="1" dirty="0" err="1" smtClean="0">
                          <a:solidFill>
                            <a:srgbClr val="7030A0"/>
                          </a:solidFill>
                          <a:latin typeface="Calibri" pitchFamily="34" charset="0"/>
                          <a:ea typeface="SimSun"/>
                          <a:cs typeface="Calibri" pitchFamily="34" charset="0"/>
                        </a:rPr>
                        <a:t>C</a:t>
                      </a:r>
                      <a:endParaRPr lang="en-GB" sz="1900" b="1" dirty="0" smtClean="0">
                        <a:solidFill>
                          <a:srgbClr val="7030A0"/>
                        </a:solidFill>
                        <a:latin typeface="Calibri" pitchFamily="34" charset="0"/>
                        <a:ea typeface="SimSun"/>
                        <a:cs typeface="Calibri" pitchFamily="34" charset="0"/>
                      </a:endParaRPr>
                    </a:p>
                  </a:txBody>
                  <a:tcPr marL="44375" marR="44375" marT="44375" marB="44375" anchor="ctr">
                    <a:solidFill>
                      <a:srgbClr val="FFE6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900" b="1" dirty="0" smtClean="0">
                          <a:solidFill>
                            <a:srgbClr val="7030A0"/>
                          </a:solidFill>
                          <a:latin typeface="Calibri" pitchFamily="34" charset="0"/>
                          <a:ea typeface="SimSun"/>
                          <a:cs typeface="Calibri" pitchFamily="34" charset="0"/>
                        </a:rPr>
                        <a:t>kg</a:t>
                      </a:r>
                    </a:p>
                  </a:txBody>
                  <a:tcPr marL="44375" marR="44375" marT="44375" marB="44375" anchor="ctr">
                    <a:solidFill>
                      <a:srgbClr val="FFE699"/>
                    </a:solidFill>
                  </a:tcPr>
                </a:tc>
                <a:extLst>
                  <a:ext uri="{0D108BD9-81ED-4DB2-BD59-A6C34878D82A}">
                    <a16:rowId xmlns:a16="http://schemas.microsoft.com/office/drawing/2014/main" val="2599813438"/>
                  </a:ext>
                </a:extLst>
              </a:tr>
            </a:tbl>
          </a:graphicData>
        </a:graphic>
      </p:graphicFrame>
    </p:spTree>
    <p:extLst>
      <p:ext uri="{BB962C8B-B14F-4D97-AF65-F5344CB8AC3E}">
        <p14:creationId xmlns:p14="http://schemas.microsoft.com/office/powerpoint/2010/main" val="268500258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776122023"/>
              </p:ext>
            </p:extLst>
          </p:nvPr>
        </p:nvGraphicFramePr>
        <p:xfrm>
          <a:off x="179512" y="188640"/>
          <a:ext cx="8856983" cy="3885470"/>
        </p:xfrm>
        <a:graphic>
          <a:graphicData uri="http://schemas.openxmlformats.org/drawingml/2006/table">
            <a:tbl>
              <a:tblPr firstRow="1" bandRow="1">
                <a:tableStyleId>{5940675A-B579-460E-94D1-54222C63F5DA}</a:tableStyleId>
              </a:tblPr>
              <a:tblGrid>
                <a:gridCol w="261032">
                  <a:extLst>
                    <a:ext uri="{9D8B030D-6E8A-4147-A177-3AD203B41FA5}">
                      <a16:colId xmlns:a16="http://schemas.microsoft.com/office/drawing/2014/main" val="913255248"/>
                    </a:ext>
                  </a:extLst>
                </a:gridCol>
                <a:gridCol w="3339367">
                  <a:extLst>
                    <a:ext uri="{9D8B030D-6E8A-4147-A177-3AD203B41FA5}">
                      <a16:colId xmlns:a16="http://schemas.microsoft.com/office/drawing/2014/main" val="835547527"/>
                    </a:ext>
                  </a:extLst>
                </a:gridCol>
                <a:gridCol w="1314146">
                  <a:extLst>
                    <a:ext uri="{9D8B030D-6E8A-4147-A177-3AD203B41FA5}">
                      <a16:colId xmlns:a16="http://schemas.microsoft.com/office/drawing/2014/main" val="2312672289"/>
                    </a:ext>
                  </a:extLst>
                </a:gridCol>
                <a:gridCol w="1134126">
                  <a:extLst>
                    <a:ext uri="{9D8B030D-6E8A-4147-A177-3AD203B41FA5}">
                      <a16:colId xmlns:a16="http://schemas.microsoft.com/office/drawing/2014/main" val="2086523959"/>
                    </a:ext>
                  </a:extLst>
                </a:gridCol>
                <a:gridCol w="1296144">
                  <a:extLst>
                    <a:ext uri="{9D8B030D-6E8A-4147-A177-3AD203B41FA5}">
                      <a16:colId xmlns:a16="http://schemas.microsoft.com/office/drawing/2014/main" val="4280423365"/>
                    </a:ext>
                  </a:extLst>
                </a:gridCol>
                <a:gridCol w="1512168">
                  <a:extLst>
                    <a:ext uri="{9D8B030D-6E8A-4147-A177-3AD203B41FA5}">
                      <a16:colId xmlns:a16="http://schemas.microsoft.com/office/drawing/2014/main" val="3409352781"/>
                    </a:ext>
                  </a:extLst>
                </a:gridCol>
              </a:tblGrid>
              <a:tr h="254177">
                <a:tc>
                  <a:txBody>
                    <a:bodyPr/>
                    <a:lstStyle/>
                    <a:p>
                      <a:pPr algn="ctr"/>
                      <a:endParaRPr lang="en-GB" sz="1400" dirty="0">
                        <a:solidFill>
                          <a:schemeClr val="bg1"/>
                        </a:solidFill>
                      </a:endParaRPr>
                    </a:p>
                  </a:txBody>
                  <a:tcPr marL="88751" marR="88751" marT="44375" marB="44375" anchor="ctr">
                    <a:solidFill>
                      <a:schemeClr val="tx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b="0" dirty="0" smtClean="0">
                        <a:solidFill>
                          <a:schemeClr val="bg1"/>
                        </a:solidFill>
                        <a:latin typeface="Calibri" pitchFamily="34" charset="0"/>
                        <a:ea typeface="SimSun"/>
                        <a:cs typeface="Calibri" pitchFamily="34" charset="0"/>
                      </a:endParaRPr>
                    </a:p>
                  </a:txBody>
                  <a:tcPr marL="44375" marR="44375" marT="44375" marB="44375" anchor="ctr">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dirty="0" smtClean="0">
                          <a:solidFill>
                            <a:srgbClr val="FFFF00"/>
                          </a:solidFill>
                          <a:latin typeface="Calibri" pitchFamily="34" charset="0"/>
                          <a:ea typeface="SimSun"/>
                          <a:cs typeface="Calibri" pitchFamily="34" charset="0"/>
                        </a:rPr>
                        <a:t>A</a:t>
                      </a:r>
                    </a:p>
                  </a:txBody>
                  <a:tcPr marL="44375" marR="44375" marT="44375" marB="44375">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dirty="0" smtClean="0">
                          <a:solidFill>
                            <a:srgbClr val="FFFF00"/>
                          </a:solidFill>
                          <a:latin typeface="Calibri" pitchFamily="34" charset="0"/>
                          <a:ea typeface="SimSun"/>
                          <a:cs typeface="Calibri" pitchFamily="34" charset="0"/>
                        </a:rPr>
                        <a:t>B</a:t>
                      </a:r>
                    </a:p>
                  </a:txBody>
                  <a:tcPr marL="44375" marR="44375" marT="44375" marB="44375">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dirty="0" smtClean="0">
                          <a:solidFill>
                            <a:srgbClr val="FFFF00"/>
                          </a:solidFill>
                          <a:latin typeface="Calibri" pitchFamily="34" charset="0"/>
                          <a:ea typeface="SimSun"/>
                          <a:cs typeface="Calibri" pitchFamily="34" charset="0"/>
                        </a:rPr>
                        <a:t>C</a:t>
                      </a:r>
                    </a:p>
                  </a:txBody>
                  <a:tcPr marL="44375" marR="44375" marT="44375" marB="44375">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dirty="0" smtClean="0">
                          <a:solidFill>
                            <a:srgbClr val="FFFF00"/>
                          </a:solidFill>
                          <a:latin typeface="Calibri" pitchFamily="34" charset="0"/>
                          <a:ea typeface="SimSun"/>
                          <a:cs typeface="Calibri" pitchFamily="34" charset="0"/>
                        </a:rPr>
                        <a:t>D</a:t>
                      </a:r>
                    </a:p>
                  </a:txBody>
                  <a:tcPr marL="44375" marR="44375" marT="44375" marB="44375">
                    <a:solidFill>
                      <a:schemeClr val="tx1"/>
                    </a:solidFill>
                  </a:tcPr>
                </a:tc>
                <a:extLst>
                  <a:ext uri="{0D108BD9-81ED-4DB2-BD59-A6C34878D82A}">
                    <a16:rowId xmlns:a16="http://schemas.microsoft.com/office/drawing/2014/main" val="3364882587"/>
                  </a:ext>
                </a:extLst>
              </a:tr>
              <a:tr h="561905">
                <a:tc>
                  <a:txBody>
                    <a:bodyPr/>
                    <a:lstStyle/>
                    <a:p>
                      <a:pPr algn="ctr"/>
                      <a:r>
                        <a:rPr lang="en-GB" sz="1900" dirty="0" smtClean="0">
                          <a:latin typeface="Calibri" panose="020F0502020204030204" pitchFamily="34" charset="0"/>
                          <a:cs typeface="Calibri" panose="020F0502020204030204" pitchFamily="34" charset="0"/>
                        </a:rPr>
                        <a:t>1</a:t>
                      </a:r>
                      <a:endParaRPr lang="en-GB" sz="1900" dirty="0">
                        <a:latin typeface="Calibri" panose="020F0502020204030204" pitchFamily="34" charset="0"/>
                        <a:cs typeface="Calibri" panose="020F0502020204030204" pitchFamily="34" charset="0"/>
                      </a:endParaRPr>
                    </a:p>
                  </a:txBody>
                  <a:tcPr marL="88751" marR="88751" marT="44375" marB="44375" anchor="ctr">
                    <a:solidFill>
                      <a:schemeClr val="accent4">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900" b="1" i="0" u="none" strike="noStrike" kern="1200" cap="none" spc="0" normalizeH="0" baseline="0" noProof="0" dirty="0" smtClean="0">
                          <a:ln>
                            <a:noFill/>
                          </a:ln>
                          <a:solidFill>
                            <a:srgbClr val="C00000"/>
                          </a:solidFill>
                          <a:effectLst/>
                          <a:uLnTx/>
                          <a:uFillTx/>
                          <a:latin typeface="Calibri" pitchFamily="34" charset="0"/>
                          <a:ea typeface="SimSun"/>
                          <a:cs typeface="Calibri" pitchFamily="34" charset="0"/>
                        </a:rPr>
                        <a:t>State</a:t>
                      </a:r>
                      <a:r>
                        <a:rPr kumimoji="0" lang="en-GB" sz="1900" b="1" i="0" u="none" strike="noStrike" kern="1200" cap="none" spc="0" normalizeH="0" baseline="0" noProof="0" dirty="0" smtClean="0">
                          <a:ln>
                            <a:noFill/>
                          </a:ln>
                          <a:solidFill>
                            <a:srgbClr val="FF0000"/>
                          </a:solidFill>
                          <a:effectLst/>
                          <a:uLnTx/>
                          <a:uFillTx/>
                          <a:latin typeface="Calibri" pitchFamily="34" charset="0"/>
                          <a:ea typeface="SimSun"/>
                          <a:cs typeface="Calibri" pitchFamily="34" charset="0"/>
                        </a:rPr>
                        <a:t> </a:t>
                      </a:r>
                      <a:r>
                        <a:rPr kumimoji="0" lang="en-GB" sz="1900" b="0" i="0" u="none" strike="noStrike" kern="1200" cap="none" spc="0" normalizeH="0" baseline="0" noProof="0" dirty="0" smtClean="0">
                          <a:ln>
                            <a:noFill/>
                          </a:ln>
                          <a:solidFill>
                            <a:srgbClr val="000000"/>
                          </a:solidFill>
                          <a:effectLst/>
                          <a:uLnTx/>
                          <a:uFillTx/>
                          <a:latin typeface="Calibri" pitchFamily="34" charset="0"/>
                          <a:ea typeface="SimSun"/>
                          <a:cs typeface="Calibri" pitchFamily="34" charset="0"/>
                        </a:rPr>
                        <a:t>what is used to measure temperature.</a:t>
                      </a:r>
                      <a:endParaRPr lang="en-GB" sz="1900" b="0" dirty="0" smtClean="0">
                        <a:solidFill>
                          <a:srgbClr val="000000"/>
                        </a:solidFill>
                        <a:latin typeface="Calibri" pitchFamily="34" charset="0"/>
                        <a:ea typeface="SimSun"/>
                        <a:cs typeface="Calibri" pitchFamily="34" charset="0"/>
                      </a:endParaRPr>
                    </a:p>
                  </a:txBody>
                  <a:tcPr marL="44375" marR="44375" marT="44375" marB="44375" anchor="ctr">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900" b="1" dirty="0" smtClean="0">
                          <a:solidFill>
                            <a:srgbClr val="7030A0"/>
                          </a:solidFill>
                          <a:latin typeface="Calibri" pitchFamily="34" charset="0"/>
                          <a:ea typeface="SimSun"/>
                          <a:cs typeface="Calibri" pitchFamily="34" charset="0"/>
                        </a:rPr>
                        <a:t>Measuring</a:t>
                      </a:r>
                      <a:r>
                        <a:rPr lang="en-GB" sz="1900" b="1" baseline="0" dirty="0" smtClean="0">
                          <a:solidFill>
                            <a:srgbClr val="7030A0"/>
                          </a:solidFill>
                          <a:latin typeface="Calibri" pitchFamily="34" charset="0"/>
                          <a:ea typeface="SimSun"/>
                          <a:cs typeface="Calibri" pitchFamily="34" charset="0"/>
                        </a:rPr>
                        <a:t> Cylinder</a:t>
                      </a:r>
                      <a:endParaRPr lang="en-GB" sz="1900" b="1" dirty="0" smtClean="0">
                        <a:solidFill>
                          <a:srgbClr val="7030A0"/>
                        </a:solidFill>
                        <a:latin typeface="Calibri" pitchFamily="34" charset="0"/>
                        <a:ea typeface="SimSun"/>
                        <a:cs typeface="Calibri" pitchFamily="34" charset="0"/>
                      </a:endParaRPr>
                    </a:p>
                  </a:txBody>
                  <a:tcPr marL="44375" marR="44375" marT="44375" marB="44375" anchor="ctr">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900" b="1" dirty="0" smtClean="0">
                          <a:solidFill>
                            <a:srgbClr val="7030A0"/>
                          </a:solidFill>
                          <a:latin typeface="Calibri" pitchFamily="34" charset="0"/>
                          <a:ea typeface="SimSun"/>
                          <a:cs typeface="Calibri" pitchFamily="34" charset="0"/>
                        </a:rPr>
                        <a:t>Ruler</a:t>
                      </a:r>
                    </a:p>
                  </a:txBody>
                  <a:tcPr marL="44375" marR="44375" marT="44375" marB="44375" anchor="ctr">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900" b="1" dirty="0" smtClean="0">
                          <a:solidFill>
                            <a:srgbClr val="7030A0"/>
                          </a:solidFill>
                          <a:latin typeface="Calibri" pitchFamily="34" charset="0"/>
                          <a:ea typeface="SimSun"/>
                          <a:cs typeface="Calibri" pitchFamily="34" charset="0"/>
                        </a:rPr>
                        <a:t>Light Gate</a:t>
                      </a:r>
                    </a:p>
                  </a:txBody>
                  <a:tcPr marL="44375" marR="44375" marT="44375" marB="44375" anchor="ctr">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900" b="1" dirty="0" smtClean="0">
                          <a:solidFill>
                            <a:srgbClr val="7030A0"/>
                          </a:solidFill>
                          <a:latin typeface="Calibri" pitchFamily="34" charset="0"/>
                          <a:ea typeface="SimSun"/>
                          <a:cs typeface="Calibri" pitchFamily="34" charset="0"/>
                        </a:rPr>
                        <a:t>Thermometer</a:t>
                      </a:r>
                    </a:p>
                  </a:txBody>
                  <a:tcPr marL="44375" marR="44375" marT="44375" marB="44375" anchor="ctr">
                    <a:solidFill>
                      <a:schemeClr val="accent4">
                        <a:lumMod val="40000"/>
                        <a:lumOff val="60000"/>
                      </a:schemeClr>
                    </a:solidFill>
                  </a:tcPr>
                </a:tc>
                <a:extLst>
                  <a:ext uri="{0D108BD9-81ED-4DB2-BD59-A6C34878D82A}">
                    <a16:rowId xmlns:a16="http://schemas.microsoft.com/office/drawing/2014/main" val="2459924236"/>
                  </a:ext>
                </a:extLst>
              </a:tr>
              <a:tr h="561905">
                <a:tc>
                  <a:txBody>
                    <a:bodyPr/>
                    <a:lstStyle/>
                    <a:p>
                      <a:pPr algn="ctr"/>
                      <a:r>
                        <a:rPr lang="en-GB" sz="1900" dirty="0" smtClean="0">
                          <a:latin typeface="Calibri" panose="020F0502020204030204" pitchFamily="34" charset="0"/>
                          <a:cs typeface="Calibri" panose="020F0502020204030204" pitchFamily="34" charset="0"/>
                        </a:rPr>
                        <a:t>2</a:t>
                      </a:r>
                      <a:endParaRPr lang="en-GB" sz="1900" dirty="0">
                        <a:latin typeface="Calibri" panose="020F0502020204030204" pitchFamily="34" charset="0"/>
                        <a:cs typeface="Calibri" panose="020F0502020204030204" pitchFamily="34" charset="0"/>
                      </a:endParaRPr>
                    </a:p>
                  </a:txBody>
                  <a:tcPr marL="88751" marR="88751" marT="44375" marB="44375" anchor="ctr">
                    <a:solidFill>
                      <a:schemeClr val="accent4">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900" b="1" i="0" u="none" strike="noStrike" kern="1200" cap="none" spc="0" normalizeH="0" baseline="0" noProof="0" dirty="0" smtClean="0">
                          <a:ln>
                            <a:noFill/>
                          </a:ln>
                          <a:solidFill>
                            <a:srgbClr val="C00000"/>
                          </a:solidFill>
                          <a:effectLst/>
                          <a:uLnTx/>
                          <a:uFillTx/>
                          <a:latin typeface="Calibri" pitchFamily="34" charset="0"/>
                          <a:ea typeface="SimSun"/>
                          <a:cs typeface="Calibri" pitchFamily="34" charset="0"/>
                        </a:rPr>
                        <a:t>State</a:t>
                      </a:r>
                      <a:r>
                        <a:rPr kumimoji="0" lang="en-GB" sz="1900" b="1" i="0" u="none" strike="noStrike" kern="1200" cap="none" spc="0" normalizeH="0" baseline="0" noProof="0" dirty="0" smtClean="0">
                          <a:ln>
                            <a:noFill/>
                          </a:ln>
                          <a:solidFill>
                            <a:srgbClr val="FF0000"/>
                          </a:solidFill>
                          <a:effectLst/>
                          <a:uLnTx/>
                          <a:uFillTx/>
                          <a:latin typeface="Calibri" pitchFamily="34" charset="0"/>
                          <a:ea typeface="SimSun"/>
                          <a:cs typeface="Calibri" pitchFamily="34" charset="0"/>
                        </a:rPr>
                        <a:t> </a:t>
                      </a:r>
                      <a:r>
                        <a:rPr kumimoji="0" lang="en-GB" sz="1900" b="0" i="0" u="none" strike="noStrike" kern="1200" cap="none" spc="0" normalizeH="0" baseline="0" noProof="0" dirty="0" smtClean="0">
                          <a:ln>
                            <a:noFill/>
                          </a:ln>
                          <a:solidFill>
                            <a:srgbClr val="000000"/>
                          </a:solidFill>
                          <a:effectLst/>
                          <a:uLnTx/>
                          <a:uFillTx/>
                          <a:latin typeface="Calibri" pitchFamily="34" charset="0"/>
                          <a:ea typeface="SimSun"/>
                          <a:cs typeface="Calibri" pitchFamily="34" charset="0"/>
                        </a:rPr>
                        <a:t>the unit for heat.</a:t>
                      </a:r>
                      <a:endParaRPr lang="en-GB" sz="1900" b="0" dirty="0" smtClean="0">
                        <a:solidFill>
                          <a:srgbClr val="000000"/>
                        </a:solidFill>
                        <a:latin typeface="Calibri" pitchFamily="34" charset="0"/>
                        <a:ea typeface="SimSun"/>
                        <a:cs typeface="Calibri" pitchFamily="34" charset="0"/>
                      </a:endParaRPr>
                    </a:p>
                  </a:txBody>
                  <a:tcPr marL="44375" marR="44375" marT="44375" marB="44375" anchor="ctr">
                    <a:solidFill>
                      <a:schemeClr val="accent4">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900" b="1" dirty="0" smtClean="0">
                          <a:solidFill>
                            <a:srgbClr val="7030A0"/>
                          </a:solidFill>
                          <a:latin typeface="Calibri" pitchFamily="34" charset="0"/>
                          <a:ea typeface="SimSun"/>
                          <a:cs typeface="Calibri" pitchFamily="34" charset="0"/>
                        </a:rPr>
                        <a:t>W</a:t>
                      </a:r>
                    </a:p>
                  </a:txBody>
                  <a:tcPr marL="44375" marR="44375" marT="44375" marB="44375" anchor="ctr">
                    <a:solidFill>
                      <a:schemeClr val="accent4">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900" b="1" dirty="0" smtClean="0">
                          <a:solidFill>
                            <a:srgbClr val="7030A0"/>
                          </a:solidFill>
                          <a:latin typeface="Calibri" pitchFamily="34" charset="0"/>
                          <a:ea typeface="SimSun"/>
                          <a:cs typeface="Calibri" pitchFamily="34" charset="0"/>
                        </a:rPr>
                        <a:t>J</a:t>
                      </a:r>
                    </a:p>
                  </a:txBody>
                  <a:tcPr marL="44375" marR="44375" marT="44375" marB="44375" anchor="ctr">
                    <a:solidFill>
                      <a:schemeClr val="accent4">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900" b="1" baseline="30000" dirty="0" err="1" smtClean="0">
                          <a:solidFill>
                            <a:srgbClr val="7030A0"/>
                          </a:solidFill>
                          <a:latin typeface="Calibri" pitchFamily="34" charset="0"/>
                          <a:ea typeface="SimSun"/>
                          <a:cs typeface="Calibri" pitchFamily="34" charset="0"/>
                        </a:rPr>
                        <a:t>o</a:t>
                      </a:r>
                      <a:r>
                        <a:rPr lang="en-GB" sz="1900" b="1" dirty="0" err="1" smtClean="0">
                          <a:solidFill>
                            <a:srgbClr val="7030A0"/>
                          </a:solidFill>
                          <a:latin typeface="Calibri" pitchFamily="34" charset="0"/>
                          <a:ea typeface="SimSun"/>
                          <a:cs typeface="Calibri" pitchFamily="34" charset="0"/>
                        </a:rPr>
                        <a:t>C</a:t>
                      </a:r>
                      <a:endParaRPr lang="en-GB" sz="1900" b="1" dirty="0" smtClean="0">
                        <a:solidFill>
                          <a:srgbClr val="7030A0"/>
                        </a:solidFill>
                        <a:latin typeface="Calibri" pitchFamily="34" charset="0"/>
                        <a:ea typeface="SimSun"/>
                        <a:cs typeface="Calibri" pitchFamily="34" charset="0"/>
                      </a:endParaRPr>
                    </a:p>
                  </a:txBody>
                  <a:tcPr marL="44375" marR="44375" marT="44375" marB="44375" anchor="ctr">
                    <a:solidFill>
                      <a:schemeClr val="accent4">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900" b="1" dirty="0" smtClean="0">
                          <a:solidFill>
                            <a:srgbClr val="7030A0"/>
                          </a:solidFill>
                          <a:latin typeface="Calibri" pitchFamily="34" charset="0"/>
                          <a:ea typeface="SimSun"/>
                          <a:cs typeface="Calibri" pitchFamily="34" charset="0"/>
                        </a:rPr>
                        <a:t>kg</a:t>
                      </a:r>
                    </a:p>
                  </a:txBody>
                  <a:tcPr marL="44375" marR="44375" marT="44375" marB="44375" anchor="ctr">
                    <a:solidFill>
                      <a:schemeClr val="accent4">
                        <a:lumMod val="60000"/>
                        <a:lumOff val="40000"/>
                      </a:schemeClr>
                    </a:solidFill>
                  </a:tcPr>
                </a:tc>
                <a:extLst>
                  <a:ext uri="{0D108BD9-81ED-4DB2-BD59-A6C34878D82A}">
                    <a16:rowId xmlns:a16="http://schemas.microsoft.com/office/drawing/2014/main" val="346741319"/>
                  </a:ext>
                </a:extLst>
              </a:tr>
              <a:tr h="561905">
                <a:tc>
                  <a:txBody>
                    <a:bodyPr/>
                    <a:lstStyle/>
                    <a:p>
                      <a:pPr algn="ctr"/>
                      <a:r>
                        <a:rPr lang="en-GB" sz="1900" dirty="0" smtClean="0">
                          <a:latin typeface="Calibri" panose="020F0502020204030204" pitchFamily="34" charset="0"/>
                          <a:cs typeface="Calibri" panose="020F0502020204030204" pitchFamily="34" charset="0"/>
                        </a:rPr>
                        <a:t>3</a:t>
                      </a:r>
                      <a:endParaRPr lang="en-GB" sz="1900" dirty="0">
                        <a:latin typeface="Calibri" panose="020F0502020204030204" pitchFamily="34" charset="0"/>
                        <a:cs typeface="Calibri" panose="020F0502020204030204" pitchFamily="34" charset="0"/>
                      </a:endParaRPr>
                    </a:p>
                  </a:txBody>
                  <a:tcPr marL="88751" marR="88751" marT="44375" marB="44375" anchor="ctr">
                    <a:solidFill>
                      <a:schemeClr val="accent4">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900" b="1" i="0" u="none" strike="noStrike" kern="1200" cap="none" spc="0" normalizeH="0" baseline="0" noProof="0" dirty="0" smtClean="0">
                          <a:ln>
                            <a:noFill/>
                          </a:ln>
                          <a:solidFill>
                            <a:srgbClr val="C00000"/>
                          </a:solidFill>
                          <a:effectLst/>
                          <a:uLnTx/>
                          <a:uFillTx/>
                          <a:latin typeface="Calibri" pitchFamily="34" charset="0"/>
                          <a:ea typeface="SimSun"/>
                          <a:cs typeface="Calibri" pitchFamily="34" charset="0"/>
                        </a:rPr>
                        <a:t>State</a:t>
                      </a:r>
                      <a:r>
                        <a:rPr kumimoji="0" lang="en-GB" sz="1900" b="1" i="0" u="none" strike="noStrike" kern="1200" cap="none" spc="0" normalizeH="0" baseline="0" noProof="0" dirty="0" smtClean="0">
                          <a:ln>
                            <a:noFill/>
                          </a:ln>
                          <a:solidFill>
                            <a:srgbClr val="FF0000"/>
                          </a:solidFill>
                          <a:effectLst/>
                          <a:uLnTx/>
                          <a:uFillTx/>
                          <a:latin typeface="Calibri" pitchFamily="34" charset="0"/>
                          <a:ea typeface="SimSun"/>
                          <a:cs typeface="Calibri" pitchFamily="34" charset="0"/>
                        </a:rPr>
                        <a:t> </a:t>
                      </a:r>
                      <a:r>
                        <a:rPr kumimoji="0" lang="en-GB" sz="1900" b="0" i="0" u="none" strike="noStrike" kern="1200" cap="none" spc="0" normalizeH="0" baseline="0" noProof="0" dirty="0" smtClean="0">
                          <a:ln>
                            <a:noFill/>
                          </a:ln>
                          <a:solidFill>
                            <a:srgbClr val="000000"/>
                          </a:solidFill>
                          <a:effectLst/>
                          <a:uLnTx/>
                          <a:uFillTx/>
                          <a:latin typeface="Calibri" pitchFamily="34" charset="0"/>
                          <a:ea typeface="SimSun"/>
                          <a:cs typeface="Calibri" pitchFamily="34" charset="0"/>
                        </a:rPr>
                        <a:t>the unit for temperature.</a:t>
                      </a:r>
                      <a:endParaRPr lang="en-GB" sz="1900" b="0" dirty="0" smtClean="0">
                        <a:solidFill>
                          <a:srgbClr val="000000"/>
                        </a:solidFill>
                        <a:latin typeface="Calibri" pitchFamily="34" charset="0"/>
                        <a:ea typeface="SimSun"/>
                        <a:cs typeface="Calibri" pitchFamily="34" charset="0"/>
                      </a:endParaRPr>
                    </a:p>
                  </a:txBody>
                  <a:tcPr marL="44375" marR="44375" marT="44375" marB="44375" anchor="ctr">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900" b="1" dirty="0" smtClean="0">
                          <a:solidFill>
                            <a:srgbClr val="7030A0"/>
                          </a:solidFill>
                          <a:latin typeface="Calibri" pitchFamily="34" charset="0"/>
                          <a:ea typeface="SimSun"/>
                          <a:cs typeface="Calibri" pitchFamily="34" charset="0"/>
                        </a:rPr>
                        <a:t>W</a:t>
                      </a:r>
                    </a:p>
                  </a:txBody>
                  <a:tcPr marL="44375" marR="44375" marT="44375" marB="44375" anchor="ctr">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900" b="1" dirty="0" smtClean="0">
                          <a:solidFill>
                            <a:srgbClr val="7030A0"/>
                          </a:solidFill>
                          <a:latin typeface="Calibri" pitchFamily="34" charset="0"/>
                          <a:ea typeface="SimSun"/>
                          <a:cs typeface="Calibri" pitchFamily="34" charset="0"/>
                        </a:rPr>
                        <a:t>J</a:t>
                      </a:r>
                    </a:p>
                  </a:txBody>
                  <a:tcPr marL="44375" marR="44375" marT="44375" marB="44375" anchor="ctr">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900" b="1" baseline="30000" dirty="0" err="1" smtClean="0">
                          <a:solidFill>
                            <a:srgbClr val="7030A0"/>
                          </a:solidFill>
                          <a:latin typeface="Calibri" pitchFamily="34" charset="0"/>
                          <a:ea typeface="SimSun"/>
                          <a:cs typeface="Calibri" pitchFamily="34" charset="0"/>
                        </a:rPr>
                        <a:t>o</a:t>
                      </a:r>
                      <a:r>
                        <a:rPr lang="en-GB" sz="1900" b="1" dirty="0" err="1" smtClean="0">
                          <a:solidFill>
                            <a:srgbClr val="7030A0"/>
                          </a:solidFill>
                          <a:latin typeface="Calibri" pitchFamily="34" charset="0"/>
                          <a:ea typeface="SimSun"/>
                          <a:cs typeface="Calibri" pitchFamily="34" charset="0"/>
                        </a:rPr>
                        <a:t>C</a:t>
                      </a:r>
                      <a:endParaRPr lang="en-GB" sz="1900" b="1" dirty="0" smtClean="0">
                        <a:solidFill>
                          <a:srgbClr val="7030A0"/>
                        </a:solidFill>
                        <a:latin typeface="Calibri" pitchFamily="34" charset="0"/>
                        <a:ea typeface="SimSun"/>
                        <a:cs typeface="Calibri" pitchFamily="34" charset="0"/>
                      </a:endParaRPr>
                    </a:p>
                  </a:txBody>
                  <a:tcPr marL="44375" marR="44375" marT="44375" marB="44375" anchor="ctr">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900" b="1" dirty="0" smtClean="0">
                          <a:solidFill>
                            <a:srgbClr val="7030A0"/>
                          </a:solidFill>
                          <a:latin typeface="Calibri" pitchFamily="34" charset="0"/>
                          <a:ea typeface="SimSun"/>
                          <a:cs typeface="Calibri" pitchFamily="34" charset="0"/>
                        </a:rPr>
                        <a:t>kg</a:t>
                      </a:r>
                    </a:p>
                  </a:txBody>
                  <a:tcPr marL="44375" marR="44375" marT="44375" marB="44375" anchor="ctr">
                    <a:solidFill>
                      <a:schemeClr val="accent4">
                        <a:lumMod val="40000"/>
                        <a:lumOff val="60000"/>
                      </a:schemeClr>
                    </a:solidFill>
                  </a:tcPr>
                </a:tc>
                <a:extLst>
                  <a:ext uri="{0D108BD9-81ED-4DB2-BD59-A6C34878D82A}">
                    <a16:rowId xmlns:a16="http://schemas.microsoft.com/office/drawing/2014/main" val="3949584474"/>
                  </a:ext>
                </a:extLst>
              </a:tr>
              <a:tr h="561905">
                <a:tc>
                  <a:txBody>
                    <a:bodyPr/>
                    <a:lstStyle/>
                    <a:p>
                      <a:pPr algn="ctr"/>
                      <a:r>
                        <a:rPr lang="en-GB" sz="1900" dirty="0" smtClean="0">
                          <a:latin typeface="Calibri" panose="020F0502020204030204" pitchFamily="34" charset="0"/>
                          <a:cs typeface="Calibri" panose="020F0502020204030204" pitchFamily="34" charset="0"/>
                        </a:rPr>
                        <a:t>4</a:t>
                      </a:r>
                      <a:endParaRPr lang="en-GB" sz="1900" dirty="0">
                        <a:latin typeface="Calibri" panose="020F0502020204030204" pitchFamily="34" charset="0"/>
                        <a:cs typeface="Calibri" panose="020F0502020204030204" pitchFamily="34" charset="0"/>
                      </a:endParaRPr>
                    </a:p>
                  </a:txBody>
                  <a:tcPr marL="88751" marR="88751" marT="44375" marB="44375" anchor="ctr">
                    <a:solidFill>
                      <a:schemeClr val="accent4">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900" b="1" i="0" u="none" strike="noStrike" kern="1200" cap="none" spc="0" normalizeH="0" baseline="0" noProof="0" dirty="0" smtClean="0">
                          <a:ln>
                            <a:noFill/>
                          </a:ln>
                          <a:solidFill>
                            <a:srgbClr val="C00000"/>
                          </a:solidFill>
                          <a:effectLst/>
                          <a:uLnTx/>
                          <a:uFillTx/>
                          <a:latin typeface="Calibri" pitchFamily="34" charset="0"/>
                          <a:ea typeface="SimSun"/>
                          <a:cs typeface="Calibri" pitchFamily="34" charset="0"/>
                        </a:rPr>
                        <a:t>State</a:t>
                      </a:r>
                      <a:r>
                        <a:rPr lang="en-GB" sz="1900" b="0" dirty="0" smtClean="0">
                          <a:solidFill>
                            <a:srgbClr val="000000"/>
                          </a:solidFill>
                          <a:latin typeface="Calibri" pitchFamily="34" charset="0"/>
                          <a:ea typeface="SimSun"/>
                          <a:cs typeface="Calibri" pitchFamily="34" charset="0"/>
                        </a:rPr>
                        <a:t> the</a:t>
                      </a:r>
                      <a:r>
                        <a:rPr lang="en-GB" sz="1900" b="0" baseline="0" dirty="0" smtClean="0">
                          <a:solidFill>
                            <a:srgbClr val="000000"/>
                          </a:solidFill>
                          <a:latin typeface="Calibri" pitchFamily="34" charset="0"/>
                          <a:ea typeface="SimSun"/>
                          <a:cs typeface="Calibri" pitchFamily="34" charset="0"/>
                        </a:rPr>
                        <a:t> unit for power.</a:t>
                      </a:r>
                      <a:endParaRPr lang="en-GB" sz="1900" b="0" dirty="0" smtClean="0">
                        <a:solidFill>
                          <a:srgbClr val="000000"/>
                        </a:solidFill>
                        <a:latin typeface="Calibri" pitchFamily="34" charset="0"/>
                        <a:ea typeface="SimSun"/>
                        <a:cs typeface="Calibri" pitchFamily="34" charset="0"/>
                      </a:endParaRPr>
                    </a:p>
                  </a:txBody>
                  <a:tcPr marL="44375" marR="44375" marT="44375" marB="44375" anchor="ctr">
                    <a:solidFill>
                      <a:schemeClr val="accent4">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900" b="1" dirty="0" smtClean="0">
                          <a:solidFill>
                            <a:srgbClr val="7030A0"/>
                          </a:solidFill>
                          <a:latin typeface="Calibri" pitchFamily="34" charset="0"/>
                          <a:ea typeface="SimSun"/>
                          <a:cs typeface="Calibri" pitchFamily="34" charset="0"/>
                        </a:rPr>
                        <a:t>W</a:t>
                      </a:r>
                    </a:p>
                  </a:txBody>
                  <a:tcPr marL="44375" marR="44375" marT="44375" marB="44375" anchor="ctr">
                    <a:solidFill>
                      <a:schemeClr val="accent4">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900" b="1" dirty="0" smtClean="0">
                          <a:solidFill>
                            <a:srgbClr val="7030A0"/>
                          </a:solidFill>
                          <a:latin typeface="Calibri" pitchFamily="34" charset="0"/>
                          <a:ea typeface="SimSun"/>
                          <a:cs typeface="Calibri" pitchFamily="34" charset="0"/>
                        </a:rPr>
                        <a:t>J</a:t>
                      </a:r>
                    </a:p>
                  </a:txBody>
                  <a:tcPr marL="44375" marR="44375" marT="44375" marB="44375" anchor="ctr">
                    <a:solidFill>
                      <a:schemeClr val="accent4">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900" b="1" baseline="30000" dirty="0" err="1" smtClean="0">
                          <a:solidFill>
                            <a:srgbClr val="7030A0"/>
                          </a:solidFill>
                          <a:latin typeface="Calibri" pitchFamily="34" charset="0"/>
                          <a:ea typeface="SimSun"/>
                          <a:cs typeface="Calibri" pitchFamily="34" charset="0"/>
                        </a:rPr>
                        <a:t>o</a:t>
                      </a:r>
                      <a:r>
                        <a:rPr lang="en-GB" sz="1900" b="1" dirty="0" err="1" smtClean="0">
                          <a:solidFill>
                            <a:srgbClr val="7030A0"/>
                          </a:solidFill>
                          <a:latin typeface="Calibri" pitchFamily="34" charset="0"/>
                          <a:ea typeface="SimSun"/>
                          <a:cs typeface="Calibri" pitchFamily="34" charset="0"/>
                        </a:rPr>
                        <a:t>C</a:t>
                      </a:r>
                      <a:endParaRPr lang="en-GB" sz="1900" b="1" dirty="0" smtClean="0">
                        <a:solidFill>
                          <a:srgbClr val="7030A0"/>
                        </a:solidFill>
                        <a:latin typeface="Calibri" pitchFamily="34" charset="0"/>
                        <a:ea typeface="SimSun"/>
                        <a:cs typeface="Calibri" pitchFamily="34" charset="0"/>
                      </a:endParaRPr>
                    </a:p>
                  </a:txBody>
                  <a:tcPr marL="44375" marR="44375" marT="44375" marB="44375" anchor="ctr">
                    <a:solidFill>
                      <a:schemeClr val="accent4">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900" b="1" dirty="0" smtClean="0">
                          <a:solidFill>
                            <a:srgbClr val="7030A0"/>
                          </a:solidFill>
                          <a:latin typeface="Calibri" pitchFamily="34" charset="0"/>
                          <a:ea typeface="SimSun"/>
                          <a:cs typeface="Calibri" pitchFamily="34" charset="0"/>
                        </a:rPr>
                        <a:t>kg</a:t>
                      </a:r>
                    </a:p>
                  </a:txBody>
                  <a:tcPr marL="44375" marR="44375" marT="44375" marB="44375" anchor="ctr">
                    <a:solidFill>
                      <a:schemeClr val="accent4">
                        <a:lumMod val="60000"/>
                        <a:lumOff val="40000"/>
                      </a:schemeClr>
                    </a:solidFill>
                  </a:tcPr>
                </a:tc>
                <a:extLst>
                  <a:ext uri="{0D108BD9-81ED-4DB2-BD59-A6C34878D82A}">
                    <a16:rowId xmlns:a16="http://schemas.microsoft.com/office/drawing/2014/main" val="2587889554"/>
                  </a:ext>
                </a:extLst>
              </a:tr>
              <a:tr h="561905">
                <a:tc>
                  <a:txBody>
                    <a:bodyPr/>
                    <a:lstStyle/>
                    <a:p>
                      <a:pPr algn="ctr"/>
                      <a:r>
                        <a:rPr lang="en-GB" sz="1900" dirty="0" smtClean="0">
                          <a:latin typeface="Calibri" panose="020F0502020204030204" pitchFamily="34" charset="0"/>
                          <a:cs typeface="Calibri" panose="020F0502020204030204" pitchFamily="34" charset="0"/>
                        </a:rPr>
                        <a:t>5</a:t>
                      </a:r>
                      <a:endParaRPr lang="en-GB" sz="1900" dirty="0">
                        <a:latin typeface="Calibri" panose="020F0502020204030204" pitchFamily="34" charset="0"/>
                        <a:cs typeface="Calibri" panose="020F0502020204030204" pitchFamily="34" charset="0"/>
                      </a:endParaRPr>
                    </a:p>
                  </a:txBody>
                  <a:tcPr marL="88751" marR="88751" marT="44375" marB="44375" anchor="ctr">
                    <a:solidFill>
                      <a:schemeClr val="accent4">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900" b="1" i="0" u="none" strike="noStrike" kern="1200" cap="none" spc="0" normalizeH="0" baseline="0" noProof="0" dirty="0" smtClean="0">
                          <a:ln>
                            <a:noFill/>
                          </a:ln>
                          <a:solidFill>
                            <a:srgbClr val="C00000"/>
                          </a:solidFill>
                          <a:effectLst/>
                          <a:uLnTx/>
                          <a:uFillTx/>
                          <a:latin typeface="Calibri" pitchFamily="34" charset="0"/>
                          <a:ea typeface="SimSun"/>
                          <a:cs typeface="Calibri" pitchFamily="34" charset="0"/>
                        </a:rPr>
                        <a:t>State</a:t>
                      </a:r>
                      <a:r>
                        <a:rPr lang="en-GB" sz="1900" b="0" dirty="0" smtClean="0">
                          <a:solidFill>
                            <a:srgbClr val="000000"/>
                          </a:solidFill>
                          <a:latin typeface="Calibri" pitchFamily="34" charset="0"/>
                          <a:ea typeface="SimSun"/>
                          <a:cs typeface="Calibri" pitchFamily="34" charset="0"/>
                        </a:rPr>
                        <a:t> the</a:t>
                      </a:r>
                      <a:r>
                        <a:rPr lang="en-GB" sz="1900" b="0" baseline="0" dirty="0" smtClean="0">
                          <a:solidFill>
                            <a:srgbClr val="000000"/>
                          </a:solidFill>
                          <a:latin typeface="Calibri" pitchFamily="34" charset="0"/>
                          <a:ea typeface="SimSun"/>
                          <a:cs typeface="Calibri" pitchFamily="34" charset="0"/>
                        </a:rPr>
                        <a:t> unit for mass.</a:t>
                      </a:r>
                      <a:endParaRPr lang="en-GB" sz="1900" b="0" dirty="0" smtClean="0">
                        <a:solidFill>
                          <a:srgbClr val="000000"/>
                        </a:solidFill>
                        <a:latin typeface="Calibri" pitchFamily="34" charset="0"/>
                        <a:ea typeface="SimSun"/>
                        <a:cs typeface="Calibri" pitchFamily="34" charset="0"/>
                      </a:endParaRPr>
                    </a:p>
                  </a:txBody>
                  <a:tcPr marL="44375" marR="44375" marT="44375" marB="44375" anchor="ctr">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900" b="1" dirty="0" smtClean="0">
                          <a:solidFill>
                            <a:srgbClr val="7030A0"/>
                          </a:solidFill>
                          <a:latin typeface="Calibri" pitchFamily="34" charset="0"/>
                          <a:ea typeface="SimSun"/>
                          <a:cs typeface="Calibri" pitchFamily="34" charset="0"/>
                        </a:rPr>
                        <a:t>W</a:t>
                      </a:r>
                    </a:p>
                  </a:txBody>
                  <a:tcPr marL="44375" marR="44375" marT="44375" marB="44375" anchor="ctr">
                    <a:solidFill>
                      <a:srgbClr val="FFE6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900" b="1" dirty="0" smtClean="0">
                          <a:solidFill>
                            <a:srgbClr val="7030A0"/>
                          </a:solidFill>
                          <a:latin typeface="Calibri" pitchFamily="34" charset="0"/>
                          <a:ea typeface="SimSun"/>
                          <a:cs typeface="Calibri" pitchFamily="34" charset="0"/>
                        </a:rPr>
                        <a:t>J</a:t>
                      </a:r>
                    </a:p>
                  </a:txBody>
                  <a:tcPr marL="44375" marR="44375" marT="44375" marB="44375" anchor="ctr">
                    <a:solidFill>
                      <a:srgbClr val="FFE6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900" b="1" baseline="30000" dirty="0" err="1" smtClean="0">
                          <a:solidFill>
                            <a:srgbClr val="7030A0"/>
                          </a:solidFill>
                          <a:latin typeface="Calibri" pitchFamily="34" charset="0"/>
                          <a:ea typeface="SimSun"/>
                          <a:cs typeface="Calibri" pitchFamily="34" charset="0"/>
                        </a:rPr>
                        <a:t>o</a:t>
                      </a:r>
                      <a:r>
                        <a:rPr lang="en-GB" sz="1900" b="1" dirty="0" err="1" smtClean="0">
                          <a:solidFill>
                            <a:srgbClr val="7030A0"/>
                          </a:solidFill>
                          <a:latin typeface="Calibri" pitchFamily="34" charset="0"/>
                          <a:ea typeface="SimSun"/>
                          <a:cs typeface="Calibri" pitchFamily="34" charset="0"/>
                        </a:rPr>
                        <a:t>C</a:t>
                      </a:r>
                      <a:endParaRPr lang="en-GB" sz="1900" b="1" dirty="0" smtClean="0">
                        <a:solidFill>
                          <a:srgbClr val="7030A0"/>
                        </a:solidFill>
                        <a:latin typeface="Calibri" pitchFamily="34" charset="0"/>
                        <a:ea typeface="SimSun"/>
                        <a:cs typeface="Calibri" pitchFamily="34" charset="0"/>
                      </a:endParaRPr>
                    </a:p>
                  </a:txBody>
                  <a:tcPr marL="44375" marR="44375" marT="44375" marB="44375" anchor="ctr">
                    <a:solidFill>
                      <a:srgbClr val="FFE6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900" b="1" dirty="0" smtClean="0">
                          <a:solidFill>
                            <a:srgbClr val="7030A0"/>
                          </a:solidFill>
                          <a:latin typeface="Calibri" pitchFamily="34" charset="0"/>
                          <a:ea typeface="SimSun"/>
                          <a:cs typeface="Calibri" pitchFamily="34" charset="0"/>
                        </a:rPr>
                        <a:t>kg</a:t>
                      </a:r>
                    </a:p>
                  </a:txBody>
                  <a:tcPr marL="44375" marR="44375" marT="44375" marB="44375" anchor="ctr">
                    <a:solidFill>
                      <a:srgbClr val="FFE699"/>
                    </a:solidFill>
                  </a:tcPr>
                </a:tc>
                <a:extLst>
                  <a:ext uri="{0D108BD9-81ED-4DB2-BD59-A6C34878D82A}">
                    <a16:rowId xmlns:a16="http://schemas.microsoft.com/office/drawing/2014/main" val="2599813438"/>
                  </a:ext>
                </a:extLst>
              </a:tr>
              <a:tr h="561905">
                <a:tc>
                  <a:txBody>
                    <a:bodyPr/>
                    <a:lstStyle/>
                    <a:p>
                      <a:pPr algn="ctr"/>
                      <a:r>
                        <a:rPr lang="en-GB" sz="1900" dirty="0" smtClean="0">
                          <a:latin typeface="Calibri" panose="020F0502020204030204" pitchFamily="34" charset="0"/>
                          <a:cs typeface="Calibri" panose="020F0502020204030204" pitchFamily="34" charset="0"/>
                        </a:rPr>
                        <a:t>6</a:t>
                      </a:r>
                      <a:endParaRPr lang="en-GB" sz="1900" dirty="0">
                        <a:latin typeface="Calibri" panose="020F0502020204030204" pitchFamily="34" charset="0"/>
                        <a:cs typeface="Calibri" panose="020F0502020204030204" pitchFamily="34" charset="0"/>
                      </a:endParaRPr>
                    </a:p>
                  </a:txBody>
                  <a:tcPr marL="88751" marR="88751" marT="44375" marB="44375" anchor="ctr">
                    <a:solidFill>
                      <a:schemeClr val="accent4">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900" b="1" i="0" u="none" strike="noStrike" kern="1200" cap="none" spc="0" normalizeH="0" baseline="0" noProof="0" dirty="0" smtClean="0">
                          <a:ln>
                            <a:noFill/>
                          </a:ln>
                          <a:solidFill>
                            <a:srgbClr val="C00000"/>
                          </a:solidFill>
                          <a:effectLst/>
                          <a:uLnTx/>
                          <a:uFillTx/>
                          <a:latin typeface="Calibri" pitchFamily="34" charset="0"/>
                          <a:ea typeface="SimSun"/>
                          <a:cs typeface="Calibri" pitchFamily="34" charset="0"/>
                        </a:rPr>
                        <a:t>State</a:t>
                      </a:r>
                      <a:r>
                        <a:rPr lang="en-GB" sz="1900" b="0" dirty="0" smtClean="0">
                          <a:solidFill>
                            <a:srgbClr val="000000"/>
                          </a:solidFill>
                          <a:latin typeface="Calibri" pitchFamily="34" charset="0"/>
                          <a:ea typeface="SimSun"/>
                          <a:cs typeface="Calibri" pitchFamily="34" charset="0"/>
                        </a:rPr>
                        <a:t> the</a:t>
                      </a:r>
                      <a:r>
                        <a:rPr lang="en-GB" sz="1900" b="0" baseline="0" dirty="0" smtClean="0">
                          <a:solidFill>
                            <a:srgbClr val="000000"/>
                          </a:solidFill>
                          <a:latin typeface="Calibri" pitchFamily="34" charset="0"/>
                          <a:ea typeface="SimSun"/>
                          <a:cs typeface="Calibri" pitchFamily="34" charset="0"/>
                        </a:rPr>
                        <a:t> object with the largest store of thermal energy.</a:t>
                      </a:r>
                      <a:endParaRPr lang="en-GB" sz="1900" b="0" dirty="0" smtClean="0">
                        <a:solidFill>
                          <a:srgbClr val="000000"/>
                        </a:solidFill>
                        <a:latin typeface="Calibri" pitchFamily="34" charset="0"/>
                        <a:ea typeface="SimSun"/>
                        <a:cs typeface="Calibri" pitchFamily="34" charset="0"/>
                      </a:endParaRPr>
                    </a:p>
                  </a:txBody>
                  <a:tcPr marL="44375" marR="44375" marT="44375" marB="44375" anchor="ctr">
                    <a:solidFill>
                      <a:schemeClr val="accent4">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900" b="1" dirty="0" smtClean="0">
                          <a:solidFill>
                            <a:srgbClr val="7030A0"/>
                          </a:solidFill>
                          <a:latin typeface="Calibri" pitchFamily="34" charset="0"/>
                          <a:ea typeface="SimSun"/>
                          <a:cs typeface="Calibri" pitchFamily="34" charset="0"/>
                        </a:rPr>
                        <a:t>Hot cup of tea</a:t>
                      </a:r>
                    </a:p>
                  </a:txBody>
                  <a:tcPr marL="44375" marR="44375" marT="44375" marB="44375" anchor="ctr">
                    <a:solidFill>
                      <a:srgbClr val="FFD96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900" b="1" dirty="0" smtClean="0">
                          <a:solidFill>
                            <a:srgbClr val="7030A0"/>
                          </a:solidFill>
                          <a:latin typeface="Calibri" pitchFamily="34" charset="0"/>
                          <a:ea typeface="SimSun"/>
                          <a:cs typeface="Calibri" pitchFamily="34" charset="0"/>
                        </a:rPr>
                        <a:t>The ocean</a:t>
                      </a:r>
                    </a:p>
                  </a:txBody>
                  <a:tcPr marL="44375" marR="44375" marT="44375" marB="44375" anchor="ctr">
                    <a:solidFill>
                      <a:srgbClr val="FFD96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900" b="1" dirty="0" smtClean="0">
                          <a:solidFill>
                            <a:srgbClr val="7030A0"/>
                          </a:solidFill>
                          <a:latin typeface="Calibri" pitchFamily="34" charset="0"/>
                          <a:ea typeface="SimSun"/>
                          <a:cs typeface="Calibri" pitchFamily="34" charset="0"/>
                        </a:rPr>
                        <a:t>Swimming pool</a:t>
                      </a:r>
                    </a:p>
                  </a:txBody>
                  <a:tcPr marL="44375" marR="44375" marT="44375" marB="44375" anchor="ctr">
                    <a:solidFill>
                      <a:srgbClr val="FFD96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900" b="1" dirty="0" smtClean="0">
                          <a:solidFill>
                            <a:srgbClr val="7030A0"/>
                          </a:solidFill>
                          <a:latin typeface="Calibri" pitchFamily="34" charset="0"/>
                          <a:ea typeface="SimSun"/>
                          <a:cs typeface="Calibri" pitchFamily="34" charset="0"/>
                        </a:rPr>
                        <a:t>Bunsen</a:t>
                      </a:r>
                      <a:r>
                        <a:rPr lang="en-GB" sz="1900" b="1" baseline="0" dirty="0" smtClean="0">
                          <a:solidFill>
                            <a:srgbClr val="7030A0"/>
                          </a:solidFill>
                          <a:latin typeface="Calibri" pitchFamily="34" charset="0"/>
                          <a:ea typeface="SimSun"/>
                          <a:cs typeface="Calibri" pitchFamily="34" charset="0"/>
                        </a:rPr>
                        <a:t> burner flame</a:t>
                      </a:r>
                      <a:endParaRPr lang="en-GB" sz="1900" b="1" dirty="0" smtClean="0">
                        <a:solidFill>
                          <a:srgbClr val="7030A0"/>
                        </a:solidFill>
                        <a:latin typeface="Calibri" pitchFamily="34" charset="0"/>
                        <a:ea typeface="SimSun"/>
                        <a:cs typeface="Calibri" pitchFamily="34" charset="0"/>
                      </a:endParaRPr>
                    </a:p>
                  </a:txBody>
                  <a:tcPr marL="44375" marR="44375" marT="44375" marB="44375" anchor="ctr">
                    <a:solidFill>
                      <a:srgbClr val="FFD966"/>
                    </a:solidFill>
                  </a:tcPr>
                </a:tc>
                <a:extLst>
                  <a:ext uri="{0D108BD9-81ED-4DB2-BD59-A6C34878D82A}">
                    <a16:rowId xmlns:a16="http://schemas.microsoft.com/office/drawing/2014/main" val="1522144673"/>
                  </a:ext>
                </a:extLst>
              </a:tr>
            </a:tbl>
          </a:graphicData>
        </a:graphic>
      </p:graphicFrame>
    </p:spTree>
    <p:extLst>
      <p:ext uri="{BB962C8B-B14F-4D97-AF65-F5344CB8AC3E}">
        <p14:creationId xmlns:p14="http://schemas.microsoft.com/office/powerpoint/2010/main" val="286230535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594613348"/>
              </p:ext>
            </p:extLst>
          </p:nvPr>
        </p:nvGraphicFramePr>
        <p:xfrm>
          <a:off x="179512" y="188640"/>
          <a:ext cx="8856983" cy="4690994"/>
        </p:xfrm>
        <a:graphic>
          <a:graphicData uri="http://schemas.openxmlformats.org/drawingml/2006/table">
            <a:tbl>
              <a:tblPr firstRow="1" bandRow="1">
                <a:tableStyleId>{5940675A-B579-460E-94D1-54222C63F5DA}</a:tableStyleId>
              </a:tblPr>
              <a:tblGrid>
                <a:gridCol w="261032">
                  <a:extLst>
                    <a:ext uri="{9D8B030D-6E8A-4147-A177-3AD203B41FA5}">
                      <a16:colId xmlns:a16="http://schemas.microsoft.com/office/drawing/2014/main" val="913255248"/>
                    </a:ext>
                  </a:extLst>
                </a:gridCol>
                <a:gridCol w="3339367">
                  <a:extLst>
                    <a:ext uri="{9D8B030D-6E8A-4147-A177-3AD203B41FA5}">
                      <a16:colId xmlns:a16="http://schemas.microsoft.com/office/drawing/2014/main" val="835547527"/>
                    </a:ext>
                  </a:extLst>
                </a:gridCol>
                <a:gridCol w="1314146">
                  <a:extLst>
                    <a:ext uri="{9D8B030D-6E8A-4147-A177-3AD203B41FA5}">
                      <a16:colId xmlns:a16="http://schemas.microsoft.com/office/drawing/2014/main" val="2312672289"/>
                    </a:ext>
                  </a:extLst>
                </a:gridCol>
                <a:gridCol w="1134126">
                  <a:extLst>
                    <a:ext uri="{9D8B030D-6E8A-4147-A177-3AD203B41FA5}">
                      <a16:colId xmlns:a16="http://schemas.microsoft.com/office/drawing/2014/main" val="2086523959"/>
                    </a:ext>
                  </a:extLst>
                </a:gridCol>
                <a:gridCol w="1296144">
                  <a:extLst>
                    <a:ext uri="{9D8B030D-6E8A-4147-A177-3AD203B41FA5}">
                      <a16:colId xmlns:a16="http://schemas.microsoft.com/office/drawing/2014/main" val="4280423365"/>
                    </a:ext>
                  </a:extLst>
                </a:gridCol>
                <a:gridCol w="1512168">
                  <a:extLst>
                    <a:ext uri="{9D8B030D-6E8A-4147-A177-3AD203B41FA5}">
                      <a16:colId xmlns:a16="http://schemas.microsoft.com/office/drawing/2014/main" val="3409352781"/>
                    </a:ext>
                  </a:extLst>
                </a:gridCol>
              </a:tblGrid>
              <a:tr h="254177">
                <a:tc>
                  <a:txBody>
                    <a:bodyPr/>
                    <a:lstStyle/>
                    <a:p>
                      <a:pPr algn="ctr"/>
                      <a:endParaRPr lang="en-GB" sz="1400" dirty="0">
                        <a:solidFill>
                          <a:schemeClr val="bg1"/>
                        </a:solidFill>
                      </a:endParaRPr>
                    </a:p>
                  </a:txBody>
                  <a:tcPr marL="88751" marR="88751" marT="44375" marB="44375" anchor="ctr">
                    <a:solidFill>
                      <a:schemeClr val="tx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b="0" dirty="0" smtClean="0">
                        <a:solidFill>
                          <a:schemeClr val="bg1"/>
                        </a:solidFill>
                        <a:latin typeface="Calibri" pitchFamily="34" charset="0"/>
                        <a:ea typeface="SimSun"/>
                        <a:cs typeface="Calibri" pitchFamily="34" charset="0"/>
                      </a:endParaRPr>
                    </a:p>
                  </a:txBody>
                  <a:tcPr marL="44375" marR="44375" marT="44375" marB="44375" anchor="ctr">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dirty="0" smtClean="0">
                          <a:solidFill>
                            <a:srgbClr val="FFFF00"/>
                          </a:solidFill>
                          <a:latin typeface="Calibri" pitchFamily="34" charset="0"/>
                          <a:ea typeface="SimSun"/>
                          <a:cs typeface="Calibri" pitchFamily="34" charset="0"/>
                        </a:rPr>
                        <a:t>A</a:t>
                      </a:r>
                    </a:p>
                  </a:txBody>
                  <a:tcPr marL="44375" marR="44375" marT="44375" marB="44375">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dirty="0" smtClean="0">
                          <a:solidFill>
                            <a:srgbClr val="FFFF00"/>
                          </a:solidFill>
                          <a:latin typeface="Calibri" pitchFamily="34" charset="0"/>
                          <a:ea typeface="SimSun"/>
                          <a:cs typeface="Calibri" pitchFamily="34" charset="0"/>
                        </a:rPr>
                        <a:t>B</a:t>
                      </a:r>
                    </a:p>
                  </a:txBody>
                  <a:tcPr marL="44375" marR="44375" marT="44375" marB="44375">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dirty="0" smtClean="0">
                          <a:solidFill>
                            <a:srgbClr val="FFFF00"/>
                          </a:solidFill>
                          <a:latin typeface="Calibri" pitchFamily="34" charset="0"/>
                          <a:ea typeface="SimSun"/>
                          <a:cs typeface="Calibri" pitchFamily="34" charset="0"/>
                        </a:rPr>
                        <a:t>C</a:t>
                      </a:r>
                    </a:p>
                  </a:txBody>
                  <a:tcPr marL="44375" marR="44375" marT="44375" marB="44375">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dirty="0" smtClean="0">
                          <a:solidFill>
                            <a:srgbClr val="FFFF00"/>
                          </a:solidFill>
                          <a:latin typeface="Calibri" pitchFamily="34" charset="0"/>
                          <a:ea typeface="SimSun"/>
                          <a:cs typeface="Calibri" pitchFamily="34" charset="0"/>
                        </a:rPr>
                        <a:t>D</a:t>
                      </a:r>
                    </a:p>
                  </a:txBody>
                  <a:tcPr marL="44375" marR="44375" marT="44375" marB="44375">
                    <a:solidFill>
                      <a:schemeClr val="tx1"/>
                    </a:solidFill>
                  </a:tcPr>
                </a:tc>
                <a:extLst>
                  <a:ext uri="{0D108BD9-81ED-4DB2-BD59-A6C34878D82A}">
                    <a16:rowId xmlns:a16="http://schemas.microsoft.com/office/drawing/2014/main" val="3364882587"/>
                  </a:ext>
                </a:extLst>
              </a:tr>
              <a:tr h="561905">
                <a:tc>
                  <a:txBody>
                    <a:bodyPr/>
                    <a:lstStyle/>
                    <a:p>
                      <a:pPr algn="ctr"/>
                      <a:r>
                        <a:rPr lang="en-GB" sz="1900" dirty="0" smtClean="0">
                          <a:latin typeface="Calibri" panose="020F0502020204030204" pitchFamily="34" charset="0"/>
                          <a:cs typeface="Calibri" panose="020F0502020204030204" pitchFamily="34" charset="0"/>
                        </a:rPr>
                        <a:t>1</a:t>
                      </a:r>
                      <a:endParaRPr lang="en-GB" sz="1900" dirty="0">
                        <a:latin typeface="Calibri" panose="020F0502020204030204" pitchFamily="34" charset="0"/>
                        <a:cs typeface="Calibri" panose="020F0502020204030204" pitchFamily="34" charset="0"/>
                      </a:endParaRPr>
                    </a:p>
                  </a:txBody>
                  <a:tcPr marL="88751" marR="88751" marT="44375" marB="44375" anchor="ctr">
                    <a:solidFill>
                      <a:schemeClr val="accent4">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900" b="1" i="0" u="none" strike="noStrike" kern="1200" cap="none" spc="0" normalizeH="0" baseline="0" noProof="0" dirty="0" smtClean="0">
                          <a:ln>
                            <a:noFill/>
                          </a:ln>
                          <a:solidFill>
                            <a:srgbClr val="C00000"/>
                          </a:solidFill>
                          <a:effectLst/>
                          <a:uLnTx/>
                          <a:uFillTx/>
                          <a:latin typeface="Calibri" pitchFamily="34" charset="0"/>
                          <a:ea typeface="SimSun"/>
                          <a:cs typeface="Calibri" pitchFamily="34" charset="0"/>
                        </a:rPr>
                        <a:t>State</a:t>
                      </a:r>
                      <a:r>
                        <a:rPr kumimoji="0" lang="en-GB" sz="1900" b="1" i="0" u="none" strike="noStrike" kern="1200" cap="none" spc="0" normalizeH="0" baseline="0" noProof="0" dirty="0" smtClean="0">
                          <a:ln>
                            <a:noFill/>
                          </a:ln>
                          <a:solidFill>
                            <a:srgbClr val="FF0000"/>
                          </a:solidFill>
                          <a:effectLst/>
                          <a:uLnTx/>
                          <a:uFillTx/>
                          <a:latin typeface="Calibri" pitchFamily="34" charset="0"/>
                          <a:ea typeface="SimSun"/>
                          <a:cs typeface="Calibri" pitchFamily="34" charset="0"/>
                        </a:rPr>
                        <a:t> </a:t>
                      </a:r>
                      <a:r>
                        <a:rPr kumimoji="0" lang="en-GB" sz="1900" b="0" i="0" u="none" strike="noStrike" kern="1200" cap="none" spc="0" normalizeH="0" baseline="0" noProof="0" dirty="0" smtClean="0">
                          <a:ln>
                            <a:noFill/>
                          </a:ln>
                          <a:solidFill>
                            <a:srgbClr val="000000"/>
                          </a:solidFill>
                          <a:effectLst/>
                          <a:uLnTx/>
                          <a:uFillTx/>
                          <a:latin typeface="Calibri" pitchFamily="34" charset="0"/>
                          <a:ea typeface="SimSun"/>
                          <a:cs typeface="Calibri" pitchFamily="34" charset="0"/>
                        </a:rPr>
                        <a:t>what is used to measure temperature.</a:t>
                      </a:r>
                      <a:endParaRPr lang="en-GB" sz="1900" b="0" dirty="0" smtClean="0">
                        <a:solidFill>
                          <a:srgbClr val="000000"/>
                        </a:solidFill>
                        <a:latin typeface="Calibri" pitchFamily="34" charset="0"/>
                        <a:ea typeface="SimSun"/>
                        <a:cs typeface="Calibri" pitchFamily="34" charset="0"/>
                      </a:endParaRPr>
                    </a:p>
                  </a:txBody>
                  <a:tcPr marL="44375" marR="44375" marT="44375" marB="44375" anchor="ctr">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900" b="1" dirty="0" smtClean="0">
                          <a:solidFill>
                            <a:srgbClr val="7030A0"/>
                          </a:solidFill>
                          <a:latin typeface="Calibri" pitchFamily="34" charset="0"/>
                          <a:ea typeface="SimSun"/>
                          <a:cs typeface="Calibri" pitchFamily="34" charset="0"/>
                        </a:rPr>
                        <a:t>Measuring</a:t>
                      </a:r>
                      <a:r>
                        <a:rPr lang="en-GB" sz="1900" b="1" baseline="0" dirty="0" smtClean="0">
                          <a:solidFill>
                            <a:srgbClr val="7030A0"/>
                          </a:solidFill>
                          <a:latin typeface="Calibri" pitchFamily="34" charset="0"/>
                          <a:ea typeface="SimSun"/>
                          <a:cs typeface="Calibri" pitchFamily="34" charset="0"/>
                        </a:rPr>
                        <a:t> Cylinder</a:t>
                      </a:r>
                      <a:endParaRPr lang="en-GB" sz="1900" b="1" dirty="0" smtClean="0">
                        <a:solidFill>
                          <a:srgbClr val="7030A0"/>
                        </a:solidFill>
                        <a:latin typeface="Calibri" pitchFamily="34" charset="0"/>
                        <a:ea typeface="SimSun"/>
                        <a:cs typeface="Calibri" pitchFamily="34" charset="0"/>
                      </a:endParaRPr>
                    </a:p>
                  </a:txBody>
                  <a:tcPr marL="44375" marR="44375" marT="44375" marB="44375" anchor="ctr">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900" b="1" dirty="0" smtClean="0">
                          <a:solidFill>
                            <a:srgbClr val="7030A0"/>
                          </a:solidFill>
                          <a:latin typeface="Calibri" pitchFamily="34" charset="0"/>
                          <a:ea typeface="SimSun"/>
                          <a:cs typeface="Calibri" pitchFamily="34" charset="0"/>
                        </a:rPr>
                        <a:t>Ruler</a:t>
                      </a:r>
                    </a:p>
                  </a:txBody>
                  <a:tcPr marL="44375" marR="44375" marT="44375" marB="44375" anchor="ctr">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900" b="1" dirty="0" smtClean="0">
                          <a:solidFill>
                            <a:srgbClr val="7030A0"/>
                          </a:solidFill>
                          <a:latin typeface="Calibri" pitchFamily="34" charset="0"/>
                          <a:ea typeface="SimSun"/>
                          <a:cs typeface="Calibri" pitchFamily="34" charset="0"/>
                        </a:rPr>
                        <a:t>Light Gate</a:t>
                      </a:r>
                    </a:p>
                  </a:txBody>
                  <a:tcPr marL="44375" marR="44375" marT="44375" marB="44375" anchor="ctr">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900" b="1" dirty="0" smtClean="0">
                          <a:solidFill>
                            <a:srgbClr val="7030A0"/>
                          </a:solidFill>
                          <a:latin typeface="Calibri" pitchFamily="34" charset="0"/>
                          <a:ea typeface="SimSun"/>
                          <a:cs typeface="Calibri" pitchFamily="34" charset="0"/>
                        </a:rPr>
                        <a:t>Thermometer</a:t>
                      </a:r>
                    </a:p>
                  </a:txBody>
                  <a:tcPr marL="44375" marR="44375" marT="44375" marB="44375" anchor="ctr">
                    <a:solidFill>
                      <a:schemeClr val="accent4">
                        <a:lumMod val="40000"/>
                        <a:lumOff val="60000"/>
                      </a:schemeClr>
                    </a:solidFill>
                  </a:tcPr>
                </a:tc>
                <a:extLst>
                  <a:ext uri="{0D108BD9-81ED-4DB2-BD59-A6C34878D82A}">
                    <a16:rowId xmlns:a16="http://schemas.microsoft.com/office/drawing/2014/main" val="2459924236"/>
                  </a:ext>
                </a:extLst>
              </a:tr>
              <a:tr h="561905">
                <a:tc>
                  <a:txBody>
                    <a:bodyPr/>
                    <a:lstStyle/>
                    <a:p>
                      <a:pPr algn="ctr"/>
                      <a:r>
                        <a:rPr lang="en-GB" sz="1900" dirty="0" smtClean="0">
                          <a:latin typeface="Calibri" panose="020F0502020204030204" pitchFamily="34" charset="0"/>
                          <a:cs typeface="Calibri" panose="020F0502020204030204" pitchFamily="34" charset="0"/>
                        </a:rPr>
                        <a:t>2</a:t>
                      </a:r>
                      <a:endParaRPr lang="en-GB" sz="1900" dirty="0">
                        <a:latin typeface="Calibri" panose="020F0502020204030204" pitchFamily="34" charset="0"/>
                        <a:cs typeface="Calibri" panose="020F0502020204030204" pitchFamily="34" charset="0"/>
                      </a:endParaRPr>
                    </a:p>
                  </a:txBody>
                  <a:tcPr marL="88751" marR="88751" marT="44375" marB="44375" anchor="ctr">
                    <a:solidFill>
                      <a:schemeClr val="accent4">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900" b="1" i="0" u="none" strike="noStrike" kern="1200" cap="none" spc="0" normalizeH="0" baseline="0" noProof="0" dirty="0" smtClean="0">
                          <a:ln>
                            <a:noFill/>
                          </a:ln>
                          <a:solidFill>
                            <a:srgbClr val="C00000"/>
                          </a:solidFill>
                          <a:effectLst/>
                          <a:uLnTx/>
                          <a:uFillTx/>
                          <a:latin typeface="Calibri" pitchFamily="34" charset="0"/>
                          <a:ea typeface="SimSun"/>
                          <a:cs typeface="Calibri" pitchFamily="34" charset="0"/>
                        </a:rPr>
                        <a:t>State</a:t>
                      </a:r>
                      <a:r>
                        <a:rPr kumimoji="0" lang="en-GB" sz="1900" b="1" i="0" u="none" strike="noStrike" kern="1200" cap="none" spc="0" normalizeH="0" baseline="0" noProof="0" dirty="0" smtClean="0">
                          <a:ln>
                            <a:noFill/>
                          </a:ln>
                          <a:solidFill>
                            <a:srgbClr val="FF0000"/>
                          </a:solidFill>
                          <a:effectLst/>
                          <a:uLnTx/>
                          <a:uFillTx/>
                          <a:latin typeface="Calibri" pitchFamily="34" charset="0"/>
                          <a:ea typeface="SimSun"/>
                          <a:cs typeface="Calibri" pitchFamily="34" charset="0"/>
                        </a:rPr>
                        <a:t> </a:t>
                      </a:r>
                      <a:r>
                        <a:rPr kumimoji="0" lang="en-GB" sz="1900" b="0" i="0" u="none" strike="noStrike" kern="1200" cap="none" spc="0" normalizeH="0" baseline="0" noProof="0" dirty="0" smtClean="0">
                          <a:ln>
                            <a:noFill/>
                          </a:ln>
                          <a:solidFill>
                            <a:srgbClr val="000000"/>
                          </a:solidFill>
                          <a:effectLst/>
                          <a:uLnTx/>
                          <a:uFillTx/>
                          <a:latin typeface="Calibri" pitchFamily="34" charset="0"/>
                          <a:ea typeface="SimSun"/>
                          <a:cs typeface="Calibri" pitchFamily="34" charset="0"/>
                        </a:rPr>
                        <a:t>the unit for heat.</a:t>
                      </a:r>
                      <a:endParaRPr lang="en-GB" sz="1900" b="0" dirty="0" smtClean="0">
                        <a:solidFill>
                          <a:srgbClr val="000000"/>
                        </a:solidFill>
                        <a:latin typeface="Calibri" pitchFamily="34" charset="0"/>
                        <a:ea typeface="SimSun"/>
                        <a:cs typeface="Calibri" pitchFamily="34" charset="0"/>
                      </a:endParaRPr>
                    </a:p>
                  </a:txBody>
                  <a:tcPr marL="44375" marR="44375" marT="44375" marB="44375" anchor="ctr">
                    <a:solidFill>
                      <a:schemeClr val="accent4">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900" b="1" dirty="0" smtClean="0">
                          <a:solidFill>
                            <a:srgbClr val="7030A0"/>
                          </a:solidFill>
                          <a:latin typeface="Calibri" pitchFamily="34" charset="0"/>
                          <a:ea typeface="SimSun"/>
                          <a:cs typeface="Calibri" pitchFamily="34" charset="0"/>
                        </a:rPr>
                        <a:t>W</a:t>
                      </a:r>
                    </a:p>
                  </a:txBody>
                  <a:tcPr marL="44375" marR="44375" marT="44375" marB="44375" anchor="ctr">
                    <a:solidFill>
                      <a:schemeClr val="accent4">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900" b="1" dirty="0" smtClean="0">
                          <a:solidFill>
                            <a:srgbClr val="7030A0"/>
                          </a:solidFill>
                          <a:latin typeface="Calibri" pitchFamily="34" charset="0"/>
                          <a:ea typeface="SimSun"/>
                          <a:cs typeface="Calibri" pitchFamily="34" charset="0"/>
                        </a:rPr>
                        <a:t>J</a:t>
                      </a:r>
                    </a:p>
                  </a:txBody>
                  <a:tcPr marL="44375" marR="44375" marT="44375" marB="44375" anchor="ctr">
                    <a:solidFill>
                      <a:schemeClr val="accent4">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900" b="1" baseline="30000" dirty="0" err="1" smtClean="0">
                          <a:solidFill>
                            <a:srgbClr val="7030A0"/>
                          </a:solidFill>
                          <a:latin typeface="Calibri" pitchFamily="34" charset="0"/>
                          <a:ea typeface="SimSun"/>
                          <a:cs typeface="Calibri" pitchFamily="34" charset="0"/>
                        </a:rPr>
                        <a:t>o</a:t>
                      </a:r>
                      <a:r>
                        <a:rPr lang="en-GB" sz="1900" b="1" dirty="0" err="1" smtClean="0">
                          <a:solidFill>
                            <a:srgbClr val="7030A0"/>
                          </a:solidFill>
                          <a:latin typeface="Calibri" pitchFamily="34" charset="0"/>
                          <a:ea typeface="SimSun"/>
                          <a:cs typeface="Calibri" pitchFamily="34" charset="0"/>
                        </a:rPr>
                        <a:t>C</a:t>
                      </a:r>
                      <a:endParaRPr lang="en-GB" sz="1900" b="1" dirty="0" smtClean="0">
                        <a:solidFill>
                          <a:srgbClr val="7030A0"/>
                        </a:solidFill>
                        <a:latin typeface="Calibri" pitchFamily="34" charset="0"/>
                        <a:ea typeface="SimSun"/>
                        <a:cs typeface="Calibri" pitchFamily="34" charset="0"/>
                      </a:endParaRPr>
                    </a:p>
                  </a:txBody>
                  <a:tcPr marL="44375" marR="44375" marT="44375" marB="44375" anchor="ctr">
                    <a:solidFill>
                      <a:schemeClr val="accent4">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900" b="1" dirty="0" smtClean="0">
                          <a:solidFill>
                            <a:srgbClr val="7030A0"/>
                          </a:solidFill>
                          <a:latin typeface="Calibri" pitchFamily="34" charset="0"/>
                          <a:ea typeface="SimSun"/>
                          <a:cs typeface="Calibri" pitchFamily="34" charset="0"/>
                        </a:rPr>
                        <a:t>kg</a:t>
                      </a:r>
                    </a:p>
                  </a:txBody>
                  <a:tcPr marL="44375" marR="44375" marT="44375" marB="44375" anchor="ctr">
                    <a:solidFill>
                      <a:schemeClr val="accent4">
                        <a:lumMod val="60000"/>
                        <a:lumOff val="40000"/>
                      </a:schemeClr>
                    </a:solidFill>
                  </a:tcPr>
                </a:tc>
                <a:extLst>
                  <a:ext uri="{0D108BD9-81ED-4DB2-BD59-A6C34878D82A}">
                    <a16:rowId xmlns:a16="http://schemas.microsoft.com/office/drawing/2014/main" val="346741319"/>
                  </a:ext>
                </a:extLst>
              </a:tr>
              <a:tr h="561905">
                <a:tc>
                  <a:txBody>
                    <a:bodyPr/>
                    <a:lstStyle/>
                    <a:p>
                      <a:pPr algn="ctr"/>
                      <a:r>
                        <a:rPr lang="en-GB" sz="1900" dirty="0" smtClean="0">
                          <a:latin typeface="Calibri" panose="020F0502020204030204" pitchFamily="34" charset="0"/>
                          <a:cs typeface="Calibri" panose="020F0502020204030204" pitchFamily="34" charset="0"/>
                        </a:rPr>
                        <a:t>3</a:t>
                      </a:r>
                      <a:endParaRPr lang="en-GB" sz="1900" dirty="0">
                        <a:latin typeface="Calibri" panose="020F0502020204030204" pitchFamily="34" charset="0"/>
                        <a:cs typeface="Calibri" panose="020F0502020204030204" pitchFamily="34" charset="0"/>
                      </a:endParaRPr>
                    </a:p>
                  </a:txBody>
                  <a:tcPr marL="88751" marR="88751" marT="44375" marB="44375" anchor="ctr">
                    <a:solidFill>
                      <a:schemeClr val="accent4">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900" b="1" i="0" u="none" strike="noStrike" kern="1200" cap="none" spc="0" normalizeH="0" baseline="0" noProof="0" dirty="0" smtClean="0">
                          <a:ln>
                            <a:noFill/>
                          </a:ln>
                          <a:solidFill>
                            <a:srgbClr val="C00000"/>
                          </a:solidFill>
                          <a:effectLst/>
                          <a:uLnTx/>
                          <a:uFillTx/>
                          <a:latin typeface="Calibri" pitchFamily="34" charset="0"/>
                          <a:ea typeface="SimSun"/>
                          <a:cs typeface="Calibri" pitchFamily="34" charset="0"/>
                        </a:rPr>
                        <a:t>State</a:t>
                      </a:r>
                      <a:r>
                        <a:rPr kumimoji="0" lang="en-GB" sz="1900" b="1" i="0" u="none" strike="noStrike" kern="1200" cap="none" spc="0" normalizeH="0" baseline="0" noProof="0" dirty="0" smtClean="0">
                          <a:ln>
                            <a:noFill/>
                          </a:ln>
                          <a:solidFill>
                            <a:srgbClr val="FF0000"/>
                          </a:solidFill>
                          <a:effectLst/>
                          <a:uLnTx/>
                          <a:uFillTx/>
                          <a:latin typeface="Calibri" pitchFamily="34" charset="0"/>
                          <a:ea typeface="SimSun"/>
                          <a:cs typeface="Calibri" pitchFamily="34" charset="0"/>
                        </a:rPr>
                        <a:t> </a:t>
                      </a:r>
                      <a:r>
                        <a:rPr kumimoji="0" lang="en-GB" sz="1900" b="0" i="0" u="none" strike="noStrike" kern="1200" cap="none" spc="0" normalizeH="0" baseline="0" noProof="0" dirty="0" smtClean="0">
                          <a:ln>
                            <a:noFill/>
                          </a:ln>
                          <a:solidFill>
                            <a:srgbClr val="000000"/>
                          </a:solidFill>
                          <a:effectLst/>
                          <a:uLnTx/>
                          <a:uFillTx/>
                          <a:latin typeface="Calibri" pitchFamily="34" charset="0"/>
                          <a:ea typeface="SimSun"/>
                          <a:cs typeface="Calibri" pitchFamily="34" charset="0"/>
                        </a:rPr>
                        <a:t>the unit for temperature.</a:t>
                      </a:r>
                      <a:endParaRPr lang="en-GB" sz="1900" b="0" dirty="0" smtClean="0">
                        <a:solidFill>
                          <a:srgbClr val="000000"/>
                        </a:solidFill>
                        <a:latin typeface="Calibri" pitchFamily="34" charset="0"/>
                        <a:ea typeface="SimSun"/>
                        <a:cs typeface="Calibri" pitchFamily="34" charset="0"/>
                      </a:endParaRPr>
                    </a:p>
                  </a:txBody>
                  <a:tcPr marL="44375" marR="44375" marT="44375" marB="44375" anchor="ctr">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900" b="1" dirty="0" smtClean="0">
                          <a:solidFill>
                            <a:srgbClr val="7030A0"/>
                          </a:solidFill>
                          <a:latin typeface="Calibri" pitchFamily="34" charset="0"/>
                          <a:ea typeface="SimSun"/>
                          <a:cs typeface="Calibri" pitchFamily="34" charset="0"/>
                        </a:rPr>
                        <a:t>W</a:t>
                      </a:r>
                    </a:p>
                  </a:txBody>
                  <a:tcPr marL="44375" marR="44375" marT="44375" marB="44375" anchor="ctr">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900" b="1" dirty="0" smtClean="0">
                          <a:solidFill>
                            <a:srgbClr val="7030A0"/>
                          </a:solidFill>
                          <a:latin typeface="Calibri" pitchFamily="34" charset="0"/>
                          <a:ea typeface="SimSun"/>
                          <a:cs typeface="Calibri" pitchFamily="34" charset="0"/>
                        </a:rPr>
                        <a:t>J</a:t>
                      </a:r>
                    </a:p>
                  </a:txBody>
                  <a:tcPr marL="44375" marR="44375" marT="44375" marB="44375" anchor="ctr">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900" b="1" baseline="30000" dirty="0" err="1" smtClean="0">
                          <a:solidFill>
                            <a:srgbClr val="7030A0"/>
                          </a:solidFill>
                          <a:latin typeface="Calibri" pitchFamily="34" charset="0"/>
                          <a:ea typeface="SimSun"/>
                          <a:cs typeface="Calibri" pitchFamily="34" charset="0"/>
                        </a:rPr>
                        <a:t>o</a:t>
                      </a:r>
                      <a:r>
                        <a:rPr lang="en-GB" sz="1900" b="1" dirty="0" err="1" smtClean="0">
                          <a:solidFill>
                            <a:srgbClr val="7030A0"/>
                          </a:solidFill>
                          <a:latin typeface="Calibri" pitchFamily="34" charset="0"/>
                          <a:ea typeface="SimSun"/>
                          <a:cs typeface="Calibri" pitchFamily="34" charset="0"/>
                        </a:rPr>
                        <a:t>C</a:t>
                      </a:r>
                      <a:endParaRPr lang="en-GB" sz="1900" b="1" dirty="0" smtClean="0">
                        <a:solidFill>
                          <a:srgbClr val="7030A0"/>
                        </a:solidFill>
                        <a:latin typeface="Calibri" pitchFamily="34" charset="0"/>
                        <a:ea typeface="SimSun"/>
                        <a:cs typeface="Calibri" pitchFamily="34" charset="0"/>
                      </a:endParaRPr>
                    </a:p>
                  </a:txBody>
                  <a:tcPr marL="44375" marR="44375" marT="44375" marB="44375" anchor="ctr">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900" b="1" dirty="0" smtClean="0">
                          <a:solidFill>
                            <a:srgbClr val="7030A0"/>
                          </a:solidFill>
                          <a:latin typeface="Calibri" pitchFamily="34" charset="0"/>
                          <a:ea typeface="SimSun"/>
                          <a:cs typeface="Calibri" pitchFamily="34" charset="0"/>
                        </a:rPr>
                        <a:t>kg</a:t>
                      </a:r>
                    </a:p>
                  </a:txBody>
                  <a:tcPr marL="44375" marR="44375" marT="44375" marB="44375" anchor="ctr">
                    <a:solidFill>
                      <a:schemeClr val="accent4">
                        <a:lumMod val="40000"/>
                        <a:lumOff val="60000"/>
                      </a:schemeClr>
                    </a:solidFill>
                  </a:tcPr>
                </a:tc>
                <a:extLst>
                  <a:ext uri="{0D108BD9-81ED-4DB2-BD59-A6C34878D82A}">
                    <a16:rowId xmlns:a16="http://schemas.microsoft.com/office/drawing/2014/main" val="3949584474"/>
                  </a:ext>
                </a:extLst>
              </a:tr>
              <a:tr h="561905">
                <a:tc>
                  <a:txBody>
                    <a:bodyPr/>
                    <a:lstStyle/>
                    <a:p>
                      <a:pPr algn="ctr"/>
                      <a:r>
                        <a:rPr lang="en-GB" sz="1900" dirty="0" smtClean="0">
                          <a:latin typeface="Calibri" panose="020F0502020204030204" pitchFamily="34" charset="0"/>
                          <a:cs typeface="Calibri" panose="020F0502020204030204" pitchFamily="34" charset="0"/>
                        </a:rPr>
                        <a:t>4</a:t>
                      </a:r>
                      <a:endParaRPr lang="en-GB" sz="1900" dirty="0">
                        <a:latin typeface="Calibri" panose="020F0502020204030204" pitchFamily="34" charset="0"/>
                        <a:cs typeface="Calibri" panose="020F0502020204030204" pitchFamily="34" charset="0"/>
                      </a:endParaRPr>
                    </a:p>
                  </a:txBody>
                  <a:tcPr marL="88751" marR="88751" marT="44375" marB="44375" anchor="ctr">
                    <a:solidFill>
                      <a:schemeClr val="accent4">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900" b="1" i="0" u="none" strike="noStrike" kern="1200" cap="none" spc="0" normalizeH="0" baseline="0" noProof="0" dirty="0" smtClean="0">
                          <a:ln>
                            <a:noFill/>
                          </a:ln>
                          <a:solidFill>
                            <a:srgbClr val="C00000"/>
                          </a:solidFill>
                          <a:effectLst/>
                          <a:uLnTx/>
                          <a:uFillTx/>
                          <a:latin typeface="Calibri" pitchFamily="34" charset="0"/>
                          <a:ea typeface="SimSun"/>
                          <a:cs typeface="Calibri" pitchFamily="34" charset="0"/>
                        </a:rPr>
                        <a:t>State</a:t>
                      </a:r>
                      <a:r>
                        <a:rPr lang="en-GB" sz="1900" b="0" dirty="0" smtClean="0">
                          <a:solidFill>
                            <a:srgbClr val="000000"/>
                          </a:solidFill>
                          <a:latin typeface="Calibri" pitchFamily="34" charset="0"/>
                          <a:ea typeface="SimSun"/>
                          <a:cs typeface="Calibri" pitchFamily="34" charset="0"/>
                        </a:rPr>
                        <a:t> the</a:t>
                      </a:r>
                      <a:r>
                        <a:rPr lang="en-GB" sz="1900" b="0" baseline="0" dirty="0" smtClean="0">
                          <a:solidFill>
                            <a:srgbClr val="000000"/>
                          </a:solidFill>
                          <a:latin typeface="Calibri" pitchFamily="34" charset="0"/>
                          <a:ea typeface="SimSun"/>
                          <a:cs typeface="Calibri" pitchFamily="34" charset="0"/>
                        </a:rPr>
                        <a:t> unit for power.</a:t>
                      </a:r>
                      <a:endParaRPr lang="en-GB" sz="1900" b="0" dirty="0" smtClean="0">
                        <a:solidFill>
                          <a:srgbClr val="000000"/>
                        </a:solidFill>
                        <a:latin typeface="Calibri" pitchFamily="34" charset="0"/>
                        <a:ea typeface="SimSun"/>
                        <a:cs typeface="Calibri" pitchFamily="34" charset="0"/>
                      </a:endParaRPr>
                    </a:p>
                  </a:txBody>
                  <a:tcPr marL="44375" marR="44375" marT="44375" marB="44375" anchor="ctr">
                    <a:solidFill>
                      <a:schemeClr val="accent4">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900" b="1" dirty="0" smtClean="0">
                          <a:solidFill>
                            <a:srgbClr val="7030A0"/>
                          </a:solidFill>
                          <a:latin typeface="Calibri" pitchFamily="34" charset="0"/>
                          <a:ea typeface="SimSun"/>
                          <a:cs typeface="Calibri" pitchFamily="34" charset="0"/>
                        </a:rPr>
                        <a:t>W</a:t>
                      </a:r>
                    </a:p>
                  </a:txBody>
                  <a:tcPr marL="44375" marR="44375" marT="44375" marB="44375" anchor="ctr">
                    <a:solidFill>
                      <a:schemeClr val="accent4">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900" b="1" dirty="0" smtClean="0">
                          <a:solidFill>
                            <a:srgbClr val="7030A0"/>
                          </a:solidFill>
                          <a:latin typeface="Calibri" pitchFamily="34" charset="0"/>
                          <a:ea typeface="SimSun"/>
                          <a:cs typeface="Calibri" pitchFamily="34" charset="0"/>
                        </a:rPr>
                        <a:t>J</a:t>
                      </a:r>
                    </a:p>
                  </a:txBody>
                  <a:tcPr marL="44375" marR="44375" marT="44375" marB="44375" anchor="ctr">
                    <a:solidFill>
                      <a:schemeClr val="accent4">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900" b="1" baseline="30000" dirty="0" err="1" smtClean="0">
                          <a:solidFill>
                            <a:srgbClr val="7030A0"/>
                          </a:solidFill>
                          <a:latin typeface="Calibri" pitchFamily="34" charset="0"/>
                          <a:ea typeface="SimSun"/>
                          <a:cs typeface="Calibri" pitchFamily="34" charset="0"/>
                        </a:rPr>
                        <a:t>o</a:t>
                      </a:r>
                      <a:r>
                        <a:rPr lang="en-GB" sz="1900" b="1" dirty="0" err="1" smtClean="0">
                          <a:solidFill>
                            <a:srgbClr val="7030A0"/>
                          </a:solidFill>
                          <a:latin typeface="Calibri" pitchFamily="34" charset="0"/>
                          <a:ea typeface="SimSun"/>
                          <a:cs typeface="Calibri" pitchFamily="34" charset="0"/>
                        </a:rPr>
                        <a:t>C</a:t>
                      </a:r>
                      <a:endParaRPr lang="en-GB" sz="1900" b="1" dirty="0" smtClean="0">
                        <a:solidFill>
                          <a:srgbClr val="7030A0"/>
                        </a:solidFill>
                        <a:latin typeface="Calibri" pitchFamily="34" charset="0"/>
                        <a:ea typeface="SimSun"/>
                        <a:cs typeface="Calibri" pitchFamily="34" charset="0"/>
                      </a:endParaRPr>
                    </a:p>
                  </a:txBody>
                  <a:tcPr marL="44375" marR="44375" marT="44375" marB="44375" anchor="ctr">
                    <a:solidFill>
                      <a:schemeClr val="accent4">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900" b="1" dirty="0" smtClean="0">
                          <a:solidFill>
                            <a:srgbClr val="7030A0"/>
                          </a:solidFill>
                          <a:latin typeface="Calibri" pitchFamily="34" charset="0"/>
                          <a:ea typeface="SimSun"/>
                          <a:cs typeface="Calibri" pitchFamily="34" charset="0"/>
                        </a:rPr>
                        <a:t>kg</a:t>
                      </a:r>
                    </a:p>
                  </a:txBody>
                  <a:tcPr marL="44375" marR="44375" marT="44375" marB="44375" anchor="ctr">
                    <a:solidFill>
                      <a:schemeClr val="accent4">
                        <a:lumMod val="60000"/>
                        <a:lumOff val="40000"/>
                      </a:schemeClr>
                    </a:solidFill>
                  </a:tcPr>
                </a:tc>
                <a:extLst>
                  <a:ext uri="{0D108BD9-81ED-4DB2-BD59-A6C34878D82A}">
                    <a16:rowId xmlns:a16="http://schemas.microsoft.com/office/drawing/2014/main" val="2587889554"/>
                  </a:ext>
                </a:extLst>
              </a:tr>
              <a:tr h="561905">
                <a:tc>
                  <a:txBody>
                    <a:bodyPr/>
                    <a:lstStyle/>
                    <a:p>
                      <a:pPr algn="ctr"/>
                      <a:r>
                        <a:rPr lang="en-GB" sz="1900" dirty="0" smtClean="0">
                          <a:latin typeface="Calibri" panose="020F0502020204030204" pitchFamily="34" charset="0"/>
                          <a:cs typeface="Calibri" panose="020F0502020204030204" pitchFamily="34" charset="0"/>
                        </a:rPr>
                        <a:t>5</a:t>
                      </a:r>
                      <a:endParaRPr lang="en-GB" sz="1900" dirty="0">
                        <a:latin typeface="Calibri" panose="020F0502020204030204" pitchFamily="34" charset="0"/>
                        <a:cs typeface="Calibri" panose="020F0502020204030204" pitchFamily="34" charset="0"/>
                      </a:endParaRPr>
                    </a:p>
                  </a:txBody>
                  <a:tcPr marL="88751" marR="88751" marT="44375" marB="44375" anchor="ctr">
                    <a:solidFill>
                      <a:schemeClr val="accent4">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900" b="1" i="0" u="none" strike="noStrike" kern="1200" cap="none" spc="0" normalizeH="0" baseline="0" noProof="0" dirty="0" smtClean="0">
                          <a:ln>
                            <a:noFill/>
                          </a:ln>
                          <a:solidFill>
                            <a:srgbClr val="C00000"/>
                          </a:solidFill>
                          <a:effectLst/>
                          <a:uLnTx/>
                          <a:uFillTx/>
                          <a:latin typeface="Calibri" pitchFamily="34" charset="0"/>
                          <a:ea typeface="SimSun"/>
                          <a:cs typeface="Calibri" pitchFamily="34" charset="0"/>
                        </a:rPr>
                        <a:t>State</a:t>
                      </a:r>
                      <a:r>
                        <a:rPr lang="en-GB" sz="1900" b="0" dirty="0" smtClean="0">
                          <a:solidFill>
                            <a:srgbClr val="000000"/>
                          </a:solidFill>
                          <a:latin typeface="Calibri" pitchFamily="34" charset="0"/>
                          <a:ea typeface="SimSun"/>
                          <a:cs typeface="Calibri" pitchFamily="34" charset="0"/>
                        </a:rPr>
                        <a:t> the</a:t>
                      </a:r>
                      <a:r>
                        <a:rPr lang="en-GB" sz="1900" b="0" baseline="0" dirty="0" smtClean="0">
                          <a:solidFill>
                            <a:srgbClr val="000000"/>
                          </a:solidFill>
                          <a:latin typeface="Calibri" pitchFamily="34" charset="0"/>
                          <a:ea typeface="SimSun"/>
                          <a:cs typeface="Calibri" pitchFamily="34" charset="0"/>
                        </a:rPr>
                        <a:t> unit for mass.</a:t>
                      </a:r>
                      <a:endParaRPr lang="en-GB" sz="1900" b="0" dirty="0" smtClean="0">
                        <a:solidFill>
                          <a:srgbClr val="000000"/>
                        </a:solidFill>
                        <a:latin typeface="Calibri" pitchFamily="34" charset="0"/>
                        <a:ea typeface="SimSun"/>
                        <a:cs typeface="Calibri" pitchFamily="34" charset="0"/>
                      </a:endParaRPr>
                    </a:p>
                  </a:txBody>
                  <a:tcPr marL="44375" marR="44375" marT="44375" marB="44375" anchor="ctr">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900" b="1" dirty="0" smtClean="0">
                          <a:solidFill>
                            <a:srgbClr val="7030A0"/>
                          </a:solidFill>
                          <a:latin typeface="Calibri" pitchFamily="34" charset="0"/>
                          <a:ea typeface="SimSun"/>
                          <a:cs typeface="Calibri" pitchFamily="34" charset="0"/>
                        </a:rPr>
                        <a:t>W</a:t>
                      </a:r>
                    </a:p>
                  </a:txBody>
                  <a:tcPr marL="44375" marR="44375" marT="44375" marB="44375" anchor="ctr">
                    <a:solidFill>
                      <a:srgbClr val="FFE6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900" b="1" dirty="0" smtClean="0">
                          <a:solidFill>
                            <a:srgbClr val="7030A0"/>
                          </a:solidFill>
                          <a:latin typeface="Calibri" pitchFamily="34" charset="0"/>
                          <a:ea typeface="SimSun"/>
                          <a:cs typeface="Calibri" pitchFamily="34" charset="0"/>
                        </a:rPr>
                        <a:t>J</a:t>
                      </a:r>
                    </a:p>
                  </a:txBody>
                  <a:tcPr marL="44375" marR="44375" marT="44375" marB="44375" anchor="ctr">
                    <a:solidFill>
                      <a:srgbClr val="FFE6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900" b="1" baseline="30000" dirty="0" err="1" smtClean="0">
                          <a:solidFill>
                            <a:srgbClr val="7030A0"/>
                          </a:solidFill>
                          <a:latin typeface="Calibri" pitchFamily="34" charset="0"/>
                          <a:ea typeface="SimSun"/>
                          <a:cs typeface="Calibri" pitchFamily="34" charset="0"/>
                        </a:rPr>
                        <a:t>o</a:t>
                      </a:r>
                      <a:r>
                        <a:rPr lang="en-GB" sz="1900" b="1" dirty="0" err="1" smtClean="0">
                          <a:solidFill>
                            <a:srgbClr val="7030A0"/>
                          </a:solidFill>
                          <a:latin typeface="Calibri" pitchFamily="34" charset="0"/>
                          <a:ea typeface="SimSun"/>
                          <a:cs typeface="Calibri" pitchFamily="34" charset="0"/>
                        </a:rPr>
                        <a:t>C</a:t>
                      </a:r>
                      <a:endParaRPr lang="en-GB" sz="1900" b="1" dirty="0" smtClean="0">
                        <a:solidFill>
                          <a:srgbClr val="7030A0"/>
                        </a:solidFill>
                        <a:latin typeface="Calibri" pitchFamily="34" charset="0"/>
                        <a:ea typeface="SimSun"/>
                        <a:cs typeface="Calibri" pitchFamily="34" charset="0"/>
                      </a:endParaRPr>
                    </a:p>
                  </a:txBody>
                  <a:tcPr marL="44375" marR="44375" marT="44375" marB="44375" anchor="ctr">
                    <a:solidFill>
                      <a:srgbClr val="FFE6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900" b="1" dirty="0" smtClean="0">
                          <a:solidFill>
                            <a:srgbClr val="7030A0"/>
                          </a:solidFill>
                          <a:latin typeface="Calibri" pitchFamily="34" charset="0"/>
                          <a:ea typeface="SimSun"/>
                          <a:cs typeface="Calibri" pitchFamily="34" charset="0"/>
                        </a:rPr>
                        <a:t>kg</a:t>
                      </a:r>
                    </a:p>
                  </a:txBody>
                  <a:tcPr marL="44375" marR="44375" marT="44375" marB="44375" anchor="ctr">
                    <a:solidFill>
                      <a:srgbClr val="FFE699"/>
                    </a:solidFill>
                  </a:tcPr>
                </a:tc>
                <a:extLst>
                  <a:ext uri="{0D108BD9-81ED-4DB2-BD59-A6C34878D82A}">
                    <a16:rowId xmlns:a16="http://schemas.microsoft.com/office/drawing/2014/main" val="2599813438"/>
                  </a:ext>
                </a:extLst>
              </a:tr>
              <a:tr h="561905">
                <a:tc>
                  <a:txBody>
                    <a:bodyPr/>
                    <a:lstStyle/>
                    <a:p>
                      <a:pPr algn="ctr"/>
                      <a:r>
                        <a:rPr lang="en-GB" sz="1900" dirty="0" smtClean="0">
                          <a:latin typeface="Calibri" panose="020F0502020204030204" pitchFamily="34" charset="0"/>
                          <a:cs typeface="Calibri" panose="020F0502020204030204" pitchFamily="34" charset="0"/>
                        </a:rPr>
                        <a:t>6</a:t>
                      </a:r>
                      <a:endParaRPr lang="en-GB" sz="1900" dirty="0">
                        <a:latin typeface="Calibri" panose="020F0502020204030204" pitchFamily="34" charset="0"/>
                        <a:cs typeface="Calibri" panose="020F0502020204030204" pitchFamily="34" charset="0"/>
                      </a:endParaRPr>
                    </a:p>
                  </a:txBody>
                  <a:tcPr marL="88751" marR="88751" marT="44375" marB="44375" anchor="ctr">
                    <a:solidFill>
                      <a:schemeClr val="accent4">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900" b="1" i="0" u="none" strike="noStrike" kern="1200" cap="none" spc="0" normalizeH="0" baseline="0" noProof="0" dirty="0" smtClean="0">
                          <a:ln>
                            <a:noFill/>
                          </a:ln>
                          <a:solidFill>
                            <a:srgbClr val="C00000"/>
                          </a:solidFill>
                          <a:effectLst/>
                          <a:uLnTx/>
                          <a:uFillTx/>
                          <a:latin typeface="Calibri" pitchFamily="34" charset="0"/>
                          <a:ea typeface="SimSun"/>
                          <a:cs typeface="Calibri" pitchFamily="34" charset="0"/>
                        </a:rPr>
                        <a:t>State</a:t>
                      </a:r>
                      <a:r>
                        <a:rPr lang="en-GB" sz="1900" b="0" dirty="0" smtClean="0">
                          <a:solidFill>
                            <a:srgbClr val="000000"/>
                          </a:solidFill>
                          <a:latin typeface="Calibri" pitchFamily="34" charset="0"/>
                          <a:ea typeface="SimSun"/>
                          <a:cs typeface="Calibri" pitchFamily="34" charset="0"/>
                        </a:rPr>
                        <a:t> the</a:t>
                      </a:r>
                      <a:r>
                        <a:rPr lang="en-GB" sz="1900" b="0" baseline="0" dirty="0" smtClean="0">
                          <a:solidFill>
                            <a:srgbClr val="000000"/>
                          </a:solidFill>
                          <a:latin typeface="Calibri" pitchFamily="34" charset="0"/>
                          <a:ea typeface="SimSun"/>
                          <a:cs typeface="Calibri" pitchFamily="34" charset="0"/>
                        </a:rPr>
                        <a:t> object with the largest store of thermal energy.</a:t>
                      </a:r>
                      <a:endParaRPr lang="en-GB" sz="1900" b="0" dirty="0" smtClean="0">
                        <a:solidFill>
                          <a:srgbClr val="000000"/>
                        </a:solidFill>
                        <a:latin typeface="Calibri" pitchFamily="34" charset="0"/>
                        <a:ea typeface="SimSun"/>
                        <a:cs typeface="Calibri" pitchFamily="34" charset="0"/>
                      </a:endParaRPr>
                    </a:p>
                  </a:txBody>
                  <a:tcPr marL="44375" marR="44375" marT="44375" marB="44375" anchor="ctr">
                    <a:solidFill>
                      <a:schemeClr val="accent4">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900" b="1" dirty="0" smtClean="0">
                          <a:solidFill>
                            <a:srgbClr val="7030A0"/>
                          </a:solidFill>
                          <a:latin typeface="Calibri" pitchFamily="34" charset="0"/>
                          <a:ea typeface="SimSun"/>
                          <a:cs typeface="Calibri" pitchFamily="34" charset="0"/>
                        </a:rPr>
                        <a:t>Hot cup of tea</a:t>
                      </a:r>
                    </a:p>
                  </a:txBody>
                  <a:tcPr marL="44375" marR="44375" marT="44375" marB="44375" anchor="ctr">
                    <a:solidFill>
                      <a:srgbClr val="FFD96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900" b="1" dirty="0" smtClean="0">
                          <a:solidFill>
                            <a:srgbClr val="7030A0"/>
                          </a:solidFill>
                          <a:latin typeface="Calibri" pitchFamily="34" charset="0"/>
                          <a:ea typeface="SimSun"/>
                          <a:cs typeface="Calibri" pitchFamily="34" charset="0"/>
                        </a:rPr>
                        <a:t>The ocean</a:t>
                      </a:r>
                    </a:p>
                  </a:txBody>
                  <a:tcPr marL="44375" marR="44375" marT="44375" marB="44375" anchor="ctr">
                    <a:solidFill>
                      <a:srgbClr val="FFD96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900" b="1" dirty="0" smtClean="0">
                          <a:solidFill>
                            <a:srgbClr val="7030A0"/>
                          </a:solidFill>
                          <a:latin typeface="Calibri" pitchFamily="34" charset="0"/>
                          <a:ea typeface="SimSun"/>
                          <a:cs typeface="Calibri" pitchFamily="34" charset="0"/>
                        </a:rPr>
                        <a:t>Swimming pool</a:t>
                      </a:r>
                    </a:p>
                  </a:txBody>
                  <a:tcPr marL="44375" marR="44375" marT="44375" marB="44375" anchor="ctr">
                    <a:solidFill>
                      <a:srgbClr val="FFD96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900" b="1" dirty="0" smtClean="0">
                          <a:solidFill>
                            <a:srgbClr val="7030A0"/>
                          </a:solidFill>
                          <a:latin typeface="Calibri" pitchFamily="34" charset="0"/>
                          <a:ea typeface="SimSun"/>
                          <a:cs typeface="Calibri" pitchFamily="34" charset="0"/>
                        </a:rPr>
                        <a:t>Bunsen</a:t>
                      </a:r>
                      <a:r>
                        <a:rPr lang="en-GB" sz="1900" b="1" baseline="0" dirty="0" smtClean="0">
                          <a:solidFill>
                            <a:srgbClr val="7030A0"/>
                          </a:solidFill>
                          <a:latin typeface="Calibri" pitchFamily="34" charset="0"/>
                          <a:ea typeface="SimSun"/>
                          <a:cs typeface="Calibri" pitchFamily="34" charset="0"/>
                        </a:rPr>
                        <a:t> burner flame</a:t>
                      </a:r>
                      <a:endParaRPr lang="en-GB" sz="1900" b="1" dirty="0" smtClean="0">
                        <a:solidFill>
                          <a:srgbClr val="7030A0"/>
                        </a:solidFill>
                        <a:latin typeface="Calibri" pitchFamily="34" charset="0"/>
                        <a:ea typeface="SimSun"/>
                        <a:cs typeface="Calibri" pitchFamily="34" charset="0"/>
                      </a:endParaRPr>
                    </a:p>
                  </a:txBody>
                  <a:tcPr marL="44375" marR="44375" marT="44375" marB="44375" anchor="ctr">
                    <a:solidFill>
                      <a:srgbClr val="FFD966"/>
                    </a:solidFill>
                  </a:tcPr>
                </a:tc>
                <a:extLst>
                  <a:ext uri="{0D108BD9-81ED-4DB2-BD59-A6C34878D82A}">
                    <a16:rowId xmlns:a16="http://schemas.microsoft.com/office/drawing/2014/main" val="1522144673"/>
                  </a:ext>
                </a:extLst>
              </a:tr>
              <a:tr h="805524">
                <a:tc>
                  <a:txBody>
                    <a:bodyPr/>
                    <a:lstStyle/>
                    <a:p>
                      <a:pPr algn="ctr"/>
                      <a:r>
                        <a:rPr lang="en-GB" sz="1900" dirty="0" smtClean="0">
                          <a:latin typeface="Calibri" panose="020F0502020204030204" pitchFamily="34" charset="0"/>
                          <a:cs typeface="Calibri" panose="020F0502020204030204" pitchFamily="34" charset="0"/>
                        </a:rPr>
                        <a:t>7</a:t>
                      </a:r>
                      <a:endParaRPr lang="en-GB" sz="1900" dirty="0">
                        <a:latin typeface="Calibri" panose="020F0502020204030204" pitchFamily="34" charset="0"/>
                        <a:cs typeface="Calibri" panose="020F0502020204030204" pitchFamily="34" charset="0"/>
                      </a:endParaRPr>
                    </a:p>
                  </a:txBody>
                  <a:tcPr marL="88751" marR="88751" marT="44375" marB="44375" anchor="ctr">
                    <a:solidFill>
                      <a:schemeClr val="accent4">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900" b="1" i="0" u="none" strike="noStrike" kern="1200" cap="none" spc="0" normalizeH="0" baseline="0" noProof="0" dirty="0" smtClean="0">
                          <a:ln>
                            <a:noFill/>
                          </a:ln>
                          <a:solidFill>
                            <a:srgbClr val="C00000"/>
                          </a:solidFill>
                          <a:effectLst/>
                          <a:uLnTx/>
                          <a:uFillTx/>
                          <a:latin typeface="Calibri" pitchFamily="34" charset="0"/>
                          <a:ea typeface="SimSun"/>
                          <a:cs typeface="Calibri" pitchFamily="34" charset="0"/>
                        </a:rPr>
                        <a:t>Choose</a:t>
                      </a:r>
                      <a:r>
                        <a:rPr kumimoji="0" lang="en-GB" sz="1900" b="1" i="0" u="none" strike="noStrike" kern="1200" cap="none" spc="0" normalizeH="0" baseline="0" noProof="0" dirty="0" smtClean="0">
                          <a:ln>
                            <a:noFill/>
                          </a:ln>
                          <a:solidFill>
                            <a:srgbClr val="FF0000"/>
                          </a:solidFill>
                          <a:effectLst/>
                          <a:uLnTx/>
                          <a:uFillTx/>
                          <a:latin typeface="Calibri" pitchFamily="34" charset="0"/>
                          <a:ea typeface="SimSun"/>
                          <a:cs typeface="Calibri" pitchFamily="34" charset="0"/>
                        </a:rPr>
                        <a:t> </a:t>
                      </a:r>
                      <a:r>
                        <a:rPr kumimoji="0" lang="en-GB" sz="1900" b="0" i="0" u="none" strike="noStrike" kern="1200" cap="none" spc="0" normalizeH="0" baseline="0" noProof="0" dirty="0" smtClean="0">
                          <a:ln>
                            <a:noFill/>
                          </a:ln>
                          <a:solidFill>
                            <a:srgbClr val="000000"/>
                          </a:solidFill>
                          <a:effectLst/>
                          <a:uLnTx/>
                          <a:uFillTx/>
                          <a:latin typeface="Calibri" pitchFamily="34" charset="0"/>
                          <a:ea typeface="SimSun"/>
                          <a:cs typeface="Calibri" pitchFamily="34" charset="0"/>
                        </a:rPr>
                        <a:t>the object with the highest temperature.</a:t>
                      </a:r>
                      <a:endParaRPr lang="en-GB" sz="1900" b="0" dirty="0" smtClean="0">
                        <a:solidFill>
                          <a:srgbClr val="000000"/>
                        </a:solidFill>
                        <a:latin typeface="Calibri" pitchFamily="34" charset="0"/>
                        <a:ea typeface="SimSun"/>
                        <a:cs typeface="Calibri" pitchFamily="34" charset="0"/>
                      </a:endParaRPr>
                    </a:p>
                  </a:txBody>
                  <a:tcPr marL="44375" marR="44375" marT="44375" marB="44375" anchor="ctr">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900" b="1" dirty="0" smtClean="0">
                          <a:solidFill>
                            <a:srgbClr val="7030A0"/>
                          </a:solidFill>
                          <a:latin typeface="Calibri" pitchFamily="34" charset="0"/>
                          <a:ea typeface="SimSun"/>
                          <a:cs typeface="Calibri" pitchFamily="34" charset="0"/>
                        </a:rPr>
                        <a:t>Hot cup of tea</a:t>
                      </a:r>
                    </a:p>
                  </a:txBody>
                  <a:tcPr marL="44375" marR="44375" marT="44375" marB="44375" anchor="ctr">
                    <a:solidFill>
                      <a:srgbClr val="FFE6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900" b="1" dirty="0" smtClean="0">
                          <a:solidFill>
                            <a:srgbClr val="7030A0"/>
                          </a:solidFill>
                          <a:latin typeface="Calibri" pitchFamily="34" charset="0"/>
                          <a:ea typeface="SimSun"/>
                          <a:cs typeface="Calibri" pitchFamily="34" charset="0"/>
                        </a:rPr>
                        <a:t>The ocean</a:t>
                      </a:r>
                    </a:p>
                  </a:txBody>
                  <a:tcPr marL="44375" marR="44375" marT="44375" marB="44375" anchor="ctr">
                    <a:solidFill>
                      <a:srgbClr val="FFE6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900" b="1" dirty="0" smtClean="0">
                          <a:solidFill>
                            <a:srgbClr val="7030A0"/>
                          </a:solidFill>
                          <a:latin typeface="Calibri" pitchFamily="34" charset="0"/>
                          <a:ea typeface="SimSun"/>
                          <a:cs typeface="Calibri" pitchFamily="34" charset="0"/>
                        </a:rPr>
                        <a:t>Swimming pool</a:t>
                      </a:r>
                    </a:p>
                  </a:txBody>
                  <a:tcPr marL="44375" marR="44375" marT="44375" marB="44375" anchor="ctr">
                    <a:solidFill>
                      <a:srgbClr val="FFE6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900" b="1" dirty="0" smtClean="0">
                          <a:solidFill>
                            <a:srgbClr val="7030A0"/>
                          </a:solidFill>
                          <a:latin typeface="Calibri" pitchFamily="34" charset="0"/>
                          <a:ea typeface="SimSun"/>
                          <a:cs typeface="Calibri" pitchFamily="34" charset="0"/>
                        </a:rPr>
                        <a:t>Bunsen</a:t>
                      </a:r>
                      <a:r>
                        <a:rPr lang="en-GB" sz="1900" b="1" baseline="0" dirty="0" smtClean="0">
                          <a:solidFill>
                            <a:srgbClr val="7030A0"/>
                          </a:solidFill>
                          <a:latin typeface="Calibri" pitchFamily="34" charset="0"/>
                          <a:ea typeface="SimSun"/>
                          <a:cs typeface="Calibri" pitchFamily="34" charset="0"/>
                        </a:rPr>
                        <a:t> burner flame</a:t>
                      </a:r>
                      <a:endParaRPr lang="en-GB" sz="1900" b="1" dirty="0" smtClean="0">
                        <a:solidFill>
                          <a:srgbClr val="7030A0"/>
                        </a:solidFill>
                        <a:latin typeface="Calibri" pitchFamily="34" charset="0"/>
                        <a:ea typeface="SimSun"/>
                        <a:cs typeface="Calibri" pitchFamily="34" charset="0"/>
                      </a:endParaRPr>
                    </a:p>
                  </a:txBody>
                  <a:tcPr marL="44375" marR="44375" marT="44375" marB="44375" anchor="ctr">
                    <a:solidFill>
                      <a:srgbClr val="FFE699"/>
                    </a:solidFill>
                  </a:tcPr>
                </a:tc>
                <a:extLst>
                  <a:ext uri="{0D108BD9-81ED-4DB2-BD59-A6C34878D82A}">
                    <a16:rowId xmlns:a16="http://schemas.microsoft.com/office/drawing/2014/main" val="1343585209"/>
                  </a:ext>
                </a:extLst>
              </a:tr>
            </a:tbl>
          </a:graphicData>
        </a:graphic>
      </p:graphicFrame>
    </p:spTree>
    <p:extLst>
      <p:ext uri="{BB962C8B-B14F-4D97-AF65-F5344CB8AC3E}">
        <p14:creationId xmlns:p14="http://schemas.microsoft.com/office/powerpoint/2010/main" val="55357634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821699975"/>
              </p:ext>
            </p:extLst>
          </p:nvPr>
        </p:nvGraphicFramePr>
        <p:xfrm>
          <a:off x="179512" y="188640"/>
          <a:ext cx="8856983" cy="6379450"/>
        </p:xfrm>
        <a:graphic>
          <a:graphicData uri="http://schemas.openxmlformats.org/drawingml/2006/table">
            <a:tbl>
              <a:tblPr firstRow="1" bandRow="1">
                <a:tableStyleId>{5940675A-B579-460E-94D1-54222C63F5DA}</a:tableStyleId>
              </a:tblPr>
              <a:tblGrid>
                <a:gridCol w="261032">
                  <a:extLst>
                    <a:ext uri="{9D8B030D-6E8A-4147-A177-3AD203B41FA5}">
                      <a16:colId xmlns:a16="http://schemas.microsoft.com/office/drawing/2014/main" val="913255248"/>
                    </a:ext>
                  </a:extLst>
                </a:gridCol>
                <a:gridCol w="3339367">
                  <a:extLst>
                    <a:ext uri="{9D8B030D-6E8A-4147-A177-3AD203B41FA5}">
                      <a16:colId xmlns:a16="http://schemas.microsoft.com/office/drawing/2014/main" val="835547527"/>
                    </a:ext>
                  </a:extLst>
                </a:gridCol>
                <a:gridCol w="1314146">
                  <a:extLst>
                    <a:ext uri="{9D8B030D-6E8A-4147-A177-3AD203B41FA5}">
                      <a16:colId xmlns:a16="http://schemas.microsoft.com/office/drawing/2014/main" val="2312672289"/>
                    </a:ext>
                  </a:extLst>
                </a:gridCol>
                <a:gridCol w="1134126">
                  <a:extLst>
                    <a:ext uri="{9D8B030D-6E8A-4147-A177-3AD203B41FA5}">
                      <a16:colId xmlns:a16="http://schemas.microsoft.com/office/drawing/2014/main" val="2086523959"/>
                    </a:ext>
                  </a:extLst>
                </a:gridCol>
                <a:gridCol w="1296144">
                  <a:extLst>
                    <a:ext uri="{9D8B030D-6E8A-4147-A177-3AD203B41FA5}">
                      <a16:colId xmlns:a16="http://schemas.microsoft.com/office/drawing/2014/main" val="4280423365"/>
                    </a:ext>
                  </a:extLst>
                </a:gridCol>
                <a:gridCol w="1512168">
                  <a:extLst>
                    <a:ext uri="{9D8B030D-6E8A-4147-A177-3AD203B41FA5}">
                      <a16:colId xmlns:a16="http://schemas.microsoft.com/office/drawing/2014/main" val="3409352781"/>
                    </a:ext>
                  </a:extLst>
                </a:gridCol>
              </a:tblGrid>
              <a:tr h="254177">
                <a:tc>
                  <a:txBody>
                    <a:bodyPr/>
                    <a:lstStyle/>
                    <a:p>
                      <a:pPr algn="ctr"/>
                      <a:endParaRPr lang="en-GB" sz="1400" dirty="0">
                        <a:solidFill>
                          <a:schemeClr val="bg1"/>
                        </a:solidFill>
                      </a:endParaRPr>
                    </a:p>
                  </a:txBody>
                  <a:tcPr marL="88751" marR="88751" marT="44375" marB="44375" anchor="ctr">
                    <a:solidFill>
                      <a:schemeClr val="tx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b="0" dirty="0" smtClean="0">
                        <a:solidFill>
                          <a:schemeClr val="bg1"/>
                        </a:solidFill>
                        <a:latin typeface="Calibri" pitchFamily="34" charset="0"/>
                        <a:ea typeface="SimSun"/>
                        <a:cs typeface="Calibri" pitchFamily="34" charset="0"/>
                      </a:endParaRPr>
                    </a:p>
                  </a:txBody>
                  <a:tcPr marL="44375" marR="44375" marT="44375" marB="44375" anchor="ctr">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dirty="0" smtClean="0">
                          <a:solidFill>
                            <a:srgbClr val="FFFF00"/>
                          </a:solidFill>
                          <a:latin typeface="Calibri" pitchFamily="34" charset="0"/>
                          <a:ea typeface="SimSun"/>
                          <a:cs typeface="Calibri" pitchFamily="34" charset="0"/>
                        </a:rPr>
                        <a:t>A</a:t>
                      </a:r>
                    </a:p>
                  </a:txBody>
                  <a:tcPr marL="44375" marR="44375" marT="44375" marB="44375">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dirty="0" smtClean="0">
                          <a:solidFill>
                            <a:srgbClr val="FFFF00"/>
                          </a:solidFill>
                          <a:latin typeface="Calibri" pitchFamily="34" charset="0"/>
                          <a:ea typeface="SimSun"/>
                          <a:cs typeface="Calibri" pitchFamily="34" charset="0"/>
                        </a:rPr>
                        <a:t>B</a:t>
                      </a:r>
                    </a:p>
                  </a:txBody>
                  <a:tcPr marL="44375" marR="44375" marT="44375" marB="44375">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dirty="0" smtClean="0">
                          <a:solidFill>
                            <a:srgbClr val="FFFF00"/>
                          </a:solidFill>
                          <a:latin typeface="Calibri" pitchFamily="34" charset="0"/>
                          <a:ea typeface="SimSun"/>
                          <a:cs typeface="Calibri" pitchFamily="34" charset="0"/>
                        </a:rPr>
                        <a:t>C</a:t>
                      </a:r>
                    </a:p>
                  </a:txBody>
                  <a:tcPr marL="44375" marR="44375" marT="44375" marB="44375">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dirty="0" smtClean="0">
                          <a:solidFill>
                            <a:srgbClr val="FFFF00"/>
                          </a:solidFill>
                          <a:latin typeface="Calibri" pitchFamily="34" charset="0"/>
                          <a:ea typeface="SimSun"/>
                          <a:cs typeface="Calibri" pitchFamily="34" charset="0"/>
                        </a:rPr>
                        <a:t>D</a:t>
                      </a:r>
                    </a:p>
                  </a:txBody>
                  <a:tcPr marL="44375" marR="44375" marT="44375" marB="44375">
                    <a:solidFill>
                      <a:schemeClr val="tx1"/>
                    </a:solidFill>
                  </a:tcPr>
                </a:tc>
                <a:extLst>
                  <a:ext uri="{0D108BD9-81ED-4DB2-BD59-A6C34878D82A}">
                    <a16:rowId xmlns:a16="http://schemas.microsoft.com/office/drawing/2014/main" val="3364882587"/>
                  </a:ext>
                </a:extLst>
              </a:tr>
              <a:tr h="561905">
                <a:tc>
                  <a:txBody>
                    <a:bodyPr/>
                    <a:lstStyle/>
                    <a:p>
                      <a:pPr algn="ctr"/>
                      <a:r>
                        <a:rPr lang="en-GB" sz="1900" dirty="0" smtClean="0">
                          <a:latin typeface="Calibri" panose="020F0502020204030204" pitchFamily="34" charset="0"/>
                          <a:cs typeface="Calibri" panose="020F0502020204030204" pitchFamily="34" charset="0"/>
                        </a:rPr>
                        <a:t>1</a:t>
                      </a:r>
                      <a:endParaRPr lang="en-GB" sz="1900" dirty="0">
                        <a:latin typeface="Calibri" panose="020F0502020204030204" pitchFamily="34" charset="0"/>
                        <a:cs typeface="Calibri" panose="020F0502020204030204" pitchFamily="34" charset="0"/>
                      </a:endParaRPr>
                    </a:p>
                  </a:txBody>
                  <a:tcPr marL="88751" marR="88751" marT="44375" marB="44375" anchor="ctr">
                    <a:solidFill>
                      <a:schemeClr val="accent4">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900" b="1" i="0" u="none" strike="noStrike" kern="1200" cap="none" spc="0" normalizeH="0" baseline="0" noProof="0" dirty="0" smtClean="0">
                          <a:ln>
                            <a:noFill/>
                          </a:ln>
                          <a:solidFill>
                            <a:srgbClr val="C00000"/>
                          </a:solidFill>
                          <a:effectLst/>
                          <a:uLnTx/>
                          <a:uFillTx/>
                          <a:latin typeface="Calibri" pitchFamily="34" charset="0"/>
                          <a:ea typeface="SimSun"/>
                          <a:cs typeface="Calibri" pitchFamily="34" charset="0"/>
                        </a:rPr>
                        <a:t>State</a:t>
                      </a:r>
                      <a:r>
                        <a:rPr kumimoji="0" lang="en-GB" sz="1900" b="1" i="0" u="none" strike="noStrike" kern="1200" cap="none" spc="0" normalizeH="0" baseline="0" noProof="0" dirty="0" smtClean="0">
                          <a:ln>
                            <a:noFill/>
                          </a:ln>
                          <a:solidFill>
                            <a:srgbClr val="FF0000"/>
                          </a:solidFill>
                          <a:effectLst/>
                          <a:uLnTx/>
                          <a:uFillTx/>
                          <a:latin typeface="Calibri" pitchFamily="34" charset="0"/>
                          <a:ea typeface="SimSun"/>
                          <a:cs typeface="Calibri" pitchFamily="34" charset="0"/>
                        </a:rPr>
                        <a:t> </a:t>
                      </a:r>
                      <a:r>
                        <a:rPr kumimoji="0" lang="en-GB" sz="1900" b="0" i="0" u="none" strike="noStrike" kern="1200" cap="none" spc="0" normalizeH="0" baseline="0" noProof="0" dirty="0" smtClean="0">
                          <a:ln>
                            <a:noFill/>
                          </a:ln>
                          <a:solidFill>
                            <a:srgbClr val="000000"/>
                          </a:solidFill>
                          <a:effectLst/>
                          <a:uLnTx/>
                          <a:uFillTx/>
                          <a:latin typeface="Calibri" pitchFamily="34" charset="0"/>
                          <a:ea typeface="SimSun"/>
                          <a:cs typeface="Calibri" pitchFamily="34" charset="0"/>
                        </a:rPr>
                        <a:t>what is used to measure temperature.</a:t>
                      </a:r>
                    </a:p>
                  </a:txBody>
                  <a:tcPr marL="44375" marR="44375" marT="44375" marB="44375" anchor="ctr">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900" b="1" dirty="0" smtClean="0">
                        <a:solidFill>
                          <a:srgbClr val="7030A0"/>
                        </a:solidFill>
                        <a:latin typeface="Calibri" pitchFamily="34" charset="0"/>
                        <a:ea typeface="SimSun"/>
                        <a:cs typeface="Calibri"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900" b="1" dirty="0" smtClean="0">
                          <a:solidFill>
                            <a:srgbClr val="7030A0"/>
                          </a:solidFill>
                          <a:latin typeface="Calibri" pitchFamily="34" charset="0"/>
                          <a:ea typeface="SimSun"/>
                          <a:cs typeface="Calibri" pitchFamily="34" charset="0"/>
                        </a:rPr>
                        <a:t>Measuring</a:t>
                      </a:r>
                      <a:r>
                        <a:rPr lang="en-GB" sz="1900" b="1" baseline="0" dirty="0" smtClean="0">
                          <a:solidFill>
                            <a:srgbClr val="7030A0"/>
                          </a:solidFill>
                          <a:latin typeface="Calibri" pitchFamily="34" charset="0"/>
                          <a:ea typeface="SimSun"/>
                          <a:cs typeface="Calibri" pitchFamily="34" charset="0"/>
                        </a:rPr>
                        <a:t> Cylinder</a:t>
                      </a:r>
                      <a:endParaRPr lang="en-GB" sz="1900" b="1" dirty="0" smtClean="0">
                        <a:solidFill>
                          <a:srgbClr val="7030A0"/>
                        </a:solidFill>
                        <a:latin typeface="Calibri" pitchFamily="34" charset="0"/>
                        <a:ea typeface="SimSun"/>
                        <a:cs typeface="Calibri" pitchFamily="34" charset="0"/>
                      </a:endParaRPr>
                    </a:p>
                  </a:txBody>
                  <a:tcPr marL="44375" marR="44375" marT="44375" marB="44375" anchor="b">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900" b="1" dirty="0" smtClean="0">
                          <a:solidFill>
                            <a:srgbClr val="7030A0"/>
                          </a:solidFill>
                          <a:latin typeface="Calibri" pitchFamily="34" charset="0"/>
                          <a:ea typeface="SimSun"/>
                          <a:cs typeface="Calibri" pitchFamily="34" charset="0"/>
                        </a:rPr>
                        <a:t>Ruler</a:t>
                      </a:r>
                    </a:p>
                  </a:txBody>
                  <a:tcPr marL="44375" marR="44375" marT="44375" marB="44375" anchor="b">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900" b="1" dirty="0" smtClean="0">
                          <a:solidFill>
                            <a:srgbClr val="7030A0"/>
                          </a:solidFill>
                          <a:latin typeface="Calibri" pitchFamily="34" charset="0"/>
                          <a:ea typeface="SimSun"/>
                          <a:cs typeface="Calibri" pitchFamily="34" charset="0"/>
                        </a:rPr>
                        <a:t>Light Gate</a:t>
                      </a:r>
                    </a:p>
                  </a:txBody>
                  <a:tcPr marL="44375" marR="44375" marT="44375" marB="44375" anchor="b">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900" b="1" dirty="0" smtClean="0">
                          <a:solidFill>
                            <a:srgbClr val="7030A0"/>
                          </a:solidFill>
                          <a:latin typeface="Calibri" pitchFamily="34" charset="0"/>
                          <a:ea typeface="SimSun"/>
                          <a:cs typeface="Calibri" pitchFamily="34" charset="0"/>
                        </a:rPr>
                        <a:t>Thermometer</a:t>
                      </a:r>
                    </a:p>
                  </a:txBody>
                  <a:tcPr marL="44375" marR="44375" marT="44375" marB="44375" anchor="b">
                    <a:solidFill>
                      <a:schemeClr val="accent4">
                        <a:lumMod val="40000"/>
                        <a:lumOff val="60000"/>
                      </a:schemeClr>
                    </a:solidFill>
                  </a:tcPr>
                </a:tc>
                <a:extLst>
                  <a:ext uri="{0D108BD9-81ED-4DB2-BD59-A6C34878D82A}">
                    <a16:rowId xmlns:a16="http://schemas.microsoft.com/office/drawing/2014/main" val="2459924236"/>
                  </a:ext>
                </a:extLst>
              </a:tr>
              <a:tr h="561905">
                <a:tc>
                  <a:txBody>
                    <a:bodyPr/>
                    <a:lstStyle/>
                    <a:p>
                      <a:pPr algn="ctr"/>
                      <a:r>
                        <a:rPr lang="en-GB" sz="1900" dirty="0" smtClean="0">
                          <a:latin typeface="Calibri" panose="020F0502020204030204" pitchFamily="34" charset="0"/>
                          <a:cs typeface="Calibri" panose="020F0502020204030204" pitchFamily="34" charset="0"/>
                        </a:rPr>
                        <a:t>2</a:t>
                      </a:r>
                      <a:endParaRPr lang="en-GB" sz="1900" dirty="0">
                        <a:latin typeface="Calibri" panose="020F0502020204030204" pitchFamily="34" charset="0"/>
                        <a:cs typeface="Calibri" panose="020F0502020204030204" pitchFamily="34" charset="0"/>
                      </a:endParaRPr>
                    </a:p>
                  </a:txBody>
                  <a:tcPr marL="88751" marR="88751" marT="44375" marB="44375" anchor="ctr">
                    <a:solidFill>
                      <a:schemeClr val="accent4">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900" b="1" i="0" u="none" strike="noStrike" kern="1200" cap="none" spc="0" normalizeH="0" baseline="0" noProof="0" dirty="0" smtClean="0">
                          <a:ln>
                            <a:noFill/>
                          </a:ln>
                          <a:solidFill>
                            <a:srgbClr val="C00000"/>
                          </a:solidFill>
                          <a:effectLst/>
                          <a:uLnTx/>
                          <a:uFillTx/>
                          <a:latin typeface="Calibri" pitchFamily="34" charset="0"/>
                          <a:ea typeface="SimSun"/>
                          <a:cs typeface="Calibri" pitchFamily="34" charset="0"/>
                        </a:rPr>
                        <a:t>State</a:t>
                      </a:r>
                      <a:r>
                        <a:rPr kumimoji="0" lang="en-GB" sz="1900" b="1" i="0" u="none" strike="noStrike" kern="1200" cap="none" spc="0" normalizeH="0" baseline="0" noProof="0" dirty="0" smtClean="0">
                          <a:ln>
                            <a:noFill/>
                          </a:ln>
                          <a:solidFill>
                            <a:srgbClr val="FF0000"/>
                          </a:solidFill>
                          <a:effectLst/>
                          <a:uLnTx/>
                          <a:uFillTx/>
                          <a:latin typeface="Calibri" pitchFamily="34" charset="0"/>
                          <a:ea typeface="SimSun"/>
                          <a:cs typeface="Calibri" pitchFamily="34" charset="0"/>
                        </a:rPr>
                        <a:t> </a:t>
                      </a:r>
                      <a:r>
                        <a:rPr kumimoji="0" lang="en-GB" sz="1900" b="0" i="0" u="none" strike="noStrike" kern="1200" cap="none" spc="0" normalizeH="0" baseline="0" noProof="0" dirty="0" smtClean="0">
                          <a:ln>
                            <a:noFill/>
                          </a:ln>
                          <a:solidFill>
                            <a:srgbClr val="000000"/>
                          </a:solidFill>
                          <a:effectLst/>
                          <a:uLnTx/>
                          <a:uFillTx/>
                          <a:latin typeface="Calibri" pitchFamily="34" charset="0"/>
                          <a:ea typeface="SimSun"/>
                          <a:cs typeface="Calibri" pitchFamily="34" charset="0"/>
                        </a:rPr>
                        <a:t>the unit for heat.</a:t>
                      </a:r>
                      <a:endParaRPr lang="en-GB" sz="1900" b="0" dirty="0" smtClean="0">
                        <a:solidFill>
                          <a:srgbClr val="000000"/>
                        </a:solidFill>
                        <a:latin typeface="Calibri" pitchFamily="34" charset="0"/>
                        <a:ea typeface="SimSun"/>
                        <a:cs typeface="Calibri" pitchFamily="34" charset="0"/>
                      </a:endParaRPr>
                    </a:p>
                  </a:txBody>
                  <a:tcPr marL="44375" marR="44375" marT="44375" marB="44375" anchor="ctr">
                    <a:solidFill>
                      <a:schemeClr val="accent4">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900" b="1" dirty="0" smtClean="0">
                          <a:solidFill>
                            <a:srgbClr val="7030A0"/>
                          </a:solidFill>
                          <a:latin typeface="Calibri" pitchFamily="34" charset="0"/>
                          <a:ea typeface="SimSun"/>
                          <a:cs typeface="Calibri" pitchFamily="34" charset="0"/>
                        </a:rPr>
                        <a:t>W</a:t>
                      </a:r>
                    </a:p>
                  </a:txBody>
                  <a:tcPr marL="44375" marR="44375" marT="44375" marB="44375" anchor="ctr">
                    <a:solidFill>
                      <a:schemeClr val="accent4">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900" b="1" dirty="0" smtClean="0">
                          <a:solidFill>
                            <a:srgbClr val="7030A0"/>
                          </a:solidFill>
                          <a:latin typeface="Calibri" pitchFamily="34" charset="0"/>
                          <a:ea typeface="SimSun"/>
                          <a:cs typeface="Calibri" pitchFamily="34" charset="0"/>
                        </a:rPr>
                        <a:t>J</a:t>
                      </a:r>
                    </a:p>
                  </a:txBody>
                  <a:tcPr marL="44375" marR="44375" marT="44375" marB="44375" anchor="ctr">
                    <a:solidFill>
                      <a:schemeClr val="accent4">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900" b="1" baseline="30000" dirty="0" err="1" smtClean="0">
                          <a:solidFill>
                            <a:srgbClr val="7030A0"/>
                          </a:solidFill>
                          <a:latin typeface="Calibri" pitchFamily="34" charset="0"/>
                          <a:ea typeface="SimSun"/>
                          <a:cs typeface="Calibri" pitchFamily="34" charset="0"/>
                        </a:rPr>
                        <a:t>o</a:t>
                      </a:r>
                      <a:r>
                        <a:rPr lang="en-GB" sz="1900" b="1" dirty="0" err="1" smtClean="0">
                          <a:solidFill>
                            <a:srgbClr val="7030A0"/>
                          </a:solidFill>
                          <a:latin typeface="Calibri" pitchFamily="34" charset="0"/>
                          <a:ea typeface="SimSun"/>
                          <a:cs typeface="Calibri" pitchFamily="34" charset="0"/>
                        </a:rPr>
                        <a:t>C</a:t>
                      </a:r>
                      <a:endParaRPr lang="en-GB" sz="1900" b="1" dirty="0" smtClean="0">
                        <a:solidFill>
                          <a:srgbClr val="7030A0"/>
                        </a:solidFill>
                        <a:latin typeface="Calibri" pitchFamily="34" charset="0"/>
                        <a:ea typeface="SimSun"/>
                        <a:cs typeface="Calibri" pitchFamily="34" charset="0"/>
                      </a:endParaRPr>
                    </a:p>
                  </a:txBody>
                  <a:tcPr marL="44375" marR="44375" marT="44375" marB="44375" anchor="ctr">
                    <a:solidFill>
                      <a:schemeClr val="accent4">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900" b="1" dirty="0" smtClean="0">
                          <a:solidFill>
                            <a:srgbClr val="7030A0"/>
                          </a:solidFill>
                          <a:latin typeface="Calibri" pitchFamily="34" charset="0"/>
                          <a:ea typeface="SimSun"/>
                          <a:cs typeface="Calibri" pitchFamily="34" charset="0"/>
                        </a:rPr>
                        <a:t>kg</a:t>
                      </a:r>
                    </a:p>
                  </a:txBody>
                  <a:tcPr marL="44375" marR="44375" marT="44375" marB="44375" anchor="ctr">
                    <a:solidFill>
                      <a:schemeClr val="accent4">
                        <a:lumMod val="60000"/>
                        <a:lumOff val="40000"/>
                      </a:schemeClr>
                    </a:solidFill>
                  </a:tcPr>
                </a:tc>
                <a:extLst>
                  <a:ext uri="{0D108BD9-81ED-4DB2-BD59-A6C34878D82A}">
                    <a16:rowId xmlns:a16="http://schemas.microsoft.com/office/drawing/2014/main" val="346741319"/>
                  </a:ext>
                </a:extLst>
              </a:tr>
              <a:tr h="561905">
                <a:tc>
                  <a:txBody>
                    <a:bodyPr/>
                    <a:lstStyle/>
                    <a:p>
                      <a:pPr algn="ctr"/>
                      <a:r>
                        <a:rPr lang="en-GB" sz="1900" dirty="0" smtClean="0">
                          <a:latin typeface="Calibri" panose="020F0502020204030204" pitchFamily="34" charset="0"/>
                          <a:cs typeface="Calibri" panose="020F0502020204030204" pitchFamily="34" charset="0"/>
                        </a:rPr>
                        <a:t>3</a:t>
                      </a:r>
                      <a:endParaRPr lang="en-GB" sz="1900" dirty="0">
                        <a:latin typeface="Calibri" panose="020F0502020204030204" pitchFamily="34" charset="0"/>
                        <a:cs typeface="Calibri" panose="020F0502020204030204" pitchFamily="34" charset="0"/>
                      </a:endParaRPr>
                    </a:p>
                  </a:txBody>
                  <a:tcPr marL="88751" marR="88751" marT="44375" marB="44375" anchor="ctr">
                    <a:solidFill>
                      <a:schemeClr val="accent4">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900" b="1" i="0" u="none" strike="noStrike" kern="1200" cap="none" spc="0" normalizeH="0" baseline="0" noProof="0" dirty="0" smtClean="0">
                          <a:ln>
                            <a:noFill/>
                          </a:ln>
                          <a:solidFill>
                            <a:srgbClr val="C00000"/>
                          </a:solidFill>
                          <a:effectLst/>
                          <a:uLnTx/>
                          <a:uFillTx/>
                          <a:latin typeface="Calibri" pitchFamily="34" charset="0"/>
                          <a:ea typeface="SimSun"/>
                          <a:cs typeface="Calibri" pitchFamily="34" charset="0"/>
                        </a:rPr>
                        <a:t>State</a:t>
                      </a:r>
                      <a:r>
                        <a:rPr kumimoji="0" lang="en-GB" sz="1900" b="1" i="0" u="none" strike="noStrike" kern="1200" cap="none" spc="0" normalizeH="0" baseline="0" noProof="0" dirty="0" smtClean="0">
                          <a:ln>
                            <a:noFill/>
                          </a:ln>
                          <a:solidFill>
                            <a:srgbClr val="FF0000"/>
                          </a:solidFill>
                          <a:effectLst/>
                          <a:uLnTx/>
                          <a:uFillTx/>
                          <a:latin typeface="Calibri" pitchFamily="34" charset="0"/>
                          <a:ea typeface="SimSun"/>
                          <a:cs typeface="Calibri" pitchFamily="34" charset="0"/>
                        </a:rPr>
                        <a:t> </a:t>
                      </a:r>
                      <a:r>
                        <a:rPr kumimoji="0" lang="en-GB" sz="1900" b="0" i="0" u="none" strike="noStrike" kern="1200" cap="none" spc="0" normalizeH="0" baseline="0" noProof="0" dirty="0" smtClean="0">
                          <a:ln>
                            <a:noFill/>
                          </a:ln>
                          <a:solidFill>
                            <a:srgbClr val="000000"/>
                          </a:solidFill>
                          <a:effectLst/>
                          <a:uLnTx/>
                          <a:uFillTx/>
                          <a:latin typeface="Calibri" pitchFamily="34" charset="0"/>
                          <a:ea typeface="SimSun"/>
                          <a:cs typeface="Calibri" pitchFamily="34" charset="0"/>
                        </a:rPr>
                        <a:t>the unit for temperature.</a:t>
                      </a:r>
                      <a:endParaRPr lang="en-GB" sz="1900" b="0" dirty="0" smtClean="0">
                        <a:solidFill>
                          <a:srgbClr val="000000"/>
                        </a:solidFill>
                        <a:latin typeface="Calibri" pitchFamily="34" charset="0"/>
                        <a:ea typeface="SimSun"/>
                        <a:cs typeface="Calibri" pitchFamily="34" charset="0"/>
                      </a:endParaRPr>
                    </a:p>
                  </a:txBody>
                  <a:tcPr marL="44375" marR="44375" marT="44375" marB="44375" anchor="ctr">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900" b="1" dirty="0" smtClean="0">
                          <a:solidFill>
                            <a:srgbClr val="7030A0"/>
                          </a:solidFill>
                          <a:latin typeface="Calibri" pitchFamily="34" charset="0"/>
                          <a:ea typeface="SimSun"/>
                          <a:cs typeface="Calibri" pitchFamily="34" charset="0"/>
                        </a:rPr>
                        <a:t>W</a:t>
                      </a:r>
                    </a:p>
                  </a:txBody>
                  <a:tcPr marL="44375" marR="44375" marT="44375" marB="44375" anchor="ctr">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900" b="1" dirty="0" smtClean="0">
                          <a:solidFill>
                            <a:srgbClr val="7030A0"/>
                          </a:solidFill>
                          <a:latin typeface="Calibri" pitchFamily="34" charset="0"/>
                          <a:ea typeface="SimSun"/>
                          <a:cs typeface="Calibri" pitchFamily="34" charset="0"/>
                        </a:rPr>
                        <a:t>J</a:t>
                      </a:r>
                    </a:p>
                  </a:txBody>
                  <a:tcPr marL="44375" marR="44375" marT="44375" marB="44375" anchor="ctr">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900" b="1" baseline="30000" dirty="0" err="1" smtClean="0">
                          <a:solidFill>
                            <a:srgbClr val="7030A0"/>
                          </a:solidFill>
                          <a:latin typeface="Calibri" pitchFamily="34" charset="0"/>
                          <a:ea typeface="SimSun"/>
                          <a:cs typeface="Calibri" pitchFamily="34" charset="0"/>
                        </a:rPr>
                        <a:t>o</a:t>
                      </a:r>
                      <a:r>
                        <a:rPr lang="en-GB" sz="1900" b="1" dirty="0" err="1" smtClean="0">
                          <a:solidFill>
                            <a:srgbClr val="7030A0"/>
                          </a:solidFill>
                          <a:latin typeface="Calibri" pitchFamily="34" charset="0"/>
                          <a:ea typeface="SimSun"/>
                          <a:cs typeface="Calibri" pitchFamily="34" charset="0"/>
                        </a:rPr>
                        <a:t>C</a:t>
                      </a:r>
                      <a:endParaRPr lang="en-GB" sz="1900" b="1" dirty="0" smtClean="0">
                        <a:solidFill>
                          <a:srgbClr val="7030A0"/>
                        </a:solidFill>
                        <a:latin typeface="Calibri" pitchFamily="34" charset="0"/>
                        <a:ea typeface="SimSun"/>
                        <a:cs typeface="Calibri" pitchFamily="34" charset="0"/>
                      </a:endParaRPr>
                    </a:p>
                  </a:txBody>
                  <a:tcPr marL="44375" marR="44375" marT="44375" marB="44375" anchor="ctr">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900" b="1" dirty="0" smtClean="0">
                          <a:solidFill>
                            <a:srgbClr val="7030A0"/>
                          </a:solidFill>
                          <a:latin typeface="Calibri" pitchFamily="34" charset="0"/>
                          <a:ea typeface="SimSun"/>
                          <a:cs typeface="Calibri" pitchFamily="34" charset="0"/>
                        </a:rPr>
                        <a:t>kg</a:t>
                      </a:r>
                    </a:p>
                  </a:txBody>
                  <a:tcPr marL="44375" marR="44375" marT="44375" marB="44375" anchor="ctr">
                    <a:solidFill>
                      <a:schemeClr val="accent4">
                        <a:lumMod val="40000"/>
                        <a:lumOff val="60000"/>
                      </a:schemeClr>
                    </a:solidFill>
                  </a:tcPr>
                </a:tc>
                <a:extLst>
                  <a:ext uri="{0D108BD9-81ED-4DB2-BD59-A6C34878D82A}">
                    <a16:rowId xmlns:a16="http://schemas.microsoft.com/office/drawing/2014/main" val="3949584474"/>
                  </a:ext>
                </a:extLst>
              </a:tr>
              <a:tr h="561905">
                <a:tc>
                  <a:txBody>
                    <a:bodyPr/>
                    <a:lstStyle/>
                    <a:p>
                      <a:pPr algn="ctr"/>
                      <a:r>
                        <a:rPr lang="en-GB" sz="1900" dirty="0" smtClean="0">
                          <a:latin typeface="Calibri" panose="020F0502020204030204" pitchFamily="34" charset="0"/>
                          <a:cs typeface="Calibri" panose="020F0502020204030204" pitchFamily="34" charset="0"/>
                        </a:rPr>
                        <a:t>4</a:t>
                      </a:r>
                      <a:endParaRPr lang="en-GB" sz="1900" dirty="0">
                        <a:latin typeface="Calibri" panose="020F0502020204030204" pitchFamily="34" charset="0"/>
                        <a:cs typeface="Calibri" panose="020F0502020204030204" pitchFamily="34" charset="0"/>
                      </a:endParaRPr>
                    </a:p>
                  </a:txBody>
                  <a:tcPr marL="88751" marR="88751" marT="44375" marB="44375" anchor="ctr">
                    <a:solidFill>
                      <a:schemeClr val="accent4">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900" b="1" i="0" u="none" strike="noStrike" kern="1200" cap="none" spc="0" normalizeH="0" baseline="0" noProof="0" dirty="0" smtClean="0">
                          <a:ln>
                            <a:noFill/>
                          </a:ln>
                          <a:solidFill>
                            <a:srgbClr val="C00000"/>
                          </a:solidFill>
                          <a:effectLst/>
                          <a:uLnTx/>
                          <a:uFillTx/>
                          <a:latin typeface="Calibri" pitchFamily="34" charset="0"/>
                          <a:ea typeface="SimSun"/>
                          <a:cs typeface="Calibri" pitchFamily="34" charset="0"/>
                        </a:rPr>
                        <a:t>State</a:t>
                      </a:r>
                      <a:r>
                        <a:rPr lang="en-GB" sz="1900" b="0" dirty="0" smtClean="0">
                          <a:solidFill>
                            <a:srgbClr val="000000"/>
                          </a:solidFill>
                          <a:latin typeface="Calibri" pitchFamily="34" charset="0"/>
                          <a:ea typeface="SimSun"/>
                          <a:cs typeface="Calibri" pitchFamily="34" charset="0"/>
                        </a:rPr>
                        <a:t> the</a:t>
                      </a:r>
                      <a:r>
                        <a:rPr lang="en-GB" sz="1900" b="0" baseline="0" dirty="0" smtClean="0">
                          <a:solidFill>
                            <a:srgbClr val="000000"/>
                          </a:solidFill>
                          <a:latin typeface="Calibri" pitchFamily="34" charset="0"/>
                          <a:ea typeface="SimSun"/>
                          <a:cs typeface="Calibri" pitchFamily="34" charset="0"/>
                        </a:rPr>
                        <a:t> unit for power.</a:t>
                      </a:r>
                      <a:endParaRPr lang="en-GB" sz="1900" b="0" dirty="0" smtClean="0">
                        <a:solidFill>
                          <a:srgbClr val="000000"/>
                        </a:solidFill>
                        <a:latin typeface="Calibri" pitchFamily="34" charset="0"/>
                        <a:ea typeface="SimSun"/>
                        <a:cs typeface="Calibri" pitchFamily="34" charset="0"/>
                      </a:endParaRPr>
                    </a:p>
                  </a:txBody>
                  <a:tcPr marL="44375" marR="44375" marT="44375" marB="44375" anchor="ctr">
                    <a:solidFill>
                      <a:schemeClr val="accent4">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900" b="1" dirty="0" smtClean="0">
                          <a:solidFill>
                            <a:srgbClr val="7030A0"/>
                          </a:solidFill>
                          <a:latin typeface="Calibri" pitchFamily="34" charset="0"/>
                          <a:ea typeface="SimSun"/>
                          <a:cs typeface="Calibri" pitchFamily="34" charset="0"/>
                        </a:rPr>
                        <a:t>W</a:t>
                      </a:r>
                    </a:p>
                  </a:txBody>
                  <a:tcPr marL="44375" marR="44375" marT="44375" marB="44375" anchor="ctr">
                    <a:solidFill>
                      <a:schemeClr val="accent4">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900" b="1" dirty="0" smtClean="0">
                          <a:solidFill>
                            <a:srgbClr val="7030A0"/>
                          </a:solidFill>
                          <a:latin typeface="Calibri" pitchFamily="34" charset="0"/>
                          <a:ea typeface="SimSun"/>
                          <a:cs typeface="Calibri" pitchFamily="34" charset="0"/>
                        </a:rPr>
                        <a:t>J</a:t>
                      </a:r>
                    </a:p>
                  </a:txBody>
                  <a:tcPr marL="44375" marR="44375" marT="44375" marB="44375" anchor="ctr">
                    <a:solidFill>
                      <a:schemeClr val="accent4">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900" b="1" baseline="30000" dirty="0" err="1" smtClean="0">
                          <a:solidFill>
                            <a:srgbClr val="7030A0"/>
                          </a:solidFill>
                          <a:latin typeface="Calibri" pitchFamily="34" charset="0"/>
                          <a:ea typeface="SimSun"/>
                          <a:cs typeface="Calibri" pitchFamily="34" charset="0"/>
                        </a:rPr>
                        <a:t>o</a:t>
                      </a:r>
                      <a:r>
                        <a:rPr lang="en-GB" sz="1900" b="1" dirty="0" err="1" smtClean="0">
                          <a:solidFill>
                            <a:srgbClr val="7030A0"/>
                          </a:solidFill>
                          <a:latin typeface="Calibri" pitchFamily="34" charset="0"/>
                          <a:ea typeface="SimSun"/>
                          <a:cs typeface="Calibri" pitchFamily="34" charset="0"/>
                        </a:rPr>
                        <a:t>C</a:t>
                      </a:r>
                      <a:endParaRPr lang="en-GB" sz="1900" b="1" dirty="0" smtClean="0">
                        <a:solidFill>
                          <a:srgbClr val="7030A0"/>
                        </a:solidFill>
                        <a:latin typeface="Calibri" pitchFamily="34" charset="0"/>
                        <a:ea typeface="SimSun"/>
                        <a:cs typeface="Calibri" pitchFamily="34" charset="0"/>
                      </a:endParaRPr>
                    </a:p>
                  </a:txBody>
                  <a:tcPr marL="44375" marR="44375" marT="44375" marB="44375" anchor="ctr">
                    <a:solidFill>
                      <a:schemeClr val="accent4">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900" b="1" dirty="0" smtClean="0">
                          <a:solidFill>
                            <a:srgbClr val="7030A0"/>
                          </a:solidFill>
                          <a:latin typeface="Calibri" pitchFamily="34" charset="0"/>
                          <a:ea typeface="SimSun"/>
                          <a:cs typeface="Calibri" pitchFamily="34" charset="0"/>
                        </a:rPr>
                        <a:t>kg</a:t>
                      </a:r>
                    </a:p>
                  </a:txBody>
                  <a:tcPr marL="44375" marR="44375" marT="44375" marB="44375" anchor="ctr">
                    <a:solidFill>
                      <a:schemeClr val="accent4">
                        <a:lumMod val="60000"/>
                        <a:lumOff val="40000"/>
                      </a:schemeClr>
                    </a:solidFill>
                  </a:tcPr>
                </a:tc>
                <a:extLst>
                  <a:ext uri="{0D108BD9-81ED-4DB2-BD59-A6C34878D82A}">
                    <a16:rowId xmlns:a16="http://schemas.microsoft.com/office/drawing/2014/main" val="2587889554"/>
                  </a:ext>
                </a:extLst>
              </a:tr>
              <a:tr h="561905">
                <a:tc>
                  <a:txBody>
                    <a:bodyPr/>
                    <a:lstStyle/>
                    <a:p>
                      <a:pPr algn="ctr"/>
                      <a:r>
                        <a:rPr lang="en-GB" sz="1900" dirty="0" smtClean="0">
                          <a:latin typeface="Calibri" panose="020F0502020204030204" pitchFamily="34" charset="0"/>
                          <a:cs typeface="Calibri" panose="020F0502020204030204" pitchFamily="34" charset="0"/>
                        </a:rPr>
                        <a:t>5</a:t>
                      </a:r>
                      <a:endParaRPr lang="en-GB" sz="1900" dirty="0">
                        <a:latin typeface="Calibri" panose="020F0502020204030204" pitchFamily="34" charset="0"/>
                        <a:cs typeface="Calibri" panose="020F0502020204030204" pitchFamily="34" charset="0"/>
                      </a:endParaRPr>
                    </a:p>
                  </a:txBody>
                  <a:tcPr marL="88751" marR="88751" marT="44375" marB="44375" anchor="ctr">
                    <a:solidFill>
                      <a:schemeClr val="accent4">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900" b="1" i="0" u="none" strike="noStrike" kern="1200" cap="none" spc="0" normalizeH="0" baseline="0" noProof="0" dirty="0" smtClean="0">
                          <a:ln>
                            <a:noFill/>
                          </a:ln>
                          <a:solidFill>
                            <a:srgbClr val="C00000"/>
                          </a:solidFill>
                          <a:effectLst/>
                          <a:uLnTx/>
                          <a:uFillTx/>
                          <a:latin typeface="Calibri" pitchFamily="34" charset="0"/>
                          <a:ea typeface="SimSun"/>
                          <a:cs typeface="Calibri" pitchFamily="34" charset="0"/>
                        </a:rPr>
                        <a:t>State</a:t>
                      </a:r>
                      <a:r>
                        <a:rPr lang="en-GB" sz="1900" b="0" dirty="0" smtClean="0">
                          <a:solidFill>
                            <a:srgbClr val="000000"/>
                          </a:solidFill>
                          <a:latin typeface="Calibri" pitchFamily="34" charset="0"/>
                          <a:ea typeface="SimSun"/>
                          <a:cs typeface="Calibri" pitchFamily="34" charset="0"/>
                        </a:rPr>
                        <a:t> the</a:t>
                      </a:r>
                      <a:r>
                        <a:rPr lang="en-GB" sz="1900" b="0" baseline="0" dirty="0" smtClean="0">
                          <a:solidFill>
                            <a:srgbClr val="000000"/>
                          </a:solidFill>
                          <a:latin typeface="Calibri" pitchFamily="34" charset="0"/>
                          <a:ea typeface="SimSun"/>
                          <a:cs typeface="Calibri" pitchFamily="34" charset="0"/>
                        </a:rPr>
                        <a:t> unit for mass.</a:t>
                      </a:r>
                      <a:endParaRPr lang="en-GB" sz="1900" b="0" dirty="0" smtClean="0">
                        <a:solidFill>
                          <a:srgbClr val="000000"/>
                        </a:solidFill>
                        <a:latin typeface="Calibri" pitchFamily="34" charset="0"/>
                        <a:ea typeface="SimSun"/>
                        <a:cs typeface="Calibri" pitchFamily="34" charset="0"/>
                      </a:endParaRPr>
                    </a:p>
                  </a:txBody>
                  <a:tcPr marL="44375" marR="44375" marT="44375" marB="44375" anchor="ctr">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900" b="1" dirty="0" smtClean="0">
                          <a:solidFill>
                            <a:srgbClr val="7030A0"/>
                          </a:solidFill>
                          <a:latin typeface="Calibri" pitchFamily="34" charset="0"/>
                          <a:ea typeface="SimSun"/>
                          <a:cs typeface="Calibri" pitchFamily="34" charset="0"/>
                        </a:rPr>
                        <a:t>W</a:t>
                      </a:r>
                    </a:p>
                  </a:txBody>
                  <a:tcPr marL="44375" marR="44375" marT="44375" marB="44375" anchor="ctr">
                    <a:solidFill>
                      <a:srgbClr val="FFE6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900" b="1" dirty="0" smtClean="0">
                          <a:solidFill>
                            <a:srgbClr val="7030A0"/>
                          </a:solidFill>
                          <a:latin typeface="Calibri" pitchFamily="34" charset="0"/>
                          <a:ea typeface="SimSun"/>
                          <a:cs typeface="Calibri" pitchFamily="34" charset="0"/>
                        </a:rPr>
                        <a:t>J</a:t>
                      </a:r>
                    </a:p>
                  </a:txBody>
                  <a:tcPr marL="44375" marR="44375" marT="44375" marB="44375" anchor="ctr">
                    <a:solidFill>
                      <a:srgbClr val="FFE6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900" b="1" baseline="30000" dirty="0" err="1" smtClean="0">
                          <a:solidFill>
                            <a:srgbClr val="7030A0"/>
                          </a:solidFill>
                          <a:latin typeface="Calibri" pitchFamily="34" charset="0"/>
                          <a:ea typeface="SimSun"/>
                          <a:cs typeface="Calibri" pitchFamily="34" charset="0"/>
                        </a:rPr>
                        <a:t>o</a:t>
                      </a:r>
                      <a:r>
                        <a:rPr lang="en-GB" sz="1900" b="1" dirty="0" err="1" smtClean="0">
                          <a:solidFill>
                            <a:srgbClr val="7030A0"/>
                          </a:solidFill>
                          <a:latin typeface="Calibri" pitchFamily="34" charset="0"/>
                          <a:ea typeface="SimSun"/>
                          <a:cs typeface="Calibri" pitchFamily="34" charset="0"/>
                        </a:rPr>
                        <a:t>C</a:t>
                      </a:r>
                      <a:endParaRPr lang="en-GB" sz="1900" b="1" dirty="0" smtClean="0">
                        <a:solidFill>
                          <a:srgbClr val="7030A0"/>
                        </a:solidFill>
                        <a:latin typeface="Calibri" pitchFamily="34" charset="0"/>
                        <a:ea typeface="SimSun"/>
                        <a:cs typeface="Calibri" pitchFamily="34" charset="0"/>
                      </a:endParaRPr>
                    </a:p>
                  </a:txBody>
                  <a:tcPr marL="44375" marR="44375" marT="44375" marB="44375" anchor="ctr">
                    <a:solidFill>
                      <a:srgbClr val="FFE6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900" b="1" dirty="0" smtClean="0">
                          <a:solidFill>
                            <a:srgbClr val="7030A0"/>
                          </a:solidFill>
                          <a:latin typeface="Calibri" pitchFamily="34" charset="0"/>
                          <a:ea typeface="SimSun"/>
                          <a:cs typeface="Calibri" pitchFamily="34" charset="0"/>
                        </a:rPr>
                        <a:t>kg</a:t>
                      </a:r>
                    </a:p>
                  </a:txBody>
                  <a:tcPr marL="44375" marR="44375" marT="44375" marB="44375" anchor="ctr">
                    <a:solidFill>
                      <a:srgbClr val="FFE699"/>
                    </a:solidFill>
                  </a:tcPr>
                </a:tc>
                <a:extLst>
                  <a:ext uri="{0D108BD9-81ED-4DB2-BD59-A6C34878D82A}">
                    <a16:rowId xmlns:a16="http://schemas.microsoft.com/office/drawing/2014/main" val="2599813438"/>
                  </a:ext>
                </a:extLst>
              </a:tr>
              <a:tr h="561905">
                <a:tc>
                  <a:txBody>
                    <a:bodyPr/>
                    <a:lstStyle/>
                    <a:p>
                      <a:pPr algn="ctr"/>
                      <a:r>
                        <a:rPr lang="en-GB" sz="1900" dirty="0" smtClean="0">
                          <a:latin typeface="Calibri" panose="020F0502020204030204" pitchFamily="34" charset="0"/>
                          <a:cs typeface="Calibri" panose="020F0502020204030204" pitchFamily="34" charset="0"/>
                        </a:rPr>
                        <a:t>6</a:t>
                      </a:r>
                      <a:endParaRPr lang="en-GB" sz="1900" dirty="0">
                        <a:latin typeface="Calibri" panose="020F0502020204030204" pitchFamily="34" charset="0"/>
                        <a:cs typeface="Calibri" panose="020F0502020204030204" pitchFamily="34" charset="0"/>
                      </a:endParaRPr>
                    </a:p>
                  </a:txBody>
                  <a:tcPr marL="88751" marR="88751" marT="44375" marB="44375" anchor="ctr">
                    <a:solidFill>
                      <a:schemeClr val="accent4">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900" b="1" i="0" u="none" strike="noStrike" kern="1200" cap="none" spc="0" normalizeH="0" baseline="0" noProof="0" dirty="0" smtClean="0">
                          <a:ln>
                            <a:noFill/>
                          </a:ln>
                          <a:solidFill>
                            <a:srgbClr val="C00000"/>
                          </a:solidFill>
                          <a:effectLst/>
                          <a:uLnTx/>
                          <a:uFillTx/>
                          <a:latin typeface="Calibri" pitchFamily="34" charset="0"/>
                          <a:ea typeface="SimSun"/>
                          <a:cs typeface="Calibri" pitchFamily="34" charset="0"/>
                        </a:rPr>
                        <a:t>State</a:t>
                      </a:r>
                      <a:r>
                        <a:rPr lang="en-GB" sz="1900" b="0" dirty="0" smtClean="0">
                          <a:solidFill>
                            <a:srgbClr val="000000"/>
                          </a:solidFill>
                          <a:latin typeface="Calibri" pitchFamily="34" charset="0"/>
                          <a:ea typeface="SimSun"/>
                          <a:cs typeface="Calibri" pitchFamily="34" charset="0"/>
                        </a:rPr>
                        <a:t> the</a:t>
                      </a:r>
                      <a:r>
                        <a:rPr lang="en-GB" sz="1900" b="0" baseline="0" dirty="0" smtClean="0">
                          <a:solidFill>
                            <a:srgbClr val="000000"/>
                          </a:solidFill>
                          <a:latin typeface="Calibri" pitchFamily="34" charset="0"/>
                          <a:ea typeface="SimSun"/>
                          <a:cs typeface="Calibri" pitchFamily="34" charset="0"/>
                        </a:rPr>
                        <a:t> object with the largest store of thermal energy.</a:t>
                      </a:r>
                      <a:endParaRPr lang="en-GB" sz="1900" b="0" dirty="0" smtClean="0">
                        <a:solidFill>
                          <a:srgbClr val="000000"/>
                        </a:solidFill>
                        <a:latin typeface="Calibri" pitchFamily="34" charset="0"/>
                        <a:ea typeface="SimSun"/>
                        <a:cs typeface="Calibri" pitchFamily="34" charset="0"/>
                      </a:endParaRPr>
                    </a:p>
                  </a:txBody>
                  <a:tcPr marL="44375" marR="44375" marT="44375" marB="44375" anchor="ctr">
                    <a:solidFill>
                      <a:schemeClr val="accent4">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900" b="1" dirty="0" smtClean="0">
                        <a:solidFill>
                          <a:srgbClr val="7030A0"/>
                        </a:solidFill>
                        <a:latin typeface="Calibri" pitchFamily="34" charset="0"/>
                        <a:ea typeface="SimSun"/>
                        <a:cs typeface="Calibri"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900" b="1" dirty="0" smtClean="0">
                          <a:solidFill>
                            <a:srgbClr val="7030A0"/>
                          </a:solidFill>
                          <a:latin typeface="Calibri" pitchFamily="34" charset="0"/>
                          <a:ea typeface="SimSun"/>
                          <a:cs typeface="Calibri" pitchFamily="34" charset="0"/>
                        </a:rPr>
                        <a:t>Hot cup of tea</a:t>
                      </a:r>
                    </a:p>
                  </a:txBody>
                  <a:tcPr marL="44375" marR="44375" marT="44375" marB="44375" anchor="ctr">
                    <a:solidFill>
                      <a:srgbClr val="FFD96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900" b="1" dirty="0" smtClean="0">
                          <a:solidFill>
                            <a:srgbClr val="7030A0"/>
                          </a:solidFill>
                          <a:latin typeface="Calibri" pitchFamily="34" charset="0"/>
                          <a:ea typeface="SimSun"/>
                          <a:cs typeface="Calibri" pitchFamily="34" charset="0"/>
                        </a:rPr>
                        <a:t>The ocean</a:t>
                      </a:r>
                    </a:p>
                  </a:txBody>
                  <a:tcPr marL="44375" marR="44375" marT="44375" marB="44375" anchor="b">
                    <a:solidFill>
                      <a:srgbClr val="FFD96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900" b="1" dirty="0" smtClean="0">
                          <a:solidFill>
                            <a:srgbClr val="7030A0"/>
                          </a:solidFill>
                          <a:latin typeface="Calibri" pitchFamily="34" charset="0"/>
                          <a:ea typeface="SimSun"/>
                          <a:cs typeface="Calibri" pitchFamily="34" charset="0"/>
                        </a:rPr>
                        <a:t>Swimming pool</a:t>
                      </a:r>
                    </a:p>
                  </a:txBody>
                  <a:tcPr marL="44375" marR="44375" marT="44375" marB="44375" anchor="b">
                    <a:solidFill>
                      <a:srgbClr val="FFD96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900" b="1" dirty="0" smtClean="0">
                          <a:solidFill>
                            <a:srgbClr val="7030A0"/>
                          </a:solidFill>
                          <a:latin typeface="Calibri" pitchFamily="34" charset="0"/>
                          <a:ea typeface="SimSun"/>
                          <a:cs typeface="Calibri" pitchFamily="34" charset="0"/>
                        </a:rPr>
                        <a:t>Bunsen</a:t>
                      </a:r>
                      <a:r>
                        <a:rPr lang="en-GB" sz="1900" b="1" baseline="0" dirty="0" smtClean="0">
                          <a:solidFill>
                            <a:srgbClr val="7030A0"/>
                          </a:solidFill>
                          <a:latin typeface="Calibri" pitchFamily="34" charset="0"/>
                          <a:ea typeface="SimSun"/>
                          <a:cs typeface="Calibri" pitchFamily="34" charset="0"/>
                        </a:rPr>
                        <a:t> burner flame</a:t>
                      </a:r>
                      <a:endParaRPr lang="en-GB" sz="1900" b="1" dirty="0" smtClean="0">
                        <a:solidFill>
                          <a:srgbClr val="7030A0"/>
                        </a:solidFill>
                        <a:latin typeface="Calibri" pitchFamily="34" charset="0"/>
                        <a:ea typeface="SimSun"/>
                        <a:cs typeface="Calibri" pitchFamily="34" charset="0"/>
                      </a:endParaRPr>
                    </a:p>
                  </a:txBody>
                  <a:tcPr marL="44375" marR="44375" marT="44375" marB="44375" anchor="b">
                    <a:solidFill>
                      <a:srgbClr val="FFD966"/>
                    </a:solidFill>
                  </a:tcPr>
                </a:tc>
                <a:extLst>
                  <a:ext uri="{0D108BD9-81ED-4DB2-BD59-A6C34878D82A}">
                    <a16:rowId xmlns:a16="http://schemas.microsoft.com/office/drawing/2014/main" val="1522144673"/>
                  </a:ext>
                </a:extLst>
              </a:tr>
              <a:tr h="805524">
                <a:tc>
                  <a:txBody>
                    <a:bodyPr/>
                    <a:lstStyle/>
                    <a:p>
                      <a:pPr algn="ctr"/>
                      <a:r>
                        <a:rPr lang="en-GB" sz="1900" dirty="0" smtClean="0">
                          <a:latin typeface="Calibri" panose="020F0502020204030204" pitchFamily="34" charset="0"/>
                          <a:cs typeface="Calibri" panose="020F0502020204030204" pitchFamily="34" charset="0"/>
                        </a:rPr>
                        <a:t>7</a:t>
                      </a:r>
                      <a:endParaRPr lang="en-GB" sz="1900" dirty="0">
                        <a:latin typeface="Calibri" panose="020F0502020204030204" pitchFamily="34" charset="0"/>
                        <a:cs typeface="Calibri" panose="020F0502020204030204" pitchFamily="34" charset="0"/>
                      </a:endParaRPr>
                    </a:p>
                  </a:txBody>
                  <a:tcPr marL="88751" marR="88751" marT="44375" marB="44375" anchor="ctr">
                    <a:solidFill>
                      <a:schemeClr val="accent4">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900" b="1" i="0" u="none" strike="noStrike" kern="1200" cap="none" spc="0" normalizeH="0" baseline="0" noProof="0" dirty="0" smtClean="0">
                          <a:ln>
                            <a:noFill/>
                          </a:ln>
                          <a:solidFill>
                            <a:srgbClr val="C00000"/>
                          </a:solidFill>
                          <a:effectLst/>
                          <a:uLnTx/>
                          <a:uFillTx/>
                          <a:latin typeface="Calibri" pitchFamily="34" charset="0"/>
                          <a:ea typeface="SimSun"/>
                          <a:cs typeface="Calibri" pitchFamily="34" charset="0"/>
                        </a:rPr>
                        <a:t>Choose</a:t>
                      </a:r>
                      <a:r>
                        <a:rPr kumimoji="0" lang="en-GB" sz="1900" b="1" i="0" u="none" strike="noStrike" kern="1200" cap="none" spc="0" normalizeH="0" baseline="0" noProof="0" dirty="0" smtClean="0">
                          <a:ln>
                            <a:noFill/>
                          </a:ln>
                          <a:solidFill>
                            <a:srgbClr val="FF0000"/>
                          </a:solidFill>
                          <a:effectLst/>
                          <a:uLnTx/>
                          <a:uFillTx/>
                          <a:latin typeface="Calibri" pitchFamily="34" charset="0"/>
                          <a:ea typeface="SimSun"/>
                          <a:cs typeface="Calibri" pitchFamily="34" charset="0"/>
                        </a:rPr>
                        <a:t> </a:t>
                      </a:r>
                      <a:r>
                        <a:rPr kumimoji="0" lang="en-GB" sz="1900" b="0" i="0" u="none" strike="noStrike" kern="1200" cap="none" spc="0" normalizeH="0" baseline="0" noProof="0" dirty="0" smtClean="0">
                          <a:ln>
                            <a:noFill/>
                          </a:ln>
                          <a:solidFill>
                            <a:srgbClr val="000000"/>
                          </a:solidFill>
                          <a:effectLst/>
                          <a:uLnTx/>
                          <a:uFillTx/>
                          <a:latin typeface="Calibri" pitchFamily="34" charset="0"/>
                          <a:ea typeface="SimSun"/>
                          <a:cs typeface="Calibri" pitchFamily="34" charset="0"/>
                        </a:rPr>
                        <a:t>the object with the highest temperature.</a:t>
                      </a:r>
                      <a:endParaRPr lang="en-GB" sz="1900" b="0" dirty="0" smtClean="0">
                        <a:solidFill>
                          <a:srgbClr val="000000"/>
                        </a:solidFill>
                        <a:latin typeface="Calibri" pitchFamily="34" charset="0"/>
                        <a:ea typeface="SimSun"/>
                        <a:cs typeface="Calibri" pitchFamily="34" charset="0"/>
                      </a:endParaRPr>
                    </a:p>
                  </a:txBody>
                  <a:tcPr marL="44375" marR="44375" marT="44375" marB="44375" anchor="ctr">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900" b="1" dirty="0" smtClean="0">
                        <a:solidFill>
                          <a:srgbClr val="7030A0"/>
                        </a:solidFill>
                        <a:latin typeface="Calibri" pitchFamily="34" charset="0"/>
                        <a:ea typeface="SimSun"/>
                        <a:cs typeface="Calibri"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900" b="1" dirty="0" smtClean="0">
                          <a:solidFill>
                            <a:srgbClr val="7030A0"/>
                          </a:solidFill>
                          <a:latin typeface="Calibri" pitchFamily="34" charset="0"/>
                          <a:ea typeface="SimSun"/>
                          <a:cs typeface="Calibri" pitchFamily="34" charset="0"/>
                        </a:rPr>
                        <a:t>Hot cup of tea</a:t>
                      </a:r>
                    </a:p>
                  </a:txBody>
                  <a:tcPr marL="44375" marR="44375" marT="44375" marB="44375" anchor="ctr">
                    <a:solidFill>
                      <a:srgbClr val="FFE6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900" b="1" dirty="0" smtClean="0">
                          <a:solidFill>
                            <a:srgbClr val="7030A0"/>
                          </a:solidFill>
                          <a:latin typeface="Calibri" pitchFamily="34" charset="0"/>
                          <a:ea typeface="SimSun"/>
                          <a:cs typeface="Calibri" pitchFamily="34" charset="0"/>
                        </a:rPr>
                        <a:t>The ocean</a:t>
                      </a:r>
                    </a:p>
                  </a:txBody>
                  <a:tcPr marL="44375" marR="44375" marT="44375" marB="44375" anchor="b">
                    <a:solidFill>
                      <a:srgbClr val="FFE6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900" b="1" dirty="0" smtClean="0">
                          <a:solidFill>
                            <a:srgbClr val="7030A0"/>
                          </a:solidFill>
                          <a:latin typeface="Calibri" pitchFamily="34" charset="0"/>
                          <a:ea typeface="SimSun"/>
                          <a:cs typeface="Calibri" pitchFamily="34" charset="0"/>
                        </a:rPr>
                        <a:t>Swimming pool</a:t>
                      </a:r>
                    </a:p>
                  </a:txBody>
                  <a:tcPr marL="44375" marR="44375" marT="44375" marB="44375" anchor="b">
                    <a:solidFill>
                      <a:srgbClr val="FFE6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900" b="1" dirty="0" smtClean="0">
                          <a:solidFill>
                            <a:srgbClr val="7030A0"/>
                          </a:solidFill>
                          <a:latin typeface="Calibri" pitchFamily="34" charset="0"/>
                          <a:ea typeface="SimSun"/>
                          <a:cs typeface="Calibri" pitchFamily="34" charset="0"/>
                        </a:rPr>
                        <a:t>Bunsen</a:t>
                      </a:r>
                      <a:r>
                        <a:rPr lang="en-GB" sz="1900" b="1" baseline="0" dirty="0" smtClean="0">
                          <a:solidFill>
                            <a:srgbClr val="7030A0"/>
                          </a:solidFill>
                          <a:latin typeface="Calibri" pitchFamily="34" charset="0"/>
                          <a:ea typeface="SimSun"/>
                          <a:cs typeface="Calibri" pitchFamily="34" charset="0"/>
                        </a:rPr>
                        <a:t> burner flame</a:t>
                      </a:r>
                      <a:endParaRPr lang="en-GB" sz="1900" b="1" dirty="0" smtClean="0">
                        <a:solidFill>
                          <a:srgbClr val="7030A0"/>
                        </a:solidFill>
                        <a:latin typeface="Calibri" pitchFamily="34" charset="0"/>
                        <a:ea typeface="SimSun"/>
                        <a:cs typeface="Calibri" pitchFamily="34" charset="0"/>
                      </a:endParaRPr>
                    </a:p>
                  </a:txBody>
                  <a:tcPr marL="44375" marR="44375" marT="44375" marB="44375" anchor="b">
                    <a:solidFill>
                      <a:srgbClr val="FFE699"/>
                    </a:solidFill>
                  </a:tcPr>
                </a:tc>
                <a:extLst>
                  <a:ext uri="{0D108BD9-81ED-4DB2-BD59-A6C34878D82A}">
                    <a16:rowId xmlns:a16="http://schemas.microsoft.com/office/drawing/2014/main" val="1343585209"/>
                  </a:ext>
                </a:extLst>
              </a:tr>
              <a:tr h="573770">
                <a:tc>
                  <a:txBody>
                    <a:bodyPr/>
                    <a:lstStyle/>
                    <a:p>
                      <a:pPr algn="ctr"/>
                      <a:r>
                        <a:rPr lang="en-GB" sz="1900" dirty="0" smtClean="0">
                          <a:latin typeface="Calibri" panose="020F0502020204030204" pitchFamily="34" charset="0"/>
                          <a:cs typeface="Calibri" panose="020F0502020204030204" pitchFamily="34" charset="0"/>
                        </a:rPr>
                        <a:t>8</a:t>
                      </a:r>
                      <a:endParaRPr lang="en-GB" sz="1900" dirty="0">
                        <a:latin typeface="Calibri" panose="020F0502020204030204" pitchFamily="34" charset="0"/>
                        <a:cs typeface="Calibri" panose="020F0502020204030204" pitchFamily="34" charset="0"/>
                      </a:endParaRPr>
                    </a:p>
                  </a:txBody>
                  <a:tcPr marL="88751" marR="88751" marT="44375" marB="44375" anchor="ctr">
                    <a:solidFill>
                      <a:schemeClr val="accent4">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900" b="0" i="0" u="none" strike="noStrike" kern="1200" cap="none" spc="0" normalizeH="0" baseline="0" noProof="0" dirty="0" smtClean="0">
                          <a:ln>
                            <a:noFill/>
                          </a:ln>
                          <a:solidFill>
                            <a:srgbClr val="000000"/>
                          </a:solidFill>
                          <a:effectLst/>
                          <a:uLnTx/>
                          <a:uFillTx/>
                          <a:latin typeface="Calibri" pitchFamily="34" charset="0"/>
                          <a:ea typeface="SimSun"/>
                          <a:cs typeface="Calibri" pitchFamily="34" charset="0"/>
                        </a:rPr>
                        <a:t>The higher the temperature the higher the ……… of the particles. </a:t>
                      </a:r>
                      <a:endParaRPr lang="en-GB" sz="1900" b="0" dirty="0" smtClean="0">
                        <a:solidFill>
                          <a:srgbClr val="000000"/>
                        </a:solidFill>
                        <a:latin typeface="Calibri" pitchFamily="34" charset="0"/>
                        <a:ea typeface="SimSun"/>
                        <a:cs typeface="Calibri" pitchFamily="34" charset="0"/>
                      </a:endParaRPr>
                    </a:p>
                  </a:txBody>
                  <a:tcPr marL="44375" marR="44375" marT="44375" marB="44375" anchor="ctr">
                    <a:solidFill>
                      <a:schemeClr val="accent4">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900" b="1" baseline="0" dirty="0" smtClean="0">
                        <a:solidFill>
                          <a:srgbClr val="7030A0"/>
                        </a:solidFill>
                        <a:latin typeface="Calibri" pitchFamily="34" charset="0"/>
                        <a:ea typeface="SimSun"/>
                        <a:cs typeface="Calibri"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900" b="1" baseline="0" dirty="0" smtClean="0">
                        <a:solidFill>
                          <a:srgbClr val="7030A0"/>
                        </a:solidFill>
                        <a:latin typeface="Calibri" pitchFamily="34" charset="0"/>
                        <a:ea typeface="SimSun"/>
                        <a:cs typeface="Calibri"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900" b="1" baseline="0" dirty="0" smtClean="0">
                          <a:solidFill>
                            <a:srgbClr val="7030A0"/>
                          </a:solidFill>
                          <a:latin typeface="Calibri" pitchFamily="34" charset="0"/>
                          <a:ea typeface="SimSun"/>
                          <a:cs typeface="Calibri" pitchFamily="34" charset="0"/>
                        </a:rPr>
                        <a:t>Mass</a:t>
                      </a:r>
                    </a:p>
                  </a:txBody>
                  <a:tcPr marL="44375" marR="44375" marT="44375" marB="44375" anchor="ctr">
                    <a:solidFill>
                      <a:srgbClr val="FFD96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900" b="1" dirty="0" smtClean="0">
                          <a:solidFill>
                            <a:srgbClr val="7030A0"/>
                          </a:solidFill>
                          <a:latin typeface="Calibri" pitchFamily="34" charset="0"/>
                          <a:ea typeface="SimSun"/>
                          <a:cs typeface="Calibri" pitchFamily="34" charset="0"/>
                        </a:rPr>
                        <a:t>Kinetic</a:t>
                      </a:r>
                      <a:r>
                        <a:rPr lang="en-GB" sz="1900" b="1" baseline="0" dirty="0" smtClean="0">
                          <a:solidFill>
                            <a:srgbClr val="7030A0"/>
                          </a:solidFill>
                          <a:latin typeface="Calibri" pitchFamily="34" charset="0"/>
                          <a:ea typeface="SimSun"/>
                          <a:cs typeface="Calibri" pitchFamily="34" charset="0"/>
                        </a:rPr>
                        <a:t> Energy</a:t>
                      </a:r>
                      <a:endParaRPr lang="en-GB" sz="1900" b="1" dirty="0" smtClean="0">
                        <a:solidFill>
                          <a:srgbClr val="7030A0"/>
                        </a:solidFill>
                        <a:latin typeface="Calibri" pitchFamily="34" charset="0"/>
                        <a:ea typeface="SimSun"/>
                        <a:cs typeface="Calibri" pitchFamily="34" charset="0"/>
                      </a:endParaRPr>
                    </a:p>
                  </a:txBody>
                  <a:tcPr marL="44375" marR="44375" marT="44375" marB="44375" anchor="b">
                    <a:solidFill>
                      <a:srgbClr val="FFD96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900" b="1" dirty="0" smtClean="0">
                          <a:solidFill>
                            <a:srgbClr val="7030A0"/>
                          </a:solidFill>
                          <a:latin typeface="Calibri" pitchFamily="34" charset="0"/>
                          <a:ea typeface="SimSun"/>
                          <a:cs typeface="Calibri" pitchFamily="34" charset="0"/>
                        </a:rPr>
                        <a:t>Power</a:t>
                      </a:r>
                    </a:p>
                  </a:txBody>
                  <a:tcPr marL="44375" marR="44375" marT="44375" marB="44375" anchor="b">
                    <a:solidFill>
                      <a:srgbClr val="FFD96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900" b="1" dirty="0" smtClean="0">
                          <a:solidFill>
                            <a:srgbClr val="7030A0"/>
                          </a:solidFill>
                          <a:latin typeface="Calibri" pitchFamily="34" charset="0"/>
                          <a:ea typeface="SimSun"/>
                          <a:cs typeface="Calibri" pitchFamily="34" charset="0"/>
                        </a:rPr>
                        <a:t>Size</a:t>
                      </a:r>
                    </a:p>
                  </a:txBody>
                  <a:tcPr marL="44375" marR="44375" marT="44375" marB="44375" anchor="b">
                    <a:solidFill>
                      <a:srgbClr val="FFD966"/>
                    </a:solidFill>
                  </a:tcPr>
                </a:tc>
                <a:extLst>
                  <a:ext uri="{0D108BD9-81ED-4DB2-BD59-A6C34878D82A}">
                    <a16:rowId xmlns:a16="http://schemas.microsoft.com/office/drawing/2014/main" val="1458237664"/>
                  </a:ext>
                </a:extLst>
              </a:tr>
            </a:tbl>
          </a:graphicData>
        </a:graphic>
      </p:graphicFrame>
      <p:pic>
        <p:nvPicPr>
          <p:cNvPr id="3" name="Picture 2"/>
          <p:cNvPicPr>
            <a:picLocks noChangeAspect="1"/>
          </p:cNvPicPr>
          <p:nvPr/>
        </p:nvPicPr>
        <p:blipFill rotWithShape="1">
          <a:blip r:embed="rId3">
            <a:clrChange>
              <a:clrFrom>
                <a:srgbClr val="000000">
                  <a:alpha val="0"/>
                </a:srgbClr>
              </a:clrFrom>
              <a:clrTo>
                <a:srgbClr val="000000">
                  <a:alpha val="0"/>
                </a:srgbClr>
              </a:clrTo>
            </a:clrChange>
            <a:duotone>
              <a:schemeClr val="accent6">
                <a:shade val="45000"/>
                <a:satMod val="135000"/>
              </a:schemeClr>
              <a:prstClr val="white"/>
            </a:duotone>
            <a:extLst>
              <a:ext uri="{BEBA8EAE-BF5A-486C-A8C5-ECC9F3942E4B}">
                <a14:imgProps xmlns:a14="http://schemas.microsoft.com/office/drawing/2010/main">
                  <a14:imgLayer r:embed="rId4">
                    <a14:imgEffect>
                      <a14:sharpenSoften amount="50000"/>
                    </a14:imgEffect>
                    <a14:imgEffect>
                      <a14:colorTemperature colorTemp="11200"/>
                    </a14:imgEffect>
                    <a14:imgEffect>
                      <a14:brightnessContrast bright="-40000"/>
                    </a14:imgEffect>
                  </a14:imgLayer>
                </a14:imgProps>
              </a:ext>
            </a:extLst>
          </a:blip>
          <a:srcRect l="21281" t="16066" r="25514" b="33887"/>
          <a:stretch/>
        </p:blipFill>
        <p:spPr>
          <a:xfrm>
            <a:off x="7956376" y="548680"/>
            <a:ext cx="504056" cy="504056"/>
          </a:xfrm>
          <a:prstGeom prst="rect">
            <a:avLst/>
          </a:prstGeom>
        </p:spPr>
      </p:pic>
      <p:pic>
        <p:nvPicPr>
          <p:cNvPr id="4" name="Picture 3"/>
          <p:cNvPicPr>
            <a:picLocks noChangeAspect="1"/>
          </p:cNvPicPr>
          <p:nvPr/>
        </p:nvPicPr>
        <p:blipFill rotWithShape="1">
          <a:blip r:embed="rId3">
            <a:clrChange>
              <a:clrFrom>
                <a:srgbClr val="000000">
                  <a:alpha val="0"/>
                </a:srgbClr>
              </a:clrFrom>
              <a:clrTo>
                <a:srgbClr val="000000">
                  <a:alpha val="0"/>
                </a:srgbClr>
              </a:clrTo>
            </a:clrChange>
            <a:duotone>
              <a:schemeClr val="accent6">
                <a:shade val="45000"/>
                <a:satMod val="135000"/>
              </a:schemeClr>
              <a:prstClr val="white"/>
            </a:duotone>
            <a:extLst>
              <a:ext uri="{BEBA8EAE-BF5A-486C-A8C5-ECC9F3942E4B}">
                <a14:imgProps xmlns:a14="http://schemas.microsoft.com/office/drawing/2010/main">
                  <a14:imgLayer r:embed="rId4">
                    <a14:imgEffect>
                      <a14:sharpenSoften amount="50000"/>
                    </a14:imgEffect>
                    <a14:imgEffect>
                      <a14:colorTemperature colorTemp="11200"/>
                    </a14:imgEffect>
                    <a14:imgEffect>
                      <a14:brightnessContrast bright="-40000"/>
                    </a14:imgEffect>
                  </a14:imgLayer>
                </a14:imgProps>
              </a:ext>
            </a:extLst>
          </a:blip>
          <a:srcRect l="21281" t="16066" r="25514" b="33887"/>
          <a:stretch/>
        </p:blipFill>
        <p:spPr>
          <a:xfrm>
            <a:off x="5683720" y="1430171"/>
            <a:ext cx="504056" cy="504056"/>
          </a:xfrm>
          <a:prstGeom prst="rect">
            <a:avLst/>
          </a:prstGeom>
        </p:spPr>
      </p:pic>
      <p:pic>
        <p:nvPicPr>
          <p:cNvPr id="5" name="Picture 4"/>
          <p:cNvPicPr>
            <a:picLocks noChangeAspect="1"/>
          </p:cNvPicPr>
          <p:nvPr/>
        </p:nvPicPr>
        <p:blipFill rotWithShape="1">
          <a:blip r:embed="rId3">
            <a:clrChange>
              <a:clrFrom>
                <a:srgbClr val="000000">
                  <a:alpha val="0"/>
                </a:srgbClr>
              </a:clrFrom>
              <a:clrTo>
                <a:srgbClr val="000000">
                  <a:alpha val="0"/>
                </a:srgbClr>
              </a:clrTo>
            </a:clrChange>
            <a:duotone>
              <a:schemeClr val="accent6">
                <a:shade val="45000"/>
                <a:satMod val="135000"/>
              </a:schemeClr>
              <a:prstClr val="white"/>
            </a:duotone>
            <a:extLst>
              <a:ext uri="{BEBA8EAE-BF5A-486C-A8C5-ECC9F3942E4B}">
                <a14:imgProps xmlns:a14="http://schemas.microsoft.com/office/drawing/2010/main">
                  <a14:imgLayer r:embed="rId4">
                    <a14:imgEffect>
                      <a14:sharpenSoften amount="50000"/>
                    </a14:imgEffect>
                    <a14:imgEffect>
                      <a14:colorTemperature colorTemp="11200"/>
                    </a14:imgEffect>
                    <a14:imgEffect>
                      <a14:brightnessContrast bright="-40000"/>
                    </a14:imgEffect>
                  </a14:imgLayer>
                </a14:imgProps>
              </a:ext>
            </a:extLst>
          </a:blip>
          <a:srcRect l="21281" t="16066" r="25514" b="33887"/>
          <a:stretch/>
        </p:blipFill>
        <p:spPr>
          <a:xfrm>
            <a:off x="6960503" y="2004606"/>
            <a:ext cx="504056" cy="504056"/>
          </a:xfrm>
          <a:prstGeom prst="rect">
            <a:avLst/>
          </a:prstGeom>
        </p:spPr>
      </p:pic>
      <p:pic>
        <p:nvPicPr>
          <p:cNvPr id="6" name="Picture 5"/>
          <p:cNvPicPr>
            <a:picLocks noChangeAspect="1"/>
          </p:cNvPicPr>
          <p:nvPr/>
        </p:nvPicPr>
        <p:blipFill rotWithShape="1">
          <a:blip r:embed="rId3">
            <a:clrChange>
              <a:clrFrom>
                <a:srgbClr val="000000">
                  <a:alpha val="0"/>
                </a:srgbClr>
              </a:clrFrom>
              <a:clrTo>
                <a:srgbClr val="000000">
                  <a:alpha val="0"/>
                </a:srgbClr>
              </a:clrTo>
            </a:clrChange>
            <a:duotone>
              <a:schemeClr val="accent6">
                <a:shade val="45000"/>
                <a:satMod val="135000"/>
              </a:schemeClr>
              <a:prstClr val="white"/>
            </a:duotone>
            <a:extLst>
              <a:ext uri="{BEBA8EAE-BF5A-486C-A8C5-ECC9F3942E4B}">
                <a14:imgProps xmlns:a14="http://schemas.microsoft.com/office/drawing/2010/main">
                  <a14:imgLayer r:embed="rId4">
                    <a14:imgEffect>
                      <a14:sharpenSoften amount="50000"/>
                    </a14:imgEffect>
                    <a14:imgEffect>
                      <a14:colorTemperature colorTemp="11200"/>
                    </a14:imgEffect>
                    <a14:imgEffect>
                      <a14:brightnessContrast bright="-40000"/>
                    </a14:imgEffect>
                  </a14:imgLayer>
                </a14:imgProps>
              </a:ext>
            </a:extLst>
          </a:blip>
          <a:srcRect l="21281" t="16066" r="25514" b="33887"/>
          <a:stretch/>
        </p:blipFill>
        <p:spPr>
          <a:xfrm>
            <a:off x="4499992" y="2564904"/>
            <a:ext cx="504056" cy="504056"/>
          </a:xfrm>
          <a:prstGeom prst="rect">
            <a:avLst/>
          </a:prstGeom>
        </p:spPr>
      </p:pic>
      <p:pic>
        <p:nvPicPr>
          <p:cNvPr id="7" name="Picture 6"/>
          <p:cNvPicPr>
            <a:picLocks noChangeAspect="1"/>
          </p:cNvPicPr>
          <p:nvPr/>
        </p:nvPicPr>
        <p:blipFill rotWithShape="1">
          <a:blip r:embed="rId3">
            <a:clrChange>
              <a:clrFrom>
                <a:srgbClr val="000000">
                  <a:alpha val="0"/>
                </a:srgbClr>
              </a:clrFrom>
              <a:clrTo>
                <a:srgbClr val="000000">
                  <a:alpha val="0"/>
                </a:srgbClr>
              </a:clrTo>
            </a:clrChange>
            <a:duotone>
              <a:schemeClr val="accent6">
                <a:shade val="45000"/>
                <a:satMod val="135000"/>
              </a:schemeClr>
              <a:prstClr val="white"/>
            </a:duotone>
            <a:extLst>
              <a:ext uri="{BEBA8EAE-BF5A-486C-A8C5-ECC9F3942E4B}">
                <a14:imgProps xmlns:a14="http://schemas.microsoft.com/office/drawing/2010/main">
                  <a14:imgLayer r:embed="rId4">
                    <a14:imgEffect>
                      <a14:sharpenSoften amount="50000"/>
                    </a14:imgEffect>
                    <a14:imgEffect>
                      <a14:colorTemperature colorTemp="11200"/>
                    </a14:imgEffect>
                    <a14:imgEffect>
                      <a14:brightnessContrast bright="-40000"/>
                    </a14:imgEffect>
                  </a14:imgLayer>
                </a14:imgProps>
              </a:ext>
            </a:extLst>
          </a:blip>
          <a:srcRect l="21281" t="16066" r="25514" b="33887"/>
          <a:stretch/>
        </p:blipFill>
        <p:spPr>
          <a:xfrm>
            <a:off x="8476198" y="3103681"/>
            <a:ext cx="504056" cy="504056"/>
          </a:xfrm>
          <a:prstGeom prst="rect">
            <a:avLst/>
          </a:prstGeom>
        </p:spPr>
      </p:pic>
      <p:pic>
        <p:nvPicPr>
          <p:cNvPr id="8" name="Picture 7"/>
          <p:cNvPicPr>
            <a:picLocks noChangeAspect="1"/>
          </p:cNvPicPr>
          <p:nvPr/>
        </p:nvPicPr>
        <p:blipFill rotWithShape="1">
          <a:blip r:embed="rId3">
            <a:clrChange>
              <a:clrFrom>
                <a:srgbClr val="000000">
                  <a:alpha val="0"/>
                </a:srgbClr>
              </a:clrFrom>
              <a:clrTo>
                <a:srgbClr val="000000">
                  <a:alpha val="0"/>
                </a:srgbClr>
              </a:clrTo>
            </a:clrChange>
            <a:duotone>
              <a:schemeClr val="accent6">
                <a:shade val="45000"/>
                <a:satMod val="135000"/>
              </a:schemeClr>
              <a:prstClr val="white"/>
            </a:duotone>
            <a:extLst>
              <a:ext uri="{BEBA8EAE-BF5A-486C-A8C5-ECC9F3942E4B}">
                <a14:imgProps xmlns:a14="http://schemas.microsoft.com/office/drawing/2010/main">
                  <a14:imgLayer r:embed="rId4">
                    <a14:imgEffect>
                      <a14:sharpenSoften amount="50000"/>
                    </a14:imgEffect>
                    <a14:imgEffect>
                      <a14:colorTemperature colorTemp="11200"/>
                    </a14:imgEffect>
                    <a14:imgEffect>
                      <a14:brightnessContrast bright="-40000"/>
                    </a14:imgEffect>
                  </a14:imgLayer>
                </a14:imgProps>
              </a:ext>
            </a:extLst>
          </a:blip>
          <a:srcRect l="21281" t="16066" r="25514" b="33887"/>
          <a:stretch/>
        </p:blipFill>
        <p:spPr>
          <a:xfrm>
            <a:off x="5385055" y="3774409"/>
            <a:ext cx="504056" cy="504056"/>
          </a:xfrm>
          <a:prstGeom prst="rect">
            <a:avLst/>
          </a:prstGeom>
        </p:spPr>
      </p:pic>
      <p:pic>
        <p:nvPicPr>
          <p:cNvPr id="9" name="Picture 8"/>
          <p:cNvPicPr>
            <a:picLocks noChangeAspect="1"/>
          </p:cNvPicPr>
          <p:nvPr/>
        </p:nvPicPr>
        <p:blipFill rotWithShape="1">
          <a:blip r:embed="rId3">
            <a:clrChange>
              <a:clrFrom>
                <a:srgbClr val="000000">
                  <a:alpha val="0"/>
                </a:srgbClr>
              </a:clrFrom>
              <a:clrTo>
                <a:srgbClr val="000000">
                  <a:alpha val="0"/>
                </a:srgbClr>
              </a:clrTo>
            </a:clrChange>
            <a:duotone>
              <a:schemeClr val="accent6">
                <a:shade val="45000"/>
                <a:satMod val="135000"/>
              </a:schemeClr>
              <a:prstClr val="white"/>
            </a:duotone>
            <a:extLst>
              <a:ext uri="{BEBA8EAE-BF5A-486C-A8C5-ECC9F3942E4B}">
                <a14:imgProps xmlns:a14="http://schemas.microsoft.com/office/drawing/2010/main">
                  <a14:imgLayer r:embed="rId4">
                    <a14:imgEffect>
                      <a14:sharpenSoften amount="50000"/>
                    </a14:imgEffect>
                    <a14:imgEffect>
                      <a14:colorTemperature colorTemp="11200"/>
                    </a14:imgEffect>
                    <a14:imgEffect>
                      <a14:brightnessContrast bright="-40000"/>
                    </a14:imgEffect>
                  </a14:imgLayer>
                </a14:imgProps>
              </a:ext>
            </a:extLst>
          </a:blip>
          <a:srcRect l="21281" t="16066" r="25514" b="33887"/>
          <a:stretch/>
        </p:blipFill>
        <p:spPr>
          <a:xfrm>
            <a:off x="7972142" y="4583857"/>
            <a:ext cx="504056" cy="504056"/>
          </a:xfrm>
          <a:prstGeom prst="rect">
            <a:avLst/>
          </a:prstGeom>
        </p:spPr>
      </p:pic>
      <p:pic>
        <p:nvPicPr>
          <p:cNvPr id="10" name="Picture 9"/>
          <p:cNvPicPr>
            <a:picLocks noChangeAspect="1"/>
          </p:cNvPicPr>
          <p:nvPr/>
        </p:nvPicPr>
        <p:blipFill rotWithShape="1">
          <a:blip r:embed="rId3">
            <a:clrChange>
              <a:clrFrom>
                <a:srgbClr val="000000">
                  <a:alpha val="0"/>
                </a:srgbClr>
              </a:clrFrom>
              <a:clrTo>
                <a:srgbClr val="000000">
                  <a:alpha val="0"/>
                </a:srgbClr>
              </a:clrTo>
            </a:clrChange>
            <a:duotone>
              <a:schemeClr val="accent6">
                <a:shade val="45000"/>
                <a:satMod val="135000"/>
              </a:schemeClr>
              <a:prstClr val="white"/>
            </a:duotone>
            <a:extLst>
              <a:ext uri="{BEBA8EAE-BF5A-486C-A8C5-ECC9F3942E4B}">
                <a14:imgProps xmlns:a14="http://schemas.microsoft.com/office/drawing/2010/main">
                  <a14:imgLayer r:embed="rId4">
                    <a14:imgEffect>
                      <a14:sharpenSoften amount="50000"/>
                    </a14:imgEffect>
                    <a14:imgEffect>
                      <a14:colorTemperature colorTemp="11200"/>
                    </a14:imgEffect>
                    <a14:imgEffect>
                      <a14:brightnessContrast bright="-40000"/>
                    </a14:imgEffect>
                  </a14:imgLayer>
                </a14:imgProps>
              </a:ext>
            </a:extLst>
          </a:blip>
          <a:srcRect l="21281" t="16066" r="25514" b="33887"/>
          <a:stretch/>
        </p:blipFill>
        <p:spPr>
          <a:xfrm>
            <a:off x="5385055" y="5571839"/>
            <a:ext cx="504056" cy="504056"/>
          </a:xfrm>
          <a:prstGeom prst="rect">
            <a:avLst/>
          </a:prstGeom>
        </p:spPr>
      </p:pic>
    </p:spTree>
    <p:extLst>
      <p:ext uri="{BB962C8B-B14F-4D97-AF65-F5344CB8AC3E}">
        <p14:creationId xmlns:p14="http://schemas.microsoft.com/office/powerpoint/2010/main" val="3993959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4152666" y="1047642"/>
          <a:ext cx="4333095" cy="1396342"/>
        </p:xfrm>
        <a:graphic>
          <a:graphicData uri="http://schemas.openxmlformats.org/drawingml/2006/table">
            <a:tbl>
              <a:tblPr firstRow="1" bandRow="1">
                <a:tableStyleId>{5C22544A-7EE6-4342-B048-85BDC9FD1C3A}</a:tableStyleId>
              </a:tblPr>
              <a:tblGrid>
                <a:gridCol w="4333095">
                  <a:extLst>
                    <a:ext uri="{9D8B030D-6E8A-4147-A177-3AD203B41FA5}">
                      <a16:colId xmlns:a16="http://schemas.microsoft.com/office/drawing/2014/main" val="1738753382"/>
                    </a:ext>
                  </a:extLst>
                </a:gridCol>
              </a:tblGrid>
              <a:tr h="1390426">
                <a:tc>
                  <a:txBody>
                    <a:bodyPr/>
                    <a:lstStyle/>
                    <a:p>
                      <a:pPr algn="ctr" defTabSz="887553" fontAlgn="base">
                        <a:spcBef>
                          <a:spcPct val="20000"/>
                        </a:spcBef>
                        <a:spcAft>
                          <a:spcPct val="0"/>
                        </a:spcAft>
                        <a:defRPr/>
                      </a:pPr>
                      <a:r>
                        <a:rPr lang="en-GB" sz="3900" b="1" dirty="0">
                          <a:solidFill>
                            <a:prstClr val="black"/>
                          </a:solidFill>
                          <a:latin typeface="Calibri"/>
                        </a:rPr>
                        <a:t>Improvement</a:t>
                      </a:r>
                    </a:p>
                    <a:p>
                      <a:pPr algn="ctr" defTabSz="887553" fontAlgn="base">
                        <a:spcBef>
                          <a:spcPct val="20000"/>
                        </a:spcBef>
                        <a:spcAft>
                          <a:spcPct val="0"/>
                        </a:spcAft>
                        <a:defRPr/>
                      </a:pPr>
                      <a:r>
                        <a:rPr lang="en-GB" sz="3900" b="1" dirty="0">
                          <a:solidFill>
                            <a:prstClr val="black"/>
                          </a:solidFill>
                          <a:latin typeface="Calibri"/>
                        </a:rPr>
                        <a:t>Time</a:t>
                      </a:r>
                    </a:p>
                  </a:txBody>
                  <a:tcPr marL="88751" marR="88751" marT="44375" marB="443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130989553"/>
                  </a:ext>
                </a:extLst>
              </a:tr>
            </a:tbl>
          </a:graphicData>
        </a:graphic>
      </p:graphicFrame>
      <p:pic>
        <p:nvPicPr>
          <p:cNvPr id="2" name="Picture 1"/>
          <p:cNvPicPr>
            <a:picLocks noChangeAspect="1"/>
          </p:cNvPicPr>
          <p:nvPr/>
        </p:nvPicPr>
        <p:blipFill>
          <a:blip r:embed="rId2"/>
          <a:stretch>
            <a:fillRect/>
          </a:stretch>
        </p:blipFill>
        <p:spPr>
          <a:xfrm>
            <a:off x="590500" y="1015037"/>
            <a:ext cx="3562166" cy="1455636"/>
          </a:xfrm>
          <a:prstGeom prst="rect">
            <a:avLst/>
          </a:prstGeom>
        </p:spPr>
      </p:pic>
    </p:spTree>
    <p:extLst>
      <p:ext uri="{BB962C8B-B14F-4D97-AF65-F5344CB8AC3E}">
        <p14:creationId xmlns:p14="http://schemas.microsoft.com/office/powerpoint/2010/main" val="288207738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4184092727"/>
              </p:ext>
            </p:extLst>
          </p:nvPr>
        </p:nvGraphicFramePr>
        <p:xfrm>
          <a:off x="193537" y="5949280"/>
          <a:ext cx="8762480" cy="775182"/>
        </p:xfrm>
        <a:graphic>
          <a:graphicData uri="http://schemas.openxmlformats.org/drawingml/2006/table">
            <a:tbl>
              <a:tblPr firstRow="1" bandRow="1">
                <a:tableStyleId>{5940675A-B579-460E-94D1-54222C63F5DA}</a:tableStyleId>
              </a:tblPr>
              <a:tblGrid>
                <a:gridCol w="766908">
                  <a:extLst>
                    <a:ext uri="{9D8B030D-6E8A-4147-A177-3AD203B41FA5}">
                      <a16:colId xmlns:a16="http://schemas.microsoft.com/office/drawing/2014/main" val="2505010556"/>
                    </a:ext>
                  </a:extLst>
                </a:gridCol>
                <a:gridCol w="7995572">
                  <a:extLst>
                    <a:ext uri="{9D8B030D-6E8A-4147-A177-3AD203B41FA5}">
                      <a16:colId xmlns:a16="http://schemas.microsoft.com/office/drawing/2014/main" val="3309364637"/>
                    </a:ext>
                  </a:extLst>
                </a:gridCol>
              </a:tblGrid>
              <a:tr h="387591">
                <a:tc rowSpan="2">
                  <a:txBody>
                    <a:bodyPr/>
                    <a:lstStyle/>
                    <a:p>
                      <a:pPr algn="ctr"/>
                      <a:r>
                        <a:rPr lang="en-GB" sz="2000" b="1" dirty="0" smtClean="0">
                          <a:solidFill>
                            <a:schemeClr val="bg1"/>
                          </a:solidFill>
                        </a:rPr>
                        <a:t>Next Steps</a:t>
                      </a:r>
                      <a:endParaRPr lang="en-GB" sz="2000" b="1" dirty="0">
                        <a:solidFill>
                          <a:schemeClr val="bg1"/>
                        </a:solidFill>
                      </a:endParaRPr>
                    </a:p>
                  </a:txBody>
                  <a:tcPr marL="78309" marR="78309" marT="39154" marB="39154" anchor="ctr">
                    <a:solidFill>
                      <a:schemeClr val="accent6">
                        <a:lumMod val="50000"/>
                      </a:schemeClr>
                    </a:solidFill>
                  </a:tcPr>
                </a:tc>
                <a:tc>
                  <a:txBody>
                    <a:bodyPr/>
                    <a:lstStyle/>
                    <a:p>
                      <a:r>
                        <a:rPr lang="en-GB" sz="2000" b="1" dirty="0" smtClean="0">
                          <a:solidFill>
                            <a:srgbClr val="C00000"/>
                          </a:solidFill>
                        </a:rPr>
                        <a:t>Choose</a:t>
                      </a:r>
                      <a:r>
                        <a:rPr lang="en-GB" sz="2000" dirty="0" smtClean="0"/>
                        <a:t> 3</a:t>
                      </a:r>
                      <a:r>
                        <a:rPr lang="en-GB" sz="2000" baseline="0" dirty="0" smtClean="0"/>
                        <a:t> questions and re-write them as facts that you need to make stick</a:t>
                      </a:r>
                      <a:endParaRPr lang="en-GB" sz="2000" dirty="0"/>
                    </a:p>
                  </a:txBody>
                  <a:tcPr marL="78309" marR="78309" marT="39154" marB="39154">
                    <a:solidFill>
                      <a:schemeClr val="accent6">
                        <a:lumMod val="40000"/>
                        <a:lumOff val="60000"/>
                      </a:schemeClr>
                    </a:solidFill>
                  </a:tcPr>
                </a:tc>
                <a:extLst>
                  <a:ext uri="{0D108BD9-81ED-4DB2-BD59-A6C34878D82A}">
                    <a16:rowId xmlns:a16="http://schemas.microsoft.com/office/drawing/2014/main" val="511081983"/>
                  </a:ext>
                </a:extLst>
              </a:tr>
              <a:tr h="387591">
                <a:tc vMerge="1">
                  <a:txBody>
                    <a:bodyPr/>
                    <a:lstStyle/>
                    <a:p>
                      <a:endParaRPr lang="en-GB" b="1" dirty="0">
                        <a:solidFill>
                          <a:schemeClr val="bg1"/>
                        </a:solidFill>
                      </a:endParaRPr>
                    </a:p>
                  </a:txBody>
                  <a:tcPr>
                    <a:solidFill>
                      <a:schemeClr val="accent6">
                        <a:lumMod val="50000"/>
                      </a:schemeClr>
                    </a:solidFill>
                  </a:tcPr>
                </a:tc>
                <a:tc>
                  <a:txBody>
                    <a:bodyPr/>
                    <a:lstStyle/>
                    <a:p>
                      <a:r>
                        <a:rPr lang="en-GB" sz="2000" b="1" dirty="0" smtClean="0">
                          <a:solidFill>
                            <a:srgbClr val="C00000"/>
                          </a:solidFill>
                        </a:rPr>
                        <a:t>Create</a:t>
                      </a:r>
                      <a:r>
                        <a:rPr lang="en-GB" sz="2000" baseline="0" dirty="0" smtClean="0"/>
                        <a:t> 3 questions with answers about this topic to ask to your partner</a:t>
                      </a:r>
                      <a:endParaRPr lang="en-GB" sz="2000" dirty="0"/>
                    </a:p>
                  </a:txBody>
                  <a:tcPr marL="78309" marR="78309" marT="39154" marB="39154">
                    <a:solidFill>
                      <a:schemeClr val="accent6">
                        <a:lumMod val="40000"/>
                        <a:lumOff val="60000"/>
                      </a:schemeClr>
                    </a:solidFill>
                  </a:tcPr>
                </a:tc>
                <a:extLst>
                  <a:ext uri="{0D108BD9-81ED-4DB2-BD59-A6C34878D82A}">
                    <a16:rowId xmlns:a16="http://schemas.microsoft.com/office/drawing/2014/main" val="393969300"/>
                  </a:ext>
                </a:extLst>
              </a:tr>
            </a:tbl>
          </a:graphicData>
        </a:graphic>
      </p:graphicFrame>
      <p:pic>
        <p:nvPicPr>
          <p:cNvPr id="4" name="Picture 3"/>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8156502" y="30808"/>
            <a:ext cx="983974" cy="737980"/>
          </a:xfrm>
          <a:prstGeom prst="rect">
            <a:avLst/>
          </a:prstGeom>
        </p:spPr>
      </p:pic>
      <p:pic>
        <p:nvPicPr>
          <p:cNvPr id="7" name="Picture 6"/>
          <p:cNvPicPr>
            <a:picLocks noChangeAspect="1"/>
          </p:cNvPicPr>
          <p:nvPr/>
        </p:nvPicPr>
        <p:blipFill>
          <a:blip r:embed="rId3"/>
          <a:stretch>
            <a:fillRect/>
          </a:stretch>
        </p:blipFill>
        <p:spPr>
          <a:xfrm>
            <a:off x="106125" y="11336"/>
            <a:ext cx="8044684" cy="5832594"/>
          </a:xfrm>
          <a:prstGeom prst="rect">
            <a:avLst/>
          </a:prstGeom>
        </p:spPr>
      </p:pic>
    </p:spTree>
    <p:extLst>
      <p:ext uri="{BB962C8B-B14F-4D97-AF65-F5344CB8AC3E}">
        <p14:creationId xmlns:p14="http://schemas.microsoft.com/office/powerpoint/2010/main" val="8183674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nvPr>
        </p:nvGraphicFramePr>
        <p:xfrm>
          <a:off x="1907704" y="1484784"/>
          <a:ext cx="5447928" cy="1584176"/>
        </p:xfrm>
        <a:graphic>
          <a:graphicData uri="http://schemas.openxmlformats.org/drawingml/2006/table">
            <a:tbl>
              <a:tblPr firstRow="1" bandRow="1">
                <a:tableStyleId>{5940675A-B579-460E-94D1-54222C63F5DA}</a:tableStyleId>
              </a:tblPr>
              <a:tblGrid>
                <a:gridCol w="5447928">
                  <a:extLst>
                    <a:ext uri="{9D8B030D-6E8A-4147-A177-3AD203B41FA5}">
                      <a16:colId xmlns:a16="http://schemas.microsoft.com/office/drawing/2014/main" val="2304654665"/>
                    </a:ext>
                  </a:extLst>
                </a:gridCol>
              </a:tblGrid>
              <a:tr h="1584176">
                <a:tc>
                  <a:txBody>
                    <a:bodyPr/>
                    <a:lstStyle/>
                    <a:p>
                      <a:pPr algn="ctr"/>
                      <a:r>
                        <a:rPr lang="en-GB" sz="4400" b="1" dirty="0" smtClean="0">
                          <a:solidFill>
                            <a:schemeClr val="bg1"/>
                          </a:solidFill>
                        </a:rPr>
                        <a:t>Deeper</a:t>
                      </a:r>
                      <a:r>
                        <a:rPr lang="en-GB" sz="4400" b="1" baseline="0" dirty="0" smtClean="0">
                          <a:solidFill>
                            <a:schemeClr val="bg1"/>
                          </a:solidFill>
                        </a:rPr>
                        <a:t> Thinking</a:t>
                      </a:r>
                      <a:endParaRPr lang="en-GB" sz="4400" b="1" dirty="0">
                        <a:solidFill>
                          <a:schemeClr val="bg1"/>
                        </a:solidFill>
                      </a:endParaRPr>
                    </a:p>
                  </a:txBody>
                  <a:tcPr anchor="ctr">
                    <a:solidFill>
                      <a:srgbClr val="CC0000"/>
                    </a:solidFill>
                  </a:tcPr>
                </a:tc>
                <a:extLst>
                  <a:ext uri="{0D108BD9-81ED-4DB2-BD59-A6C34878D82A}">
                    <a16:rowId xmlns:a16="http://schemas.microsoft.com/office/drawing/2014/main" val="2991333895"/>
                  </a:ext>
                </a:extLst>
              </a:tr>
            </a:tbl>
          </a:graphicData>
        </a:graphic>
      </p:graphicFrame>
      <p:pic>
        <p:nvPicPr>
          <p:cNvPr id="2" name="Picture 1"/>
          <p:cNvPicPr>
            <a:picLocks noChangeAspect="1"/>
          </p:cNvPicPr>
          <p:nvPr/>
        </p:nvPicPr>
        <p:blipFill>
          <a:blip r:embed="rId2"/>
          <a:stretch>
            <a:fillRect/>
          </a:stretch>
        </p:blipFill>
        <p:spPr>
          <a:xfrm>
            <a:off x="6372200" y="188640"/>
            <a:ext cx="2572735" cy="981541"/>
          </a:xfrm>
          <a:prstGeom prst="rect">
            <a:avLst/>
          </a:prstGeom>
        </p:spPr>
      </p:pic>
      <p:pic>
        <p:nvPicPr>
          <p:cNvPr id="6" name="Picture 5"/>
          <p:cNvPicPr>
            <a:picLocks noChangeAspect="1"/>
          </p:cNvPicPr>
          <p:nvPr/>
        </p:nvPicPr>
        <p:blipFill>
          <a:blip r:embed="rId3"/>
          <a:stretch>
            <a:fillRect/>
          </a:stretch>
        </p:blipFill>
        <p:spPr>
          <a:xfrm>
            <a:off x="2936833" y="3383563"/>
            <a:ext cx="3389670" cy="3218967"/>
          </a:xfrm>
          <a:prstGeom prst="rect">
            <a:avLst/>
          </a:prstGeom>
        </p:spPr>
      </p:pic>
    </p:spTree>
    <p:extLst>
      <p:ext uri="{BB962C8B-B14F-4D97-AF65-F5344CB8AC3E}">
        <p14:creationId xmlns:p14="http://schemas.microsoft.com/office/powerpoint/2010/main" val="257499721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951793543"/>
              </p:ext>
            </p:extLst>
          </p:nvPr>
        </p:nvGraphicFramePr>
        <p:xfrm>
          <a:off x="323528" y="149786"/>
          <a:ext cx="4611731" cy="1097280"/>
        </p:xfrm>
        <a:graphic>
          <a:graphicData uri="http://schemas.openxmlformats.org/drawingml/2006/table">
            <a:tbl>
              <a:tblPr firstRow="1" bandRow="1">
                <a:tableStyleId>{5C22544A-7EE6-4342-B048-85BDC9FD1C3A}</a:tableStyleId>
              </a:tblPr>
              <a:tblGrid>
                <a:gridCol w="4611731">
                  <a:extLst>
                    <a:ext uri="{9D8B030D-6E8A-4147-A177-3AD203B41FA5}">
                      <a16:colId xmlns:a16="http://schemas.microsoft.com/office/drawing/2014/main" val="1738753382"/>
                    </a:ext>
                  </a:extLst>
                </a:gridCol>
              </a:tblGrid>
              <a:tr h="370840">
                <a:tc>
                  <a:txBody>
                    <a:bodyPr/>
                    <a:lstStyle/>
                    <a:p>
                      <a:pPr algn="ctr" defTabSz="887553" fontAlgn="base">
                        <a:spcBef>
                          <a:spcPct val="20000"/>
                        </a:spcBef>
                        <a:spcAft>
                          <a:spcPct val="0"/>
                        </a:spcAft>
                        <a:defRPr/>
                      </a:pPr>
                      <a:r>
                        <a:rPr lang="en-GB" sz="4000" b="1" dirty="0" smtClean="0">
                          <a:solidFill>
                            <a:prstClr val="black"/>
                          </a:solidFill>
                          <a:latin typeface="Calibri"/>
                        </a:rPr>
                        <a:t>Learning</a:t>
                      </a:r>
                      <a:r>
                        <a:rPr lang="en-GB" sz="4000" b="1" baseline="0" dirty="0" smtClean="0">
                          <a:solidFill>
                            <a:prstClr val="black"/>
                          </a:solidFill>
                          <a:latin typeface="Calibri"/>
                        </a:rPr>
                        <a:t> Journey</a:t>
                      </a:r>
                      <a:endParaRPr lang="en-GB" sz="4000" b="1" dirty="0">
                        <a:solidFill>
                          <a:prstClr val="black"/>
                        </a:solidFill>
                        <a:latin typeface="Calibri"/>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extLst>
                  <a:ext uri="{0D108BD9-81ED-4DB2-BD59-A6C34878D82A}">
                    <a16:rowId xmlns:a16="http://schemas.microsoft.com/office/drawing/2014/main" val="1130989553"/>
                  </a:ext>
                </a:extLst>
              </a:tr>
              <a:tr h="370840">
                <a:tc>
                  <a:txBody>
                    <a:bodyPr/>
                    <a:lstStyle/>
                    <a:p>
                      <a:pPr algn="ctr" defTabSz="887553" fontAlgn="base">
                        <a:spcBef>
                          <a:spcPct val="20000"/>
                        </a:spcBef>
                        <a:spcAft>
                          <a:spcPct val="0"/>
                        </a:spcAft>
                        <a:defRPr/>
                      </a:pPr>
                      <a:r>
                        <a:rPr lang="en-GB" sz="2000" b="1" dirty="0" smtClean="0">
                          <a:solidFill>
                            <a:schemeClr val="bg1"/>
                          </a:solidFill>
                          <a:latin typeface="Calibri"/>
                        </a:rPr>
                        <a:t>Energy Stores</a:t>
                      </a:r>
                      <a:r>
                        <a:rPr lang="en-GB" sz="2000" b="1" baseline="0" dirty="0" smtClean="0">
                          <a:solidFill>
                            <a:schemeClr val="bg1"/>
                          </a:solidFill>
                          <a:latin typeface="Calibri"/>
                        </a:rPr>
                        <a:t> and Transfers</a:t>
                      </a:r>
                      <a:endParaRPr lang="en-GB" sz="2000" b="1" dirty="0">
                        <a:solidFill>
                          <a:schemeClr val="bg1"/>
                        </a:solidFill>
                        <a:latin typeface="Calibri"/>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2640957403"/>
                  </a:ext>
                </a:extLst>
              </a:tr>
            </a:tbl>
          </a:graphicData>
        </a:graphic>
      </p:graphicFrame>
      <p:pic>
        <p:nvPicPr>
          <p:cNvPr id="3" name="Picture 2"/>
          <p:cNvPicPr>
            <a:picLocks noChangeAspect="1"/>
          </p:cNvPicPr>
          <p:nvPr/>
        </p:nvPicPr>
        <p:blipFill rotWithShape="1">
          <a:blip r:embed="rId2"/>
          <a:srcRect t="17550" b="5225"/>
          <a:stretch/>
        </p:blipFill>
        <p:spPr>
          <a:xfrm>
            <a:off x="4935259" y="-987"/>
            <a:ext cx="4227802" cy="1398827"/>
          </a:xfrm>
          <a:prstGeom prst="rect">
            <a:avLst/>
          </a:prstGeom>
        </p:spPr>
      </p:pic>
      <p:graphicFrame>
        <p:nvGraphicFramePr>
          <p:cNvPr id="4" name="Table 3"/>
          <p:cNvGraphicFramePr>
            <a:graphicFrameLocks noGrp="1"/>
          </p:cNvGraphicFramePr>
          <p:nvPr>
            <p:extLst>
              <p:ext uri="{D42A27DB-BD31-4B8C-83A1-F6EECF244321}">
                <p14:modId xmlns:p14="http://schemas.microsoft.com/office/powerpoint/2010/main" val="582382615"/>
              </p:ext>
            </p:extLst>
          </p:nvPr>
        </p:nvGraphicFramePr>
        <p:xfrm>
          <a:off x="323528" y="1514774"/>
          <a:ext cx="6696744" cy="5151120"/>
        </p:xfrm>
        <a:graphic>
          <a:graphicData uri="http://schemas.openxmlformats.org/drawingml/2006/table">
            <a:tbl>
              <a:tblPr firstRow="1" bandRow="1">
                <a:tableStyleId>{5940675A-B579-460E-94D1-54222C63F5DA}</a:tableStyleId>
              </a:tblPr>
              <a:tblGrid>
                <a:gridCol w="1298802">
                  <a:extLst>
                    <a:ext uri="{9D8B030D-6E8A-4147-A177-3AD203B41FA5}">
                      <a16:colId xmlns:a16="http://schemas.microsoft.com/office/drawing/2014/main" val="678482181"/>
                    </a:ext>
                  </a:extLst>
                </a:gridCol>
                <a:gridCol w="5397942">
                  <a:extLst>
                    <a:ext uri="{9D8B030D-6E8A-4147-A177-3AD203B41FA5}">
                      <a16:colId xmlns:a16="http://schemas.microsoft.com/office/drawing/2014/main" val="1954913964"/>
                    </a:ext>
                  </a:extLst>
                </a:gridCol>
              </a:tblGrid>
              <a:tr h="370840">
                <a:tc>
                  <a:txBody>
                    <a:bodyPr/>
                    <a:lstStyle/>
                    <a:p>
                      <a:pPr algn="ctr"/>
                      <a:r>
                        <a:rPr lang="en-GB" sz="2000" b="1" dirty="0" smtClean="0">
                          <a:solidFill>
                            <a:schemeClr val="bg1"/>
                          </a:solidFill>
                        </a:rPr>
                        <a:t>Prior</a:t>
                      </a:r>
                      <a:endParaRPr lang="en-GB" sz="2000" b="1" dirty="0">
                        <a:solidFill>
                          <a:schemeClr val="bg1"/>
                        </a:solidFill>
                      </a:endParaRPr>
                    </a:p>
                  </a:txBody>
                  <a:tcPr>
                    <a:solidFill>
                      <a:srgbClr val="002060"/>
                    </a:solidFill>
                  </a:tcPr>
                </a:tc>
                <a:tc>
                  <a:txBody>
                    <a:bodyPr/>
                    <a:lstStyle/>
                    <a:p>
                      <a:pPr algn="ctr"/>
                      <a:r>
                        <a:rPr lang="en-GB" sz="2000" b="0" dirty="0" smtClean="0">
                          <a:solidFill>
                            <a:schemeClr val="tx1"/>
                          </a:solidFill>
                        </a:rPr>
                        <a:t>Energy Stores</a:t>
                      </a:r>
                      <a:endParaRPr lang="en-GB" sz="2000" b="0" dirty="0">
                        <a:solidFill>
                          <a:schemeClr val="tx1"/>
                        </a:solidFill>
                      </a:endParaRPr>
                    </a:p>
                  </a:txBody>
                  <a:tcPr>
                    <a:solidFill>
                      <a:schemeClr val="accent5">
                        <a:lumMod val="40000"/>
                        <a:lumOff val="60000"/>
                      </a:schemeClr>
                    </a:solidFill>
                  </a:tcPr>
                </a:tc>
                <a:extLst>
                  <a:ext uri="{0D108BD9-81ED-4DB2-BD59-A6C34878D82A}">
                    <a16:rowId xmlns:a16="http://schemas.microsoft.com/office/drawing/2014/main" val="2781283090"/>
                  </a:ext>
                </a:extLst>
              </a:tr>
              <a:tr h="370840">
                <a:tc rowSpan="11">
                  <a:txBody>
                    <a:bodyPr/>
                    <a:lstStyle/>
                    <a:p>
                      <a:pPr algn="ctr"/>
                      <a:r>
                        <a:rPr lang="en-GB" sz="2000" b="1" dirty="0" smtClean="0">
                          <a:solidFill>
                            <a:schemeClr val="bg1"/>
                          </a:solidFill>
                        </a:rPr>
                        <a:t>Building</a:t>
                      </a:r>
                    </a:p>
                    <a:p>
                      <a:pPr algn="ctr"/>
                      <a:endParaRPr lang="en-GB" sz="2000" b="1" dirty="0"/>
                    </a:p>
                  </a:txBody>
                  <a:tcPr anchor="ctr">
                    <a:solidFill>
                      <a:srgbClr val="7030A0"/>
                    </a:solidFill>
                  </a:tcPr>
                </a:tc>
                <a:tc>
                  <a:txBody>
                    <a:bodyPr/>
                    <a:lstStyle/>
                    <a:p>
                      <a:pPr algn="ctr"/>
                      <a:r>
                        <a:rPr lang="en-GB" sz="2000" b="1" dirty="0" smtClean="0">
                          <a:solidFill>
                            <a:schemeClr val="tx1"/>
                          </a:solidFill>
                        </a:rPr>
                        <a:t>Heating</a:t>
                      </a:r>
                      <a:endParaRPr lang="en-GB" sz="2000" b="1" dirty="0">
                        <a:solidFill>
                          <a:schemeClr val="tx1"/>
                        </a:solidFill>
                      </a:endParaRPr>
                    </a:p>
                  </a:txBody>
                  <a:tcPr>
                    <a:solidFill>
                      <a:srgbClr val="CC99FF"/>
                    </a:solidFill>
                  </a:tcPr>
                </a:tc>
                <a:extLst>
                  <a:ext uri="{0D108BD9-81ED-4DB2-BD59-A6C34878D82A}">
                    <a16:rowId xmlns:a16="http://schemas.microsoft.com/office/drawing/2014/main" val="1143627219"/>
                  </a:ext>
                </a:extLst>
              </a:tr>
              <a:tr h="370840">
                <a:tc vMerge="1">
                  <a:txBody>
                    <a:bodyPr/>
                    <a:lstStyle/>
                    <a:p>
                      <a:pPr algn="ctr"/>
                      <a:endParaRPr lang="en-GB" sz="2000" dirty="0"/>
                    </a:p>
                  </a:txBody>
                  <a:tcPr anchor="ctr"/>
                </a:tc>
                <a:tc>
                  <a:txBody>
                    <a:bodyPr/>
                    <a:lstStyle/>
                    <a:p>
                      <a:r>
                        <a:rPr lang="en-GB" sz="2000" b="1" dirty="0" smtClean="0"/>
                        <a:t>1.</a:t>
                      </a:r>
                      <a:r>
                        <a:rPr lang="en-GB" sz="2000" b="1" baseline="0" dirty="0" smtClean="0"/>
                        <a:t> </a:t>
                      </a:r>
                      <a:r>
                        <a:rPr lang="en-GB" sz="2000" b="1" dirty="0" smtClean="0"/>
                        <a:t>Heat</a:t>
                      </a:r>
                      <a:r>
                        <a:rPr lang="en-GB" sz="2000" b="1" baseline="0" dirty="0" smtClean="0"/>
                        <a:t> and Temperature</a:t>
                      </a:r>
                      <a:endParaRPr lang="en-GB" sz="2000" b="1" dirty="0"/>
                    </a:p>
                  </a:txBody>
                  <a:tcPr>
                    <a:solidFill>
                      <a:srgbClr val="FFFF00"/>
                    </a:solidFill>
                  </a:tcPr>
                </a:tc>
                <a:extLst>
                  <a:ext uri="{0D108BD9-81ED-4DB2-BD59-A6C34878D82A}">
                    <a16:rowId xmlns:a16="http://schemas.microsoft.com/office/drawing/2014/main" val="1593808637"/>
                  </a:ext>
                </a:extLst>
              </a:tr>
              <a:tr h="370840">
                <a:tc vMerge="1">
                  <a:txBody>
                    <a:bodyPr/>
                    <a:lstStyle/>
                    <a:p>
                      <a:endParaRPr lang="en-GB" sz="2000" dirty="0"/>
                    </a:p>
                  </a:txBody>
                  <a:tcPr/>
                </a:tc>
                <a:tc>
                  <a:txBody>
                    <a:bodyPr/>
                    <a:lstStyle/>
                    <a:p>
                      <a:r>
                        <a:rPr lang="en-GB" sz="2000" dirty="0" smtClean="0"/>
                        <a:t>2. Changes of State</a:t>
                      </a:r>
                      <a:endParaRPr lang="en-GB" sz="2000" dirty="0"/>
                    </a:p>
                  </a:txBody>
                  <a:tcPr>
                    <a:solidFill>
                      <a:srgbClr val="CC99FF"/>
                    </a:solidFill>
                  </a:tcPr>
                </a:tc>
                <a:extLst>
                  <a:ext uri="{0D108BD9-81ED-4DB2-BD59-A6C34878D82A}">
                    <a16:rowId xmlns:a16="http://schemas.microsoft.com/office/drawing/2014/main" val="634142363"/>
                  </a:ext>
                </a:extLst>
              </a:tr>
              <a:tr h="370840">
                <a:tc vMerge="1">
                  <a:txBody>
                    <a:bodyPr/>
                    <a:lstStyle/>
                    <a:p>
                      <a:endParaRPr lang="en-GB" sz="2000" dirty="0"/>
                    </a:p>
                  </a:txBody>
                  <a:tcPr/>
                </a:tc>
                <a:tc>
                  <a:txBody>
                    <a:bodyPr/>
                    <a:lstStyle/>
                    <a:p>
                      <a:r>
                        <a:rPr lang="en-GB" sz="2000" dirty="0" smtClean="0"/>
                        <a:t>3. Practically</a:t>
                      </a:r>
                      <a:r>
                        <a:rPr lang="en-GB" sz="2000" baseline="0" dirty="0" smtClean="0"/>
                        <a:t> Investigating Density</a:t>
                      </a:r>
                      <a:endParaRPr lang="en-GB" sz="2000" dirty="0"/>
                    </a:p>
                  </a:txBody>
                  <a:tcPr>
                    <a:solidFill>
                      <a:srgbClr val="CC99FF"/>
                    </a:solidFill>
                  </a:tcPr>
                </a:tc>
                <a:extLst>
                  <a:ext uri="{0D108BD9-81ED-4DB2-BD59-A6C34878D82A}">
                    <a16:rowId xmlns:a16="http://schemas.microsoft.com/office/drawing/2014/main" val="1726116176"/>
                  </a:ext>
                </a:extLst>
              </a:tr>
              <a:tr h="370840">
                <a:tc vMerge="1">
                  <a:txBody>
                    <a:bodyPr/>
                    <a:lstStyle/>
                    <a:p>
                      <a:endParaRPr lang="en-GB" sz="2000" dirty="0"/>
                    </a:p>
                  </a:txBody>
                  <a:tcPr/>
                </a:tc>
                <a:tc>
                  <a:txBody>
                    <a:bodyPr/>
                    <a:lstStyle/>
                    <a:p>
                      <a:r>
                        <a:rPr lang="en-GB" sz="2000" dirty="0" smtClean="0"/>
                        <a:t>4. Energy</a:t>
                      </a:r>
                      <a:r>
                        <a:rPr lang="en-GB" sz="2000" baseline="0" dirty="0" smtClean="0"/>
                        <a:t> Transfers by Conduction</a:t>
                      </a:r>
                      <a:endParaRPr lang="en-GB" sz="2000" dirty="0"/>
                    </a:p>
                  </a:txBody>
                  <a:tcPr>
                    <a:solidFill>
                      <a:srgbClr val="CC99FF"/>
                    </a:solidFill>
                  </a:tcPr>
                </a:tc>
                <a:extLst>
                  <a:ext uri="{0D108BD9-81ED-4DB2-BD59-A6C34878D82A}">
                    <a16:rowId xmlns:a16="http://schemas.microsoft.com/office/drawing/2014/main" val="1196776763"/>
                  </a:ext>
                </a:extLst>
              </a:tr>
              <a:tr h="370840">
                <a:tc vMerge="1">
                  <a:txBody>
                    <a:bodyPr/>
                    <a:lstStyle/>
                    <a:p>
                      <a:endParaRPr lang="en-GB" sz="2000" dirty="0"/>
                    </a:p>
                  </a:txBody>
                  <a:tcPr/>
                </a:tc>
                <a:tc>
                  <a:txBody>
                    <a:bodyPr/>
                    <a:lstStyle/>
                    <a:p>
                      <a:r>
                        <a:rPr lang="en-GB" sz="2000" dirty="0" smtClean="0"/>
                        <a:t>5. Energy</a:t>
                      </a:r>
                      <a:r>
                        <a:rPr lang="en-GB" sz="2000" baseline="0" dirty="0" smtClean="0"/>
                        <a:t> Transfers by Convection</a:t>
                      </a:r>
                    </a:p>
                  </a:txBody>
                  <a:tcPr>
                    <a:solidFill>
                      <a:srgbClr val="CC99FF"/>
                    </a:solidFill>
                  </a:tcPr>
                </a:tc>
                <a:extLst>
                  <a:ext uri="{0D108BD9-81ED-4DB2-BD59-A6C34878D82A}">
                    <a16:rowId xmlns:a16="http://schemas.microsoft.com/office/drawing/2014/main" val="3396779442"/>
                  </a:ext>
                </a:extLst>
              </a:tr>
              <a:tr h="370840">
                <a:tc vMerge="1">
                  <a:txBody>
                    <a:bodyPr/>
                    <a:lstStyle/>
                    <a:p>
                      <a:endParaRPr lang="en-GB" sz="2000" dirty="0"/>
                    </a:p>
                  </a:txBody>
                  <a:tcPr/>
                </a:tc>
                <a:tc>
                  <a:txBody>
                    <a:bodyPr/>
                    <a:lstStyle/>
                    <a:p>
                      <a:r>
                        <a:rPr lang="en-GB" sz="2000" dirty="0" smtClean="0"/>
                        <a:t>6. Energy Transfers by Radiation</a:t>
                      </a:r>
                      <a:endParaRPr lang="en-GB" sz="2000" dirty="0"/>
                    </a:p>
                  </a:txBody>
                  <a:tcPr>
                    <a:solidFill>
                      <a:srgbClr val="CC99FF"/>
                    </a:solidFill>
                  </a:tcPr>
                </a:tc>
                <a:extLst>
                  <a:ext uri="{0D108BD9-81ED-4DB2-BD59-A6C34878D82A}">
                    <a16:rowId xmlns:a16="http://schemas.microsoft.com/office/drawing/2014/main" val="2833943777"/>
                  </a:ext>
                </a:extLst>
              </a:tr>
              <a:tr h="370840">
                <a:tc vMerge="1">
                  <a:txBody>
                    <a:bodyPr/>
                    <a:lstStyle/>
                    <a:p>
                      <a:endParaRPr lang="en-GB" sz="2000" dirty="0"/>
                    </a:p>
                  </a:txBody>
                  <a:tcPr/>
                </a:tc>
                <a:tc>
                  <a:txBody>
                    <a:bodyPr/>
                    <a:lstStyle/>
                    <a:p>
                      <a:r>
                        <a:rPr lang="en-GB" sz="2000" dirty="0" smtClean="0"/>
                        <a:t>7. Practically</a:t>
                      </a:r>
                      <a:r>
                        <a:rPr lang="en-GB" sz="2000" baseline="0" dirty="0" smtClean="0"/>
                        <a:t> Investigating Infrared Radiation</a:t>
                      </a:r>
                      <a:endParaRPr lang="en-GB" sz="2000" dirty="0"/>
                    </a:p>
                  </a:txBody>
                  <a:tcPr>
                    <a:solidFill>
                      <a:srgbClr val="CC99FF"/>
                    </a:solidFill>
                  </a:tcPr>
                </a:tc>
                <a:extLst>
                  <a:ext uri="{0D108BD9-81ED-4DB2-BD59-A6C34878D82A}">
                    <a16:rowId xmlns:a16="http://schemas.microsoft.com/office/drawing/2014/main" val="3648546259"/>
                  </a:ext>
                </a:extLst>
              </a:tr>
              <a:tr h="370840">
                <a:tc vMerge="1">
                  <a:txBody>
                    <a:bodyPr/>
                    <a:lstStyle/>
                    <a:p>
                      <a:endParaRPr lang="en-GB" sz="2000" dirty="0"/>
                    </a:p>
                  </a:txBody>
                  <a:tcPr/>
                </a:tc>
                <a:tc>
                  <a:txBody>
                    <a:bodyPr/>
                    <a:lstStyle/>
                    <a:p>
                      <a:r>
                        <a:rPr lang="en-GB" sz="2000" dirty="0" smtClean="0"/>
                        <a:t>8.</a:t>
                      </a:r>
                      <a:r>
                        <a:rPr lang="en-GB" sz="2000" baseline="0" dirty="0" smtClean="0"/>
                        <a:t> </a:t>
                      </a:r>
                      <a:r>
                        <a:rPr lang="en-GB" sz="2000" dirty="0" smtClean="0"/>
                        <a:t>Insulators in the Home</a:t>
                      </a:r>
                      <a:endParaRPr lang="en-GB" sz="2000" dirty="0"/>
                    </a:p>
                  </a:txBody>
                  <a:tcPr>
                    <a:solidFill>
                      <a:srgbClr val="CC99FF"/>
                    </a:solidFill>
                  </a:tcPr>
                </a:tc>
                <a:extLst>
                  <a:ext uri="{0D108BD9-81ED-4DB2-BD59-A6C34878D82A}">
                    <a16:rowId xmlns:a16="http://schemas.microsoft.com/office/drawing/2014/main" val="2459380395"/>
                  </a:ext>
                </a:extLst>
              </a:tr>
              <a:tr h="370840">
                <a:tc vMerge="1">
                  <a:txBody>
                    <a:bodyPr/>
                    <a:lstStyle/>
                    <a:p>
                      <a:endParaRPr lang="en-GB" sz="2000" dirty="0"/>
                    </a:p>
                  </a:txBody>
                  <a:tcPr/>
                </a:tc>
                <a:tc>
                  <a:txBody>
                    <a:bodyPr/>
                    <a:lstStyle/>
                    <a:p>
                      <a:r>
                        <a:rPr lang="en-GB" sz="2000" dirty="0" smtClean="0"/>
                        <a:t>9. Practically</a:t>
                      </a:r>
                      <a:r>
                        <a:rPr lang="en-GB" sz="2000" baseline="0" dirty="0" smtClean="0"/>
                        <a:t> Investigate Insulators</a:t>
                      </a:r>
                      <a:endParaRPr lang="en-GB" sz="2000" dirty="0"/>
                    </a:p>
                  </a:txBody>
                  <a:tcPr>
                    <a:solidFill>
                      <a:srgbClr val="CC99FF"/>
                    </a:solidFill>
                  </a:tcPr>
                </a:tc>
                <a:extLst>
                  <a:ext uri="{0D108BD9-81ED-4DB2-BD59-A6C34878D82A}">
                    <a16:rowId xmlns:a16="http://schemas.microsoft.com/office/drawing/2014/main" val="2061232428"/>
                  </a:ext>
                </a:extLst>
              </a:tr>
              <a:tr h="370840">
                <a:tc vMerge="1">
                  <a:txBody>
                    <a:bodyPr/>
                    <a:lstStyle/>
                    <a:p>
                      <a:endParaRPr lang="en-GB" sz="2000" dirty="0"/>
                    </a:p>
                  </a:txBody>
                  <a:tcPr/>
                </a:tc>
                <a:tc>
                  <a:txBody>
                    <a:bodyPr/>
                    <a:lstStyle/>
                    <a:p>
                      <a:r>
                        <a:rPr lang="en-GB" sz="2000" dirty="0" smtClean="0"/>
                        <a:t>10. Practically Investigate Specific Heat Capacity</a:t>
                      </a:r>
                      <a:endParaRPr lang="en-GB" sz="2000" dirty="0"/>
                    </a:p>
                  </a:txBody>
                  <a:tcPr>
                    <a:solidFill>
                      <a:srgbClr val="CC99FF"/>
                    </a:solidFill>
                  </a:tcPr>
                </a:tc>
                <a:extLst>
                  <a:ext uri="{0D108BD9-81ED-4DB2-BD59-A6C34878D82A}">
                    <a16:rowId xmlns:a16="http://schemas.microsoft.com/office/drawing/2014/main" val="1817903458"/>
                  </a:ext>
                </a:extLst>
              </a:tr>
              <a:tr h="370840">
                <a:tc>
                  <a:txBody>
                    <a:bodyPr/>
                    <a:lstStyle/>
                    <a:p>
                      <a:pPr algn="ctr"/>
                      <a:r>
                        <a:rPr lang="en-GB" sz="2000" b="1" dirty="0" smtClean="0">
                          <a:solidFill>
                            <a:schemeClr val="bg1"/>
                          </a:solidFill>
                        </a:rPr>
                        <a:t>Future</a:t>
                      </a:r>
                      <a:r>
                        <a:rPr lang="en-GB" sz="2000" b="1" dirty="0" smtClean="0"/>
                        <a:t> </a:t>
                      </a:r>
                      <a:endParaRPr lang="en-GB" sz="2000" b="1" dirty="0"/>
                    </a:p>
                  </a:txBody>
                  <a:tcPr>
                    <a:solidFill>
                      <a:schemeClr val="accent6">
                        <a:lumMod val="50000"/>
                      </a:schemeClr>
                    </a:solidFill>
                  </a:tcPr>
                </a:tc>
                <a:tc>
                  <a:txBody>
                    <a:bodyPr/>
                    <a:lstStyle/>
                    <a:p>
                      <a:pPr algn="ctr"/>
                      <a:r>
                        <a:rPr lang="en-GB" sz="2000" b="0" dirty="0" smtClean="0">
                          <a:solidFill>
                            <a:schemeClr val="tx1"/>
                          </a:solidFill>
                        </a:rPr>
                        <a:t>Molecules and Matter</a:t>
                      </a:r>
                      <a:endParaRPr lang="en-GB" sz="2000" b="0" dirty="0">
                        <a:solidFill>
                          <a:schemeClr val="tx1"/>
                        </a:solidFill>
                      </a:endParaRPr>
                    </a:p>
                  </a:txBody>
                  <a:tcPr>
                    <a:solidFill>
                      <a:schemeClr val="accent6">
                        <a:lumMod val="40000"/>
                        <a:lumOff val="60000"/>
                      </a:schemeClr>
                    </a:solidFill>
                  </a:tcPr>
                </a:tc>
                <a:extLst>
                  <a:ext uri="{0D108BD9-81ED-4DB2-BD59-A6C34878D82A}">
                    <a16:rowId xmlns:a16="http://schemas.microsoft.com/office/drawing/2014/main" val="2126743622"/>
                  </a:ext>
                </a:extLst>
              </a:tr>
            </a:tbl>
          </a:graphicData>
        </a:graphic>
      </p:graphicFrame>
    </p:spTree>
    <p:extLst>
      <p:ext uri="{BB962C8B-B14F-4D97-AF65-F5344CB8AC3E}">
        <p14:creationId xmlns:p14="http://schemas.microsoft.com/office/powerpoint/2010/main" val="62880935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4246121829"/>
              </p:ext>
            </p:extLst>
          </p:nvPr>
        </p:nvGraphicFramePr>
        <p:xfrm>
          <a:off x="251520" y="188640"/>
          <a:ext cx="7632848" cy="1554480"/>
        </p:xfrm>
        <a:graphic>
          <a:graphicData uri="http://schemas.openxmlformats.org/drawingml/2006/table">
            <a:tbl>
              <a:tblPr firstRow="1" bandRow="1">
                <a:tableStyleId>{5940675A-B579-460E-94D1-54222C63F5DA}</a:tableStyleId>
              </a:tblPr>
              <a:tblGrid>
                <a:gridCol w="3456384">
                  <a:extLst>
                    <a:ext uri="{9D8B030D-6E8A-4147-A177-3AD203B41FA5}">
                      <a16:colId xmlns:a16="http://schemas.microsoft.com/office/drawing/2014/main" val="1985749353"/>
                    </a:ext>
                  </a:extLst>
                </a:gridCol>
                <a:gridCol w="4176464">
                  <a:extLst>
                    <a:ext uri="{9D8B030D-6E8A-4147-A177-3AD203B41FA5}">
                      <a16:colId xmlns:a16="http://schemas.microsoft.com/office/drawing/2014/main" val="516595208"/>
                    </a:ext>
                  </a:extLst>
                </a:gridCol>
              </a:tblGrid>
              <a:tr h="1180433">
                <a:tc>
                  <a:txBody>
                    <a:bodyPr/>
                    <a:lstStyle/>
                    <a:p>
                      <a:pPr algn="just"/>
                      <a:r>
                        <a:rPr lang="en-GB" sz="2400" b="1" dirty="0" smtClean="0">
                          <a:solidFill>
                            <a:srgbClr val="FF0000"/>
                          </a:solidFill>
                        </a:rPr>
                        <a:t>Explain </a:t>
                      </a:r>
                      <a:r>
                        <a:rPr lang="en-GB" sz="2400" b="0" dirty="0" smtClean="0">
                          <a:solidFill>
                            <a:schemeClr val="tx1"/>
                          </a:solidFill>
                        </a:rPr>
                        <a:t>why a swimming pool has a greater thermal energy store than a cup of tea.</a:t>
                      </a:r>
                      <a:r>
                        <a:rPr lang="en-GB" sz="2400" dirty="0" smtClean="0"/>
                        <a:t> (4</a:t>
                      </a:r>
                      <a:r>
                        <a:rPr lang="en-GB" sz="2400" baseline="0" dirty="0" smtClean="0"/>
                        <a:t> </a:t>
                      </a:r>
                      <a:r>
                        <a:rPr lang="en-GB" sz="2400" dirty="0" smtClean="0"/>
                        <a:t>marks)</a:t>
                      </a:r>
                      <a:endParaRPr lang="en-GB"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endParaRPr lang="en-GB" sz="2400" dirty="0"/>
                    </a:p>
                    <a:p>
                      <a:endParaRPr lang="en-GB" sz="2400" dirty="0"/>
                    </a:p>
                    <a:p>
                      <a:endParaRPr lang="en-GB"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81787193"/>
                  </a:ext>
                </a:extLst>
              </a:tr>
            </a:tbl>
          </a:graphicData>
        </a:graphic>
      </p:graphicFrame>
      <p:pic>
        <p:nvPicPr>
          <p:cNvPr id="8" name="Picture 7"/>
          <p:cNvPicPr>
            <a:picLocks noChangeAspect="1"/>
          </p:cNvPicPr>
          <p:nvPr/>
        </p:nvPicPr>
        <p:blipFill rotWithShape="1">
          <a:blip r:embed="rId3"/>
          <a:srcRect l="46845" b="16643"/>
          <a:stretch/>
        </p:blipFill>
        <p:spPr>
          <a:xfrm>
            <a:off x="4070031" y="281805"/>
            <a:ext cx="1458218" cy="1368152"/>
          </a:xfrm>
          <a:prstGeom prst="rect">
            <a:avLst/>
          </a:prstGeom>
        </p:spPr>
      </p:pic>
      <p:sp>
        <p:nvSpPr>
          <p:cNvPr id="9" name="Rectangle 8"/>
          <p:cNvSpPr/>
          <p:nvPr/>
        </p:nvSpPr>
        <p:spPr>
          <a:xfrm>
            <a:off x="251520" y="1915914"/>
            <a:ext cx="8784976" cy="769441"/>
          </a:xfrm>
          <a:prstGeom prst="rect">
            <a:avLst/>
          </a:prstGeom>
          <a:solidFill>
            <a:schemeClr val="tx1"/>
          </a:solidFill>
        </p:spPr>
        <p:txBody>
          <a:bodyPr wrap="square">
            <a:spAutoFit/>
          </a:bodyPr>
          <a:lstStyle/>
          <a:p>
            <a:r>
              <a:rPr lang="en-GB" sz="2200" b="1" dirty="0">
                <a:solidFill>
                  <a:srgbClr val="FFFF00"/>
                </a:solidFill>
                <a:latin typeface="+mn-lt"/>
              </a:rPr>
              <a:t>Explain: </a:t>
            </a:r>
            <a:r>
              <a:rPr lang="en-GB" sz="2200" dirty="0">
                <a:solidFill>
                  <a:schemeClr val="bg1"/>
                </a:solidFill>
                <a:latin typeface="+mn-lt"/>
              </a:rPr>
              <a:t>to use scientific understanding to make something clear or state the reason for something happening</a:t>
            </a:r>
          </a:p>
        </p:txBody>
      </p:sp>
      <p:sp>
        <p:nvSpPr>
          <p:cNvPr id="10" name="Rectangle 9"/>
          <p:cNvSpPr/>
          <p:nvPr/>
        </p:nvSpPr>
        <p:spPr>
          <a:xfrm>
            <a:off x="251520" y="2763652"/>
            <a:ext cx="8784976" cy="1446550"/>
          </a:xfrm>
          <a:prstGeom prst="rect">
            <a:avLst/>
          </a:prstGeom>
          <a:solidFill>
            <a:srgbClr val="7030A0"/>
          </a:solidFill>
        </p:spPr>
        <p:txBody>
          <a:bodyPr wrap="square">
            <a:spAutoFit/>
          </a:bodyPr>
          <a:lstStyle/>
          <a:p>
            <a:r>
              <a:rPr lang="en-GB" sz="2200" dirty="0">
                <a:solidFill>
                  <a:schemeClr val="bg1"/>
                </a:solidFill>
                <a:latin typeface="+mn-lt"/>
              </a:rPr>
              <a:t>To ‘explain’ your </a:t>
            </a:r>
            <a:r>
              <a:rPr lang="en-GB" sz="2200" dirty="0" smtClean="0">
                <a:solidFill>
                  <a:schemeClr val="bg1"/>
                </a:solidFill>
                <a:latin typeface="+mn-lt"/>
              </a:rPr>
              <a:t>answer should: </a:t>
            </a:r>
          </a:p>
          <a:p>
            <a:pPr marL="285750" indent="-285750">
              <a:buFont typeface="Arial" panose="020B0604020202020204" pitchFamily="34" charset="0"/>
              <a:buChar char="•"/>
            </a:pPr>
            <a:r>
              <a:rPr lang="en-GB" sz="2200" dirty="0" smtClean="0">
                <a:solidFill>
                  <a:schemeClr val="bg1"/>
                </a:solidFill>
                <a:latin typeface="+mn-lt"/>
              </a:rPr>
              <a:t>Begin with a </a:t>
            </a:r>
            <a:r>
              <a:rPr lang="en-GB" sz="2200" b="1" dirty="0" smtClean="0">
                <a:solidFill>
                  <a:srgbClr val="FFFF00"/>
                </a:solidFill>
                <a:latin typeface="+mn-lt"/>
              </a:rPr>
              <a:t>scientific statement</a:t>
            </a:r>
            <a:r>
              <a:rPr lang="en-GB" sz="2200" dirty="0" smtClean="0">
                <a:solidFill>
                  <a:schemeClr val="bg1"/>
                </a:solidFill>
                <a:latin typeface="+mn-lt"/>
              </a:rPr>
              <a:t>. </a:t>
            </a:r>
          </a:p>
          <a:p>
            <a:pPr marL="285750" indent="-285750">
              <a:buFont typeface="Arial" panose="020B0604020202020204" pitchFamily="34" charset="0"/>
              <a:buChar char="•"/>
            </a:pPr>
            <a:r>
              <a:rPr lang="en-GB" sz="2200" dirty="0" smtClean="0">
                <a:solidFill>
                  <a:schemeClr val="bg1"/>
                </a:solidFill>
                <a:latin typeface="+mn-lt"/>
              </a:rPr>
              <a:t>Use </a:t>
            </a:r>
            <a:r>
              <a:rPr lang="en-GB" sz="2200" b="1" dirty="0" smtClean="0">
                <a:solidFill>
                  <a:srgbClr val="FFFF00"/>
                </a:solidFill>
                <a:latin typeface="+mn-lt"/>
              </a:rPr>
              <a:t>‘this means that’</a:t>
            </a:r>
            <a:r>
              <a:rPr lang="en-GB" sz="2200" dirty="0" smtClean="0">
                <a:solidFill>
                  <a:schemeClr val="bg1"/>
                </a:solidFill>
                <a:latin typeface="+mn-lt"/>
              </a:rPr>
              <a:t>, </a:t>
            </a:r>
            <a:r>
              <a:rPr lang="en-GB" sz="2200" b="1" dirty="0" smtClean="0">
                <a:solidFill>
                  <a:srgbClr val="FFFF00"/>
                </a:solidFill>
                <a:latin typeface="+mn-lt"/>
              </a:rPr>
              <a:t>‘because’</a:t>
            </a:r>
            <a:r>
              <a:rPr lang="en-GB" sz="2200" dirty="0" smtClean="0">
                <a:solidFill>
                  <a:schemeClr val="bg1"/>
                </a:solidFill>
                <a:latin typeface="+mn-lt"/>
              </a:rPr>
              <a:t> or </a:t>
            </a:r>
            <a:r>
              <a:rPr lang="en-GB" sz="2200" b="1" dirty="0" smtClean="0">
                <a:solidFill>
                  <a:srgbClr val="FFFF00"/>
                </a:solidFill>
                <a:latin typeface="+mn-lt"/>
              </a:rPr>
              <a:t>‘so’</a:t>
            </a:r>
            <a:r>
              <a:rPr lang="en-GB" sz="2200" dirty="0" smtClean="0">
                <a:solidFill>
                  <a:schemeClr val="bg1"/>
                </a:solidFill>
                <a:latin typeface="+mn-lt"/>
              </a:rPr>
              <a:t> to link your statement to the question.</a:t>
            </a:r>
            <a:endParaRPr lang="en-GB" sz="2200" dirty="0">
              <a:solidFill>
                <a:schemeClr val="bg1"/>
              </a:solidFill>
              <a:latin typeface="+mn-lt"/>
            </a:endParaRPr>
          </a:p>
        </p:txBody>
      </p:sp>
      <p:sp>
        <p:nvSpPr>
          <p:cNvPr id="12" name="Rectangle 11"/>
          <p:cNvSpPr/>
          <p:nvPr/>
        </p:nvSpPr>
        <p:spPr>
          <a:xfrm>
            <a:off x="251520" y="4317645"/>
            <a:ext cx="8784976" cy="2462213"/>
          </a:xfrm>
          <a:prstGeom prst="rect">
            <a:avLst/>
          </a:prstGeom>
          <a:solidFill>
            <a:srgbClr val="C5E0B4"/>
          </a:solidFill>
        </p:spPr>
        <p:txBody>
          <a:bodyPr wrap="square">
            <a:spAutoFit/>
          </a:bodyPr>
          <a:lstStyle/>
          <a:p>
            <a:pPr marL="342900" indent="-342900">
              <a:buFont typeface="Arial" panose="020B0604020202020204" pitchFamily="34" charset="0"/>
              <a:buChar char="•"/>
            </a:pPr>
            <a:r>
              <a:rPr lang="en-GB" sz="2200" b="1" dirty="0">
                <a:solidFill>
                  <a:srgbClr val="C00000"/>
                </a:solidFill>
                <a:latin typeface="+mn-lt"/>
              </a:rPr>
              <a:t>Temperature </a:t>
            </a:r>
            <a:r>
              <a:rPr lang="en-GB" sz="2200" dirty="0">
                <a:latin typeface="+mn-lt"/>
              </a:rPr>
              <a:t>is related to the </a:t>
            </a:r>
            <a:r>
              <a:rPr lang="en-GB" sz="2200" b="1" dirty="0">
                <a:solidFill>
                  <a:srgbClr val="C00000"/>
                </a:solidFill>
                <a:latin typeface="+mn-lt"/>
              </a:rPr>
              <a:t>average</a:t>
            </a:r>
            <a:r>
              <a:rPr lang="en-GB" sz="2200" dirty="0">
                <a:latin typeface="+mn-lt"/>
              </a:rPr>
              <a:t> </a:t>
            </a:r>
            <a:r>
              <a:rPr lang="en-GB" sz="2200" b="1" dirty="0">
                <a:solidFill>
                  <a:srgbClr val="C00000"/>
                </a:solidFill>
                <a:latin typeface="+mn-lt"/>
              </a:rPr>
              <a:t>kinetic energy </a:t>
            </a:r>
            <a:r>
              <a:rPr lang="en-GB" sz="2200" dirty="0">
                <a:latin typeface="+mn-lt"/>
              </a:rPr>
              <a:t>of the particles in a </a:t>
            </a:r>
            <a:r>
              <a:rPr lang="en-GB" sz="2200" dirty="0" smtClean="0">
                <a:latin typeface="+mn-lt"/>
              </a:rPr>
              <a:t>substance.</a:t>
            </a:r>
            <a:endParaRPr lang="en-GB" sz="2200" dirty="0">
              <a:latin typeface="+mn-lt"/>
            </a:endParaRPr>
          </a:p>
          <a:p>
            <a:pPr marL="342900" indent="-342900">
              <a:buFont typeface="Arial" panose="020B0604020202020204" pitchFamily="34" charset="0"/>
              <a:buChar char="•"/>
            </a:pPr>
            <a:r>
              <a:rPr lang="en-GB" sz="2200" b="1" dirty="0" smtClean="0">
                <a:solidFill>
                  <a:srgbClr val="C00000"/>
                </a:solidFill>
                <a:latin typeface="+mn-lt"/>
              </a:rPr>
              <a:t>Thermal </a:t>
            </a:r>
            <a:r>
              <a:rPr lang="en-GB" sz="2200" b="1" dirty="0">
                <a:solidFill>
                  <a:srgbClr val="C00000"/>
                </a:solidFill>
                <a:latin typeface="+mn-lt"/>
              </a:rPr>
              <a:t>energy </a:t>
            </a:r>
            <a:r>
              <a:rPr lang="en-GB" sz="2200" dirty="0">
                <a:latin typeface="+mn-lt"/>
              </a:rPr>
              <a:t>is a measure of the </a:t>
            </a:r>
            <a:r>
              <a:rPr lang="en-GB" sz="2200" b="1" dirty="0">
                <a:solidFill>
                  <a:srgbClr val="C00000"/>
                </a:solidFill>
                <a:latin typeface="+mn-lt"/>
              </a:rPr>
              <a:t>total energy </a:t>
            </a:r>
            <a:r>
              <a:rPr lang="en-GB" sz="2200" dirty="0">
                <a:latin typeface="+mn-lt"/>
              </a:rPr>
              <a:t>that all the particles in a substance </a:t>
            </a:r>
            <a:r>
              <a:rPr lang="en-GB" sz="2200" dirty="0" smtClean="0">
                <a:latin typeface="+mn-lt"/>
              </a:rPr>
              <a:t>have.</a:t>
            </a:r>
            <a:endParaRPr lang="en-GB" sz="2200" dirty="0">
              <a:latin typeface="+mn-lt"/>
            </a:endParaRPr>
          </a:p>
          <a:p>
            <a:pPr marL="342900" indent="-342900">
              <a:buFont typeface="Arial" panose="020B0604020202020204" pitchFamily="34" charset="0"/>
              <a:buChar char="•"/>
            </a:pPr>
            <a:r>
              <a:rPr lang="en-GB" sz="2200" b="1" dirty="0" smtClean="0">
                <a:solidFill>
                  <a:srgbClr val="C00000"/>
                </a:solidFill>
                <a:latin typeface="+mn-lt"/>
              </a:rPr>
              <a:t>So</a:t>
            </a:r>
            <a:r>
              <a:rPr lang="en-GB" sz="2200" dirty="0" smtClean="0">
                <a:latin typeface="+mn-lt"/>
              </a:rPr>
              <a:t> the swimming pool has more </a:t>
            </a:r>
            <a:r>
              <a:rPr lang="en-GB" sz="2200" dirty="0">
                <a:latin typeface="+mn-lt"/>
              </a:rPr>
              <a:t>particles with some </a:t>
            </a:r>
            <a:r>
              <a:rPr lang="en-GB" sz="2200" dirty="0" smtClean="0">
                <a:latin typeface="+mn-lt"/>
              </a:rPr>
              <a:t>kinetic energy</a:t>
            </a:r>
            <a:r>
              <a:rPr lang="en-GB" sz="2200" dirty="0">
                <a:latin typeface="+mn-lt"/>
              </a:rPr>
              <a:t>, </a:t>
            </a:r>
            <a:r>
              <a:rPr lang="en-GB" sz="2200" b="1" dirty="0" smtClean="0">
                <a:solidFill>
                  <a:srgbClr val="C00000"/>
                </a:solidFill>
                <a:latin typeface="+mn-lt"/>
              </a:rPr>
              <a:t>which means</a:t>
            </a:r>
            <a:r>
              <a:rPr lang="en-GB" sz="2200" dirty="0" smtClean="0">
                <a:latin typeface="+mn-lt"/>
              </a:rPr>
              <a:t> it has </a:t>
            </a:r>
            <a:r>
              <a:rPr lang="en-GB" sz="2200" dirty="0">
                <a:latin typeface="+mn-lt"/>
              </a:rPr>
              <a:t>greater thermal energy store </a:t>
            </a:r>
            <a:r>
              <a:rPr lang="en-GB" sz="2200" dirty="0" smtClean="0">
                <a:latin typeface="+mn-lt"/>
              </a:rPr>
              <a:t>than a hot cup of tea </a:t>
            </a:r>
            <a:r>
              <a:rPr lang="en-GB" sz="2200" dirty="0">
                <a:latin typeface="+mn-lt"/>
              </a:rPr>
              <a:t>with fewer particles </a:t>
            </a:r>
            <a:r>
              <a:rPr lang="en-GB" sz="2200" dirty="0" smtClean="0">
                <a:latin typeface="+mn-lt"/>
              </a:rPr>
              <a:t>which </a:t>
            </a:r>
            <a:r>
              <a:rPr lang="en-GB" sz="2200" dirty="0">
                <a:latin typeface="+mn-lt"/>
              </a:rPr>
              <a:t>have lots </a:t>
            </a:r>
            <a:r>
              <a:rPr lang="en-GB" sz="2200" dirty="0" smtClean="0">
                <a:latin typeface="+mn-lt"/>
              </a:rPr>
              <a:t>of kinetic energy.</a:t>
            </a:r>
            <a:endParaRPr lang="en-GB" sz="2200" dirty="0">
              <a:latin typeface="+mn-lt"/>
            </a:endParaRPr>
          </a:p>
        </p:txBody>
      </p:sp>
      <p:pic>
        <p:nvPicPr>
          <p:cNvPr id="13" name="Picture 12"/>
          <p:cNvPicPr>
            <a:picLocks noChangeAspect="1"/>
          </p:cNvPicPr>
          <p:nvPr/>
        </p:nvPicPr>
        <p:blipFill>
          <a:blip r:embed="rId4"/>
          <a:stretch>
            <a:fillRect/>
          </a:stretch>
        </p:blipFill>
        <p:spPr>
          <a:xfrm>
            <a:off x="5756203" y="281805"/>
            <a:ext cx="1900211" cy="1368152"/>
          </a:xfrm>
          <a:prstGeom prst="rect">
            <a:avLst/>
          </a:prstGeom>
        </p:spPr>
      </p:pic>
    </p:spTree>
    <p:extLst>
      <p:ext uri="{BB962C8B-B14F-4D97-AF65-F5344CB8AC3E}">
        <p14:creationId xmlns:p14="http://schemas.microsoft.com/office/powerpoint/2010/main" val="2613297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2"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3393014976"/>
              </p:ext>
            </p:extLst>
          </p:nvPr>
        </p:nvGraphicFramePr>
        <p:xfrm>
          <a:off x="179512" y="620689"/>
          <a:ext cx="8784976" cy="3017520"/>
        </p:xfrm>
        <a:graphic>
          <a:graphicData uri="http://schemas.openxmlformats.org/drawingml/2006/table">
            <a:tbl>
              <a:tblPr firstRow="1" bandRow="1">
                <a:tableStyleId>{5940675A-B579-460E-94D1-54222C63F5DA}</a:tableStyleId>
              </a:tblPr>
              <a:tblGrid>
                <a:gridCol w="3465432">
                  <a:extLst>
                    <a:ext uri="{9D8B030D-6E8A-4147-A177-3AD203B41FA5}">
                      <a16:colId xmlns:a16="http://schemas.microsoft.com/office/drawing/2014/main" val="1985749353"/>
                    </a:ext>
                  </a:extLst>
                </a:gridCol>
                <a:gridCol w="5319544">
                  <a:extLst>
                    <a:ext uri="{9D8B030D-6E8A-4147-A177-3AD203B41FA5}">
                      <a16:colId xmlns:a16="http://schemas.microsoft.com/office/drawing/2014/main" val="516595208"/>
                    </a:ext>
                  </a:extLst>
                </a:gridCol>
              </a:tblGrid>
              <a:tr h="1180433">
                <a:tc>
                  <a:txBody>
                    <a:bodyPr/>
                    <a:lstStyle/>
                    <a:p>
                      <a:pPr algn="just"/>
                      <a:r>
                        <a:rPr lang="en-GB" sz="2400" b="1" dirty="0" smtClean="0">
                          <a:solidFill>
                            <a:srgbClr val="FF0000"/>
                          </a:solidFill>
                        </a:rPr>
                        <a:t>Explain</a:t>
                      </a:r>
                      <a:r>
                        <a:rPr lang="en-GB" sz="2400" dirty="0" smtClean="0"/>
                        <a:t> why a warm bath has a greater thermal energy store than a sparkler. (</a:t>
                      </a:r>
                      <a:r>
                        <a:rPr lang="en-GB" sz="2400" dirty="0"/>
                        <a:t>5</a:t>
                      </a:r>
                      <a:r>
                        <a:rPr lang="en-GB" sz="2400" baseline="0" dirty="0" smtClean="0"/>
                        <a:t> </a:t>
                      </a:r>
                      <a:r>
                        <a:rPr lang="en-GB" sz="2400" dirty="0"/>
                        <a:t>marks)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rowSpan="3">
                  <a:txBody>
                    <a:bodyPr/>
                    <a:lstStyle/>
                    <a:p>
                      <a:endParaRPr lang="en-GB" sz="2400" dirty="0"/>
                    </a:p>
                    <a:p>
                      <a:endParaRPr lang="en-GB" sz="2400" dirty="0"/>
                    </a:p>
                    <a:p>
                      <a:endParaRPr lang="en-GB" sz="2400" dirty="0"/>
                    </a:p>
                    <a:p>
                      <a:endParaRPr lang="en-GB" sz="2400" dirty="0"/>
                    </a:p>
                    <a:p>
                      <a:endParaRPr lang="en-GB" sz="2400" dirty="0"/>
                    </a:p>
                    <a:p>
                      <a:endParaRPr lang="en-GB" sz="2400" dirty="0"/>
                    </a:p>
                    <a:p>
                      <a:endParaRPr lang="en-GB" sz="2400" dirty="0"/>
                    </a:p>
                    <a:p>
                      <a:endParaRPr lang="en-GB"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81787193"/>
                  </a:ext>
                </a:extLst>
              </a:tr>
              <a:tr h="347186">
                <a:tc>
                  <a:txBody>
                    <a:bodyPr/>
                    <a:lstStyle/>
                    <a:p>
                      <a:pPr algn="just"/>
                      <a:endParaRPr lang="en-GB" sz="2400" dirty="0">
                        <a:solidFill>
                          <a:schemeClr val="bg1"/>
                        </a:solidFill>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endParaRPr lang="en-GB"/>
                    </a:p>
                  </a:txBody>
                  <a:tcPr/>
                </a:tc>
                <a:extLst>
                  <a:ext uri="{0D108BD9-81ED-4DB2-BD59-A6C34878D82A}">
                    <a16:rowId xmlns:a16="http://schemas.microsoft.com/office/drawing/2014/main" val="568595092"/>
                  </a:ext>
                </a:extLst>
              </a:tr>
              <a:tr h="924676">
                <a:tc>
                  <a:txBody>
                    <a:bodyPr/>
                    <a:lstStyle/>
                    <a:p>
                      <a:pPr marL="0" marR="0" lvl="0" indent="0" algn="ctr" defTabSz="685800" rtl="0" eaLnBrk="1" fontAlgn="auto" latinLnBrk="0" hangingPunct="1">
                        <a:lnSpc>
                          <a:spcPct val="100000"/>
                        </a:lnSpc>
                        <a:spcBef>
                          <a:spcPts val="0"/>
                        </a:spcBef>
                        <a:spcAft>
                          <a:spcPts val="0"/>
                        </a:spcAft>
                        <a:buClrTx/>
                        <a:buSzTx/>
                        <a:buFont typeface="+mj-lt"/>
                        <a:buNone/>
                        <a:tabLst/>
                        <a:defRPr/>
                      </a:pPr>
                      <a:endParaRPr kumimoji="0" lang="en-GB" sz="2400" b="0" i="0" u="none" strike="noStrike" kern="1200" cap="none" spc="0" normalizeH="0" baseline="0" noProof="0" dirty="0">
                        <a:ln>
                          <a:noFill/>
                        </a:ln>
                        <a:solidFill>
                          <a:prstClr val="black"/>
                        </a:solidFill>
                        <a:effectLst/>
                        <a:uLnTx/>
                        <a:uFillTx/>
                        <a:latin typeface="+mn-lt"/>
                        <a:ea typeface="+mn-ea"/>
                        <a:cs typeface="+mn-cs"/>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endParaRPr lang="en-GB"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06275334"/>
                  </a:ext>
                </a:extLst>
              </a:tr>
            </a:tbl>
          </a:graphicData>
        </a:graphic>
      </p:graphicFrame>
      <p:graphicFrame>
        <p:nvGraphicFramePr>
          <p:cNvPr id="3" name="Table 2"/>
          <p:cNvGraphicFramePr>
            <a:graphicFrameLocks noGrp="1"/>
          </p:cNvGraphicFramePr>
          <p:nvPr>
            <p:extLst>
              <p:ext uri="{D42A27DB-BD31-4B8C-83A1-F6EECF244321}">
                <p14:modId xmlns:p14="http://schemas.microsoft.com/office/powerpoint/2010/main" val="887340166"/>
              </p:ext>
            </p:extLst>
          </p:nvPr>
        </p:nvGraphicFramePr>
        <p:xfrm>
          <a:off x="179513" y="5661248"/>
          <a:ext cx="8784975" cy="822960"/>
        </p:xfrm>
        <a:graphic>
          <a:graphicData uri="http://schemas.openxmlformats.org/drawingml/2006/table">
            <a:tbl>
              <a:tblPr firstRow="1" bandRow="1">
                <a:tableStyleId>{5940675A-B579-460E-94D1-54222C63F5DA}</a:tableStyleId>
              </a:tblPr>
              <a:tblGrid>
                <a:gridCol w="2028377">
                  <a:extLst>
                    <a:ext uri="{9D8B030D-6E8A-4147-A177-3AD203B41FA5}">
                      <a16:colId xmlns:a16="http://schemas.microsoft.com/office/drawing/2014/main" val="2353826586"/>
                    </a:ext>
                  </a:extLst>
                </a:gridCol>
                <a:gridCol w="6756598">
                  <a:extLst>
                    <a:ext uri="{9D8B030D-6E8A-4147-A177-3AD203B41FA5}">
                      <a16:colId xmlns:a16="http://schemas.microsoft.com/office/drawing/2014/main" val="2399486497"/>
                    </a:ext>
                  </a:extLst>
                </a:gridCol>
              </a:tblGrid>
              <a:tr h="688479">
                <a:tc>
                  <a:txBody>
                    <a:bodyPr/>
                    <a:lstStyle/>
                    <a:p>
                      <a:pPr algn="ctr"/>
                      <a:r>
                        <a:rPr lang="en-GB" sz="2400" b="1" dirty="0">
                          <a:solidFill>
                            <a:schemeClr val="bg1"/>
                          </a:solidFill>
                        </a:rPr>
                        <a:t>Stretch and Challenge</a:t>
                      </a:r>
                    </a:p>
                  </a:txBody>
                  <a:tcPr anchor="ctr">
                    <a:solidFill>
                      <a:srgbClr val="7030A0"/>
                    </a:solidFill>
                  </a:tcPr>
                </a:tc>
                <a:tc>
                  <a:txBody>
                    <a:bodyPr/>
                    <a:lstStyle/>
                    <a:p>
                      <a:r>
                        <a:rPr lang="en-GB" sz="2400" dirty="0" smtClean="0"/>
                        <a:t>Suggest</a:t>
                      </a:r>
                      <a:r>
                        <a:rPr lang="en-GB" sz="2400" baseline="0" dirty="0" smtClean="0"/>
                        <a:t> why a spark from a sparkler does not burn you when it touches your hand</a:t>
                      </a:r>
                      <a:endParaRPr lang="en-GB" sz="2400" dirty="0"/>
                    </a:p>
                  </a:txBody>
                  <a:tcPr>
                    <a:solidFill>
                      <a:srgbClr val="CCCCFF"/>
                    </a:solidFill>
                  </a:tcPr>
                </a:tc>
                <a:extLst>
                  <a:ext uri="{0D108BD9-81ED-4DB2-BD59-A6C34878D82A}">
                    <a16:rowId xmlns:a16="http://schemas.microsoft.com/office/drawing/2014/main" val="55402539"/>
                  </a:ext>
                </a:extLst>
              </a:tr>
            </a:tbl>
          </a:graphicData>
        </a:graphic>
      </p:graphicFrame>
      <p:pic>
        <p:nvPicPr>
          <p:cNvPr id="4" name="Picture 3"/>
          <p:cNvPicPr>
            <a:picLocks noChangeAspect="1"/>
          </p:cNvPicPr>
          <p:nvPr/>
        </p:nvPicPr>
        <p:blipFill>
          <a:blip r:embed="rId3"/>
          <a:stretch>
            <a:fillRect/>
          </a:stretch>
        </p:blipFill>
        <p:spPr>
          <a:xfrm>
            <a:off x="3904253" y="1175602"/>
            <a:ext cx="2176054" cy="1728192"/>
          </a:xfrm>
          <a:prstGeom prst="rect">
            <a:avLst/>
          </a:prstGeom>
        </p:spPr>
      </p:pic>
      <p:pic>
        <p:nvPicPr>
          <p:cNvPr id="7" name="Picture 6"/>
          <p:cNvPicPr>
            <a:picLocks noChangeAspect="1"/>
          </p:cNvPicPr>
          <p:nvPr/>
        </p:nvPicPr>
        <p:blipFill rotWithShape="1">
          <a:blip r:embed="rId4"/>
          <a:srcRect l="17740" t="15012" r="12448"/>
          <a:stretch/>
        </p:blipFill>
        <p:spPr>
          <a:xfrm>
            <a:off x="6444208" y="908720"/>
            <a:ext cx="2088232" cy="2542195"/>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59336" y="4021991"/>
            <a:ext cx="1705152" cy="1278864"/>
          </a:xfrm>
          <a:prstGeom prst="rect">
            <a:avLst/>
          </a:prstGeom>
        </p:spPr>
      </p:pic>
    </p:spTree>
    <p:extLst>
      <p:ext uri="{BB962C8B-B14F-4D97-AF65-F5344CB8AC3E}">
        <p14:creationId xmlns:p14="http://schemas.microsoft.com/office/powerpoint/2010/main" val="177732283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2680315460"/>
              </p:ext>
            </p:extLst>
          </p:nvPr>
        </p:nvGraphicFramePr>
        <p:xfrm>
          <a:off x="2987824" y="1340768"/>
          <a:ext cx="4464401" cy="1432560"/>
        </p:xfrm>
        <a:graphic>
          <a:graphicData uri="http://schemas.openxmlformats.org/drawingml/2006/table">
            <a:tbl>
              <a:tblPr firstRow="1" bandRow="1">
                <a:tableStyleId>{5C22544A-7EE6-4342-B048-85BDC9FD1C3A}</a:tableStyleId>
              </a:tblPr>
              <a:tblGrid>
                <a:gridCol w="4464401">
                  <a:extLst>
                    <a:ext uri="{9D8B030D-6E8A-4147-A177-3AD203B41FA5}">
                      <a16:colId xmlns:a16="http://schemas.microsoft.com/office/drawing/2014/main" val="1738753382"/>
                    </a:ext>
                  </a:extLst>
                </a:gridCol>
              </a:tblGrid>
              <a:tr h="370840">
                <a:tc>
                  <a:txBody>
                    <a:bodyPr/>
                    <a:lstStyle/>
                    <a:p>
                      <a:pPr algn="ctr" defTabSz="887553" fontAlgn="base">
                        <a:spcBef>
                          <a:spcPct val="20000"/>
                        </a:spcBef>
                        <a:spcAft>
                          <a:spcPct val="0"/>
                        </a:spcAft>
                        <a:defRPr/>
                      </a:pPr>
                      <a:r>
                        <a:rPr lang="en-GB" sz="4000" b="1" dirty="0">
                          <a:solidFill>
                            <a:prstClr val="black"/>
                          </a:solidFill>
                          <a:latin typeface="Calibri"/>
                        </a:rPr>
                        <a:t>Improvement</a:t>
                      </a:r>
                    </a:p>
                    <a:p>
                      <a:pPr algn="ctr" defTabSz="887553" fontAlgn="base">
                        <a:spcBef>
                          <a:spcPct val="20000"/>
                        </a:spcBef>
                        <a:spcAft>
                          <a:spcPct val="0"/>
                        </a:spcAft>
                        <a:defRPr/>
                      </a:pPr>
                      <a:r>
                        <a:rPr lang="en-GB" sz="4000" b="1" dirty="0">
                          <a:solidFill>
                            <a:prstClr val="black"/>
                          </a:solidFill>
                          <a:latin typeface="Calibri"/>
                        </a:rPr>
                        <a:t>Time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130989553"/>
                  </a:ext>
                </a:extLst>
              </a:tr>
            </a:tbl>
          </a:graphicData>
        </a:graphic>
      </p:graphicFrame>
      <p:pic>
        <p:nvPicPr>
          <p:cNvPr id="183298" name="Picture 2" descr="Stickman Icons - Download Free Vector Icons | Noun Project"/>
          <p:cNvPicPr>
            <a:picLocks noChangeAspect="1" noChangeArrowheads="1"/>
          </p:cNvPicPr>
          <p:nvPr/>
        </p:nvPicPr>
        <p:blipFill rotWithShape="1">
          <a:blip r:embed="rId2">
            <a:duotone>
              <a:schemeClr val="accent6">
                <a:shade val="45000"/>
                <a:satMod val="135000"/>
              </a:schemeClr>
              <a:prstClr val="white"/>
            </a:duotone>
            <a:extLst>
              <a:ext uri="{28A0092B-C50C-407E-A947-70E740481C1C}">
                <a14:useLocalDpi xmlns:a14="http://schemas.microsoft.com/office/drawing/2010/main" val="0"/>
              </a:ext>
            </a:extLst>
          </a:blip>
          <a:srcRect l="22679" r="20621"/>
          <a:stretch/>
        </p:blipFill>
        <p:spPr bwMode="auto">
          <a:xfrm>
            <a:off x="1655804" y="1104548"/>
            <a:ext cx="108012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Stickman Icons - Download Free Vector Icons | Noun Project"/>
          <p:cNvPicPr>
            <a:picLocks noChangeAspect="1" noChangeArrowheads="1"/>
          </p:cNvPicPr>
          <p:nvPr/>
        </p:nvPicPr>
        <p:blipFill rotWithShape="1">
          <a:blip r:embed="rId2">
            <a:duotone>
              <a:schemeClr val="accent6">
                <a:shade val="45000"/>
                <a:satMod val="135000"/>
              </a:schemeClr>
              <a:prstClr val="white"/>
            </a:duotone>
            <a:extLst>
              <a:ext uri="{28A0092B-C50C-407E-A947-70E740481C1C}">
                <a14:useLocalDpi xmlns:a14="http://schemas.microsoft.com/office/drawing/2010/main" val="0"/>
              </a:ext>
            </a:extLst>
          </a:blip>
          <a:srcRect l="22679" r="20621"/>
          <a:stretch/>
        </p:blipFill>
        <p:spPr bwMode="auto">
          <a:xfrm>
            <a:off x="575684" y="1104548"/>
            <a:ext cx="108012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3"/>
          <a:stretch>
            <a:fillRect/>
          </a:stretch>
        </p:blipFill>
        <p:spPr>
          <a:xfrm>
            <a:off x="7092280" y="188640"/>
            <a:ext cx="1857197" cy="758921"/>
          </a:xfrm>
          <a:prstGeom prst="rect">
            <a:avLst/>
          </a:prstGeom>
        </p:spPr>
      </p:pic>
    </p:spTree>
    <p:extLst>
      <p:ext uri="{BB962C8B-B14F-4D97-AF65-F5344CB8AC3E}">
        <p14:creationId xmlns:p14="http://schemas.microsoft.com/office/powerpoint/2010/main" val="415887104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3287798055"/>
              </p:ext>
            </p:extLst>
          </p:nvPr>
        </p:nvGraphicFramePr>
        <p:xfrm>
          <a:off x="179512" y="187551"/>
          <a:ext cx="8784976" cy="2438400"/>
        </p:xfrm>
        <a:graphic>
          <a:graphicData uri="http://schemas.openxmlformats.org/drawingml/2006/table">
            <a:tbl>
              <a:tblPr firstRow="1" bandRow="1">
                <a:tableStyleId>{5940675A-B579-460E-94D1-54222C63F5DA}</a:tableStyleId>
              </a:tblPr>
              <a:tblGrid>
                <a:gridCol w="8784976">
                  <a:extLst>
                    <a:ext uri="{9D8B030D-6E8A-4147-A177-3AD203B41FA5}">
                      <a16:colId xmlns:a16="http://schemas.microsoft.com/office/drawing/2014/main" val="516595208"/>
                    </a:ext>
                  </a:extLst>
                </a:gridCol>
              </a:tblGrid>
              <a:tr h="2377353">
                <a:tc>
                  <a:txBody>
                    <a:bodyPr/>
                    <a:lstStyle/>
                    <a:p>
                      <a:pPr marL="457200" marR="0" lvl="0" indent="-457200" algn="l" defTabSz="914400" rtl="0" eaLnBrk="0" fontAlgn="base" latinLnBrk="0" hangingPunct="0">
                        <a:lnSpc>
                          <a:spcPct val="100000"/>
                        </a:lnSpc>
                        <a:spcBef>
                          <a:spcPct val="0"/>
                        </a:spcBef>
                        <a:spcAft>
                          <a:spcPct val="0"/>
                        </a:spcAft>
                        <a:buClrTx/>
                        <a:buSzTx/>
                        <a:buFont typeface="+mj-lt"/>
                        <a:buAutoNum type="arabicPeriod"/>
                        <a:tabLst/>
                        <a:defRPr/>
                      </a:pPr>
                      <a:r>
                        <a:rPr kumimoji="0" lang="en-GB" sz="2200" b="1" i="0" u="none" strike="noStrike" kern="1200" cap="none" spc="0" normalizeH="0" baseline="0" noProof="0" dirty="0" smtClean="0">
                          <a:ln>
                            <a:noFill/>
                          </a:ln>
                          <a:solidFill>
                            <a:srgbClr val="C00000"/>
                          </a:solidFill>
                          <a:effectLst/>
                          <a:uLnTx/>
                          <a:uFillTx/>
                          <a:latin typeface="+mn-lt"/>
                          <a:ea typeface="+mn-ea"/>
                          <a:cs typeface="Arial" panose="020B0604020202020204" pitchFamily="34" charset="0"/>
                        </a:rPr>
                        <a:t>Temperature </a:t>
                      </a:r>
                      <a:r>
                        <a:rPr kumimoji="0" lang="en-GB" sz="2200" b="0" i="0" u="none" strike="noStrike" kern="1200" cap="none" spc="0" normalizeH="0" baseline="0" noProof="0" dirty="0" smtClean="0">
                          <a:ln>
                            <a:noFill/>
                          </a:ln>
                          <a:solidFill>
                            <a:prstClr val="black"/>
                          </a:solidFill>
                          <a:effectLst/>
                          <a:uLnTx/>
                          <a:uFillTx/>
                          <a:latin typeface="+mn-lt"/>
                          <a:ea typeface="+mn-ea"/>
                          <a:cs typeface="Arial" panose="020B0604020202020204" pitchFamily="34" charset="0"/>
                        </a:rPr>
                        <a:t>is related to the </a:t>
                      </a:r>
                      <a:r>
                        <a:rPr kumimoji="0" lang="en-GB" sz="2200" b="1" i="0" u="none" strike="noStrike" kern="1200" cap="none" spc="0" normalizeH="0" baseline="0" noProof="0" dirty="0" smtClean="0">
                          <a:ln>
                            <a:noFill/>
                          </a:ln>
                          <a:solidFill>
                            <a:srgbClr val="C00000"/>
                          </a:solidFill>
                          <a:effectLst/>
                          <a:uLnTx/>
                          <a:uFillTx/>
                          <a:latin typeface="+mn-lt"/>
                          <a:ea typeface="+mn-ea"/>
                          <a:cs typeface="Arial" panose="020B0604020202020204" pitchFamily="34" charset="0"/>
                        </a:rPr>
                        <a:t>average</a:t>
                      </a:r>
                      <a:r>
                        <a:rPr kumimoji="0" lang="en-GB" sz="2200" b="0" i="0" u="none" strike="noStrike" kern="1200" cap="none" spc="0" normalizeH="0" baseline="0" noProof="0" dirty="0" smtClean="0">
                          <a:ln>
                            <a:noFill/>
                          </a:ln>
                          <a:solidFill>
                            <a:prstClr val="black"/>
                          </a:solidFill>
                          <a:effectLst/>
                          <a:uLnTx/>
                          <a:uFillTx/>
                          <a:latin typeface="+mn-lt"/>
                          <a:ea typeface="+mn-ea"/>
                          <a:cs typeface="Arial" panose="020B0604020202020204" pitchFamily="34" charset="0"/>
                        </a:rPr>
                        <a:t> </a:t>
                      </a:r>
                      <a:r>
                        <a:rPr kumimoji="0" lang="en-GB" sz="2200" b="1" i="0" u="none" strike="noStrike" kern="1200" cap="none" spc="0" normalizeH="0" baseline="0" noProof="0" dirty="0" smtClean="0">
                          <a:ln>
                            <a:noFill/>
                          </a:ln>
                          <a:solidFill>
                            <a:srgbClr val="C00000"/>
                          </a:solidFill>
                          <a:effectLst/>
                          <a:uLnTx/>
                          <a:uFillTx/>
                          <a:latin typeface="+mn-lt"/>
                          <a:ea typeface="+mn-ea"/>
                          <a:cs typeface="Arial" panose="020B0604020202020204" pitchFamily="34" charset="0"/>
                        </a:rPr>
                        <a:t>kinetic energy </a:t>
                      </a:r>
                      <a:r>
                        <a:rPr kumimoji="0" lang="en-GB" sz="2200" b="0" i="0" u="none" strike="noStrike" kern="1200" cap="none" spc="0" normalizeH="0" baseline="0" noProof="0" dirty="0" smtClean="0">
                          <a:ln>
                            <a:noFill/>
                          </a:ln>
                          <a:solidFill>
                            <a:prstClr val="black"/>
                          </a:solidFill>
                          <a:effectLst/>
                          <a:uLnTx/>
                          <a:uFillTx/>
                          <a:latin typeface="+mn-lt"/>
                          <a:ea typeface="+mn-ea"/>
                          <a:cs typeface="Arial" panose="020B0604020202020204" pitchFamily="34" charset="0"/>
                        </a:rPr>
                        <a:t>of the particles in a substance.</a:t>
                      </a:r>
                    </a:p>
                    <a:p>
                      <a:pPr marL="457200" marR="0" lvl="0" indent="-457200" algn="l" defTabSz="914400" rtl="0" eaLnBrk="0" fontAlgn="base" latinLnBrk="0" hangingPunct="0">
                        <a:lnSpc>
                          <a:spcPct val="100000"/>
                        </a:lnSpc>
                        <a:spcBef>
                          <a:spcPct val="0"/>
                        </a:spcBef>
                        <a:spcAft>
                          <a:spcPct val="0"/>
                        </a:spcAft>
                        <a:buClrTx/>
                        <a:buSzTx/>
                        <a:buFont typeface="+mj-lt"/>
                        <a:buAutoNum type="arabicPeriod"/>
                        <a:tabLst/>
                        <a:defRPr/>
                      </a:pPr>
                      <a:r>
                        <a:rPr kumimoji="0" lang="en-GB" sz="2200" b="1" i="0" u="none" strike="noStrike" kern="1200" cap="none" spc="0" normalizeH="0" baseline="0" noProof="0" dirty="0" smtClean="0">
                          <a:ln>
                            <a:noFill/>
                          </a:ln>
                          <a:solidFill>
                            <a:srgbClr val="C00000"/>
                          </a:solidFill>
                          <a:effectLst/>
                          <a:uLnTx/>
                          <a:uFillTx/>
                          <a:latin typeface="+mn-lt"/>
                          <a:ea typeface="+mn-ea"/>
                          <a:cs typeface="Arial" panose="020B0604020202020204" pitchFamily="34" charset="0"/>
                        </a:rPr>
                        <a:t>Thermal energy </a:t>
                      </a:r>
                      <a:r>
                        <a:rPr kumimoji="0" lang="en-GB" sz="2200" b="0" i="0" u="none" strike="noStrike" kern="1200" cap="none" spc="0" normalizeH="0" baseline="0" noProof="0" dirty="0" smtClean="0">
                          <a:ln>
                            <a:noFill/>
                          </a:ln>
                          <a:solidFill>
                            <a:prstClr val="black"/>
                          </a:solidFill>
                          <a:effectLst/>
                          <a:uLnTx/>
                          <a:uFillTx/>
                          <a:latin typeface="+mn-lt"/>
                          <a:ea typeface="+mn-ea"/>
                          <a:cs typeface="Arial" panose="020B0604020202020204" pitchFamily="34" charset="0"/>
                        </a:rPr>
                        <a:t>is a measure of the </a:t>
                      </a:r>
                      <a:r>
                        <a:rPr kumimoji="0" lang="en-GB" sz="2200" b="1" i="0" u="none" strike="noStrike" kern="1200" cap="none" spc="0" normalizeH="0" baseline="0" noProof="0" dirty="0" smtClean="0">
                          <a:ln>
                            <a:noFill/>
                          </a:ln>
                          <a:solidFill>
                            <a:srgbClr val="C00000"/>
                          </a:solidFill>
                          <a:effectLst/>
                          <a:uLnTx/>
                          <a:uFillTx/>
                          <a:latin typeface="+mn-lt"/>
                          <a:ea typeface="+mn-ea"/>
                          <a:cs typeface="Arial" panose="020B0604020202020204" pitchFamily="34" charset="0"/>
                        </a:rPr>
                        <a:t>total energy </a:t>
                      </a:r>
                      <a:r>
                        <a:rPr kumimoji="0" lang="en-GB" sz="2200" b="0" i="0" u="none" strike="noStrike" kern="1200" cap="none" spc="0" normalizeH="0" baseline="0" noProof="0" dirty="0" smtClean="0">
                          <a:ln>
                            <a:noFill/>
                          </a:ln>
                          <a:solidFill>
                            <a:prstClr val="black"/>
                          </a:solidFill>
                          <a:effectLst/>
                          <a:uLnTx/>
                          <a:uFillTx/>
                          <a:latin typeface="+mn-lt"/>
                          <a:ea typeface="+mn-ea"/>
                          <a:cs typeface="Arial" panose="020B0604020202020204" pitchFamily="34" charset="0"/>
                        </a:rPr>
                        <a:t>that all the particles in a substance have.</a:t>
                      </a:r>
                    </a:p>
                    <a:p>
                      <a:pPr marL="457200" marR="0" lvl="0" indent="-457200" algn="l" defTabSz="914400" rtl="0" eaLnBrk="0" fontAlgn="base" latinLnBrk="0" hangingPunct="0">
                        <a:lnSpc>
                          <a:spcPct val="100000"/>
                        </a:lnSpc>
                        <a:spcBef>
                          <a:spcPct val="0"/>
                        </a:spcBef>
                        <a:spcAft>
                          <a:spcPct val="0"/>
                        </a:spcAft>
                        <a:buClrTx/>
                        <a:buSzTx/>
                        <a:buFont typeface="+mj-lt"/>
                        <a:buAutoNum type="arabicPeriod"/>
                        <a:tabLst/>
                        <a:defRPr/>
                      </a:pPr>
                      <a:r>
                        <a:rPr kumimoji="0" lang="en-GB" sz="2200" b="1" i="0" u="none" strike="noStrike" kern="1200" cap="none" spc="0" normalizeH="0" baseline="0" noProof="0" dirty="0" smtClean="0">
                          <a:ln>
                            <a:noFill/>
                          </a:ln>
                          <a:solidFill>
                            <a:srgbClr val="C00000"/>
                          </a:solidFill>
                          <a:effectLst/>
                          <a:uLnTx/>
                          <a:uFillTx/>
                          <a:latin typeface="+mn-lt"/>
                          <a:ea typeface="+mn-ea"/>
                          <a:cs typeface="Arial" panose="020B0604020202020204" pitchFamily="34" charset="0"/>
                        </a:rPr>
                        <a:t>So</a:t>
                      </a:r>
                      <a:r>
                        <a:rPr kumimoji="0" lang="en-GB" sz="2200" b="0" i="0" u="none" strike="noStrike" kern="1200" cap="none" spc="0" normalizeH="0" baseline="0" noProof="0" dirty="0" smtClean="0">
                          <a:ln>
                            <a:noFill/>
                          </a:ln>
                          <a:solidFill>
                            <a:prstClr val="black"/>
                          </a:solidFill>
                          <a:effectLst/>
                          <a:uLnTx/>
                          <a:uFillTx/>
                          <a:latin typeface="+mn-lt"/>
                          <a:ea typeface="+mn-ea"/>
                          <a:cs typeface="Arial" panose="020B0604020202020204" pitchFamily="34" charset="0"/>
                        </a:rPr>
                        <a:t> the bath has more particles with some kinetic energy.</a:t>
                      </a:r>
                    </a:p>
                    <a:p>
                      <a:pPr marL="457200" marR="0" lvl="0" indent="-457200" algn="l" defTabSz="914400" rtl="0" eaLnBrk="0" fontAlgn="base" latinLnBrk="0" hangingPunct="0">
                        <a:lnSpc>
                          <a:spcPct val="100000"/>
                        </a:lnSpc>
                        <a:spcBef>
                          <a:spcPct val="0"/>
                        </a:spcBef>
                        <a:spcAft>
                          <a:spcPct val="0"/>
                        </a:spcAft>
                        <a:buClrTx/>
                        <a:buSzTx/>
                        <a:buFont typeface="+mj-lt"/>
                        <a:buAutoNum type="arabicPeriod"/>
                        <a:tabLst/>
                        <a:defRPr/>
                      </a:pPr>
                      <a:r>
                        <a:rPr kumimoji="0" lang="en-GB" sz="2200" b="0" i="0" u="none" strike="noStrike" kern="1200" cap="none" spc="0" normalizeH="0" baseline="0" noProof="0" dirty="0" smtClean="0">
                          <a:ln>
                            <a:noFill/>
                          </a:ln>
                          <a:solidFill>
                            <a:prstClr val="black"/>
                          </a:solidFill>
                          <a:effectLst/>
                          <a:uLnTx/>
                          <a:uFillTx/>
                          <a:latin typeface="+mn-lt"/>
                          <a:ea typeface="+mn-ea"/>
                          <a:cs typeface="Arial" panose="020B0604020202020204" pitchFamily="34" charset="0"/>
                        </a:rPr>
                        <a:t>The tea has fewer particles which have lots of kinetic energy.</a:t>
                      </a:r>
                    </a:p>
                    <a:p>
                      <a:pPr marL="457200" marR="0" lvl="0" indent="-457200" algn="l" defTabSz="914400" rtl="0" eaLnBrk="0" fontAlgn="base" latinLnBrk="0" hangingPunct="0">
                        <a:lnSpc>
                          <a:spcPct val="100000"/>
                        </a:lnSpc>
                        <a:spcBef>
                          <a:spcPct val="0"/>
                        </a:spcBef>
                        <a:spcAft>
                          <a:spcPct val="0"/>
                        </a:spcAft>
                        <a:buClrTx/>
                        <a:buSzTx/>
                        <a:buFont typeface="+mj-lt"/>
                        <a:buAutoNum type="arabicPeriod"/>
                        <a:tabLst/>
                        <a:defRPr/>
                      </a:pPr>
                      <a:r>
                        <a:rPr kumimoji="0" lang="en-GB" sz="2200" b="1" i="0" u="none" strike="noStrike" kern="1200" cap="none" spc="0" normalizeH="0" baseline="0" noProof="0" dirty="0" smtClean="0">
                          <a:ln>
                            <a:noFill/>
                          </a:ln>
                          <a:solidFill>
                            <a:srgbClr val="C00000"/>
                          </a:solidFill>
                          <a:effectLst/>
                          <a:uLnTx/>
                          <a:uFillTx/>
                          <a:latin typeface="+mn-lt"/>
                          <a:ea typeface="+mn-ea"/>
                          <a:cs typeface="Arial" panose="020B0604020202020204" pitchFamily="34" charset="0"/>
                        </a:rPr>
                        <a:t>Which means</a:t>
                      </a:r>
                      <a:r>
                        <a:rPr kumimoji="0" lang="en-GB" sz="2200" b="0" i="0" u="none" strike="noStrike" kern="1200" cap="none" spc="0" normalizeH="0" baseline="0" noProof="0" dirty="0" smtClean="0">
                          <a:ln>
                            <a:noFill/>
                          </a:ln>
                          <a:solidFill>
                            <a:prstClr val="black"/>
                          </a:solidFill>
                          <a:effectLst/>
                          <a:uLnTx/>
                          <a:uFillTx/>
                          <a:latin typeface="+mn-lt"/>
                          <a:ea typeface="+mn-ea"/>
                          <a:cs typeface="Arial" panose="020B0604020202020204" pitchFamily="34" charset="0"/>
                        </a:rPr>
                        <a:t> the bath has a bigger thermal energy store than the tea.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E0B4"/>
                    </a:solidFill>
                  </a:tcPr>
                </a:tc>
                <a:extLst>
                  <a:ext uri="{0D108BD9-81ED-4DB2-BD59-A6C34878D82A}">
                    <a16:rowId xmlns:a16="http://schemas.microsoft.com/office/drawing/2014/main" val="3681787193"/>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1749851161"/>
              </p:ext>
            </p:extLst>
          </p:nvPr>
        </p:nvGraphicFramePr>
        <p:xfrm>
          <a:off x="165356" y="4484944"/>
          <a:ext cx="8784975" cy="1188720"/>
        </p:xfrm>
        <a:graphic>
          <a:graphicData uri="http://schemas.openxmlformats.org/drawingml/2006/table">
            <a:tbl>
              <a:tblPr firstRow="1" bandRow="1">
                <a:tableStyleId>{5940675A-B579-460E-94D1-54222C63F5DA}</a:tableStyleId>
              </a:tblPr>
              <a:tblGrid>
                <a:gridCol w="999583">
                  <a:extLst>
                    <a:ext uri="{9D8B030D-6E8A-4147-A177-3AD203B41FA5}">
                      <a16:colId xmlns:a16="http://schemas.microsoft.com/office/drawing/2014/main" val="2353826586"/>
                    </a:ext>
                  </a:extLst>
                </a:gridCol>
                <a:gridCol w="7785392">
                  <a:extLst>
                    <a:ext uri="{9D8B030D-6E8A-4147-A177-3AD203B41FA5}">
                      <a16:colId xmlns:a16="http://schemas.microsoft.com/office/drawing/2014/main" val="2399486497"/>
                    </a:ext>
                  </a:extLst>
                </a:gridCol>
              </a:tblGrid>
              <a:tr h="688479">
                <a:tc>
                  <a:txBody>
                    <a:bodyPr/>
                    <a:lstStyle/>
                    <a:p>
                      <a:pPr algn="ctr"/>
                      <a:r>
                        <a:rPr lang="en-GB" sz="2400" b="1" dirty="0">
                          <a:solidFill>
                            <a:srgbClr val="FFFF00"/>
                          </a:solidFill>
                        </a:rPr>
                        <a:t>S + C</a:t>
                      </a:r>
                    </a:p>
                  </a:txBody>
                  <a:tcPr anchor="ctr">
                    <a:solidFill>
                      <a:srgbClr val="7030A0"/>
                    </a:solidFill>
                  </a:tcPr>
                </a:tc>
                <a:tc>
                  <a:txBody>
                    <a:bodyPr/>
                    <a:lstStyle/>
                    <a:p>
                      <a:pPr marL="457200" indent="-457200">
                        <a:buFont typeface="+mj-lt"/>
                        <a:buAutoNum type="arabicPeriod"/>
                      </a:pPr>
                      <a:r>
                        <a:rPr lang="en-GB" sz="2400" baseline="0" dirty="0" smtClean="0"/>
                        <a:t>The spark has a high temperature but low thermal store.</a:t>
                      </a:r>
                    </a:p>
                    <a:p>
                      <a:pPr marL="457200" indent="-457200">
                        <a:buFont typeface="+mj-lt"/>
                        <a:buAutoNum type="arabicPeriod"/>
                      </a:pPr>
                      <a:r>
                        <a:rPr lang="en-GB" sz="2400" baseline="0" dirty="0" smtClean="0"/>
                        <a:t>So when the spark hits you there is not enough energy to transfer to you to burn your hand.</a:t>
                      </a:r>
                      <a:endParaRPr lang="en-GB" sz="2400" dirty="0"/>
                    </a:p>
                  </a:txBody>
                  <a:tcPr>
                    <a:solidFill>
                      <a:srgbClr val="CCCCFF"/>
                    </a:solidFill>
                  </a:tcPr>
                </a:tc>
                <a:extLst>
                  <a:ext uri="{0D108BD9-81ED-4DB2-BD59-A6C34878D82A}">
                    <a16:rowId xmlns:a16="http://schemas.microsoft.com/office/drawing/2014/main" val="55402539"/>
                  </a:ext>
                </a:extLst>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2736500025"/>
              </p:ext>
            </p:extLst>
          </p:nvPr>
        </p:nvGraphicFramePr>
        <p:xfrm>
          <a:off x="158096" y="2764069"/>
          <a:ext cx="8784975" cy="1554480"/>
        </p:xfrm>
        <a:graphic>
          <a:graphicData uri="http://schemas.openxmlformats.org/drawingml/2006/table">
            <a:tbl>
              <a:tblPr firstRow="1" bandRow="1">
                <a:tableStyleId>{5940675A-B579-460E-94D1-54222C63F5DA}</a:tableStyleId>
              </a:tblPr>
              <a:tblGrid>
                <a:gridCol w="975521">
                  <a:extLst>
                    <a:ext uri="{9D8B030D-6E8A-4147-A177-3AD203B41FA5}">
                      <a16:colId xmlns:a16="http://schemas.microsoft.com/office/drawing/2014/main" val="2353826586"/>
                    </a:ext>
                  </a:extLst>
                </a:gridCol>
                <a:gridCol w="7809454">
                  <a:extLst>
                    <a:ext uri="{9D8B030D-6E8A-4147-A177-3AD203B41FA5}">
                      <a16:colId xmlns:a16="http://schemas.microsoft.com/office/drawing/2014/main" val="2399486497"/>
                    </a:ext>
                  </a:extLst>
                </a:gridCol>
              </a:tblGrid>
              <a:tr h="688479">
                <a:tc>
                  <a:txBody>
                    <a:bodyPr/>
                    <a:lstStyle/>
                    <a:p>
                      <a:pPr algn="ctr"/>
                      <a:r>
                        <a:rPr lang="en-GB" sz="2400" b="1" dirty="0">
                          <a:solidFill>
                            <a:srgbClr val="FFFF00"/>
                          </a:solidFill>
                        </a:rPr>
                        <a:t>Next</a:t>
                      </a:r>
                      <a:r>
                        <a:rPr lang="en-GB" sz="2400" b="1" baseline="0" dirty="0">
                          <a:solidFill>
                            <a:srgbClr val="FFFF00"/>
                          </a:solidFill>
                        </a:rPr>
                        <a:t> Steps</a:t>
                      </a:r>
                      <a:endParaRPr lang="en-GB" sz="2400" b="1" dirty="0">
                        <a:solidFill>
                          <a:srgbClr val="FFFF00"/>
                        </a:solidFill>
                      </a:endParaRPr>
                    </a:p>
                  </a:txBody>
                  <a:tcPr anchor="ctr">
                    <a:solidFill>
                      <a:schemeClr val="accent6">
                        <a:lumMod val="75000"/>
                      </a:schemeClr>
                    </a:solidFill>
                  </a:tcPr>
                </a:tc>
                <a:tc>
                  <a:txBody>
                    <a:bodyPr/>
                    <a:lstStyle/>
                    <a:p>
                      <a:pPr marL="342900" indent="-342900">
                        <a:buFont typeface="Arial" panose="020B0604020202020204" pitchFamily="34" charset="0"/>
                        <a:buChar char="•"/>
                      </a:pPr>
                      <a:r>
                        <a:rPr lang="en-GB" sz="2400" dirty="0"/>
                        <a:t>Include</a:t>
                      </a:r>
                      <a:r>
                        <a:rPr lang="en-GB" sz="2400" baseline="0" dirty="0"/>
                        <a:t> the following </a:t>
                      </a:r>
                      <a:r>
                        <a:rPr lang="en-GB" sz="2400" b="1" baseline="0" dirty="0">
                          <a:solidFill>
                            <a:srgbClr val="C00000"/>
                          </a:solidFill>
                        </a:rPr>
                        <a:t>keyword/key term </a:t>
                      </a:r>
                      <a:r>
                        <a:rPr lang="en-GB" sz="2400" baseline="0" dirty="0"/>
                        <a:t>in your answer </a:t>
                      </a:r>
                      <a:r>
                        <a:rPr lang="en-GB" sz="2400" b="1" baseline="0" dirty="0">
                          <a:solidFill>
                            <a:srgbClr val="C00000"/>
                          </a:solidFill>
                        </a:rPr>
                        <a:t>….</a:t>
                      </a:r>
                      <a:endParaRPr lang="en-GB" sz="2400" dirty="0"/>
                    </a:p>
                    <a:p>
                      <a:pPr marL="342900" indent="-342900">
                        <a:buFont typeface="Arial" panose="020B0604020202020204" pitchFamily="34" charset="0"/>
                        <a:buChar char="•"/>
                      </a:pPr>
                      <a:r>
                        <a:rPr lang="en-GB" sz="2400" dirty="0"/>
                        <a:t>Include</a:t>
                      </a:r>
                      <a:r>
                        <a:rPr lang="en-GB" sz="2400" baseline="0" dirty="0"/>
                        <a:t> the following </a:t>
                      </a:r>
                      <a:r>
                        <a:rPr lang="en-GB" sz="2400" b="1" baseline="0" dirty="0">
                          <a:solidFill>
                            <a:srgbClr val="C00000"/>
                          </a:solidFill>
                        </a:rPr>
                        <a:t>explanation </a:t>
                      </a:r>
                      <a:r>
                        <a:rPr lang="en-GB" sz="2400" baseline="0" dirty="0"/>
                        <a:t>in your answer </a:t>
                      </a:r>
                      <a:r>
                        <a:rPr lang="en-GB" sz="2400" b="1" baseline="0" dirty="0">
                          <a:solidFill>
                            <a:srgbClr val="C00000"/>
                          </a:solidFill>
                        </a:rPr>
                        <a:t>….</a:t>
                      </a:r>
                    </a:p>
                    <a:p>
                      <a:pPr marL="342900" marR="0" lvl="0" indent="-34290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400" b="1" baseline="0" dirty="0" smtClean="0">
                          <a:solidFill>
                            <a:srgbClr val="C00000"/>
                          </a:solidFill>
                        </a:rPr>
                        <a:t>Attempt </a:t>
                      </a:r>
                      <a:r>
                        <a:rPr lang="en-GB" sz="2400" b="0" baseline="0" dirty="0" smtClean="0">
                          <a:solidFill>
                            <a:schemeClr val="tx1"/>
                          </a:solidFill>
                        </a:rPr>
                        <a:t>the stretch </a:t>
                      </a:r>
                      <a:r>
                        <a:rPr lang="en-GB" sz="2400" b="0" baseline="0" dirty="0">
                          <a:solidFill>
                            <a:schemeClr val="tx1"/>
                          </a:solidFill>
                        </a:rPr>
                        <a:t>and </a:t>
                      </a:r>
                      <a:r>
                        <a:rPr lang="en-GB" sz="2400" b="0" baseline="0" dirty="0" smtClean="0">
                          <a:solidFill>
                            <a:schemeClr val="tx1"/>
                          </a:solidFill>
                        </a:rPr>
                        <a:t>challenge question.</a:t>
                      </a:r>
                      <a:endParaRPr lang="en-GB" sz="2400" b="0" baseline="0" dirty="0">
                        <a:solidFill>
                          <a:schemeClr val="tx1"/>
                        </a:solidFill>
                      </a:endParaRPr>
                    </a:p>
                    <a:p>
                      <a:pPr marL="342900" marR="0" lvl="0" indent="-34290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400" b="0" baseline="0" dirty="0">
                          <a:solidFill>
                            <a:schemeClr val="tx1"/>
                          </a:solidFill>
                        </a:rPr>
                        <a:t>Link ideas to electrolysis.</a:t>
                      </a:r>
                    </a:p>
                  </a:txBody>
                  <a:tcPr>
                    <a:solidFill>
                      <a:schemeClr val="accent6">
                        <a:lumMod val="20000"/>
                        <a:lumOff val="80000"/>
                      </a:schemeClr>
                    </a:solidFill>
                  </a:tcPr>
                </a:tc>
                <a:extLst>
                  <a:ext uri="{0D108BD9-81ED-4DB2-BD59-A6C34878D82A}">
                    <a16:rowId xmlns:a16="http://schemas.microsoft.com/office/drawing/2014/main" val="55402539"/>
                  </a:ext>
                </a:extLst>
              </a:tr>
            </a:tbl>
          </a:graphicData>
        </a:graphic>
      </p:graphicFrame>
      <p:pic>
        <p:nvPicPr>
          <p:cNvPr id="2" name="Picture 1"/>
          <p:cNvPicPr>
            <a:picLocks noChangeAspect="1"/>
          </p:cNvPicPr>
          <p:nvPr/>
        </p:nvPicPr>
        <p:blipFill>
          <a:blip r:embed="rId3"/>
          <a:stretch>
            <a:fillRect/>
          </a:stretch>
        </p:blipFill>
        <p:spPr>
          <a:xfrm>
            <a:off x="8004303" y="5968525"/>
            <a:ext cx="938768" cy="827389"/>
          </a:xfrm>
          <a:prstGeom prst="rect">
            <a:avLst/>
          </a:prstGeom>
        </p:spPr>
      </p:pic>
      <p:pic>
        <p:nvPicPr>
          <p:cNvPr id="8" name="Picture 7"/>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020272" y="6056437"/>
            <a:ext cx="868756" cy="651567"/>
          </a:xfrm>
          <a:prstGeom prst="rect">
            <a:avLst/>
          </a:prstGeom>
        </p:spPr>
      </p:pic>
    </p:spTree>
    <p:extLst>
      <p:ext uri="{BB962C8B-B14F-4D97-AF65-F5344CB8AC3E}">
        <p14:creationId xmlns:p14="http://schemas.microsoft.com/office/powerpoint/2010/main" val="78594343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375782581"/>
              </p:ext>
            </p:extLst>
          </p:nvPr>
        </p:nvGraphicFramePr>
        <p:xfrm>
          <a:off x="1907704" y="1124744"/>
          <a:ext cx="5447928" cy="1584176"/>
        </p:xfrm>
        <a:graphic>
          <a:graphicData uri="http://schemas.openxmlformats.org/drawingml/2006/table">
            <a:tbl>
              <a:tblPr firstRow="1" bandRow="1">
                <a:tableStyleId>{5940675A-B579-460E-94D1-54222C63F5DA}</a:tableStyleId>
              </a:tblPr>
              <a:tblGrid>
                <a:gridCol w="5447928">
                  <a:extLst>
                    <a:ext uri="{9D8B030D-6E8A-4147-A177-3AD203B41FA5}">
                      <a16:colId xmlns:a16="http://schemas.microsoft.com/office/drawing/2014/main" val="2304654665"/>
                    </a:ext>
                  </a:extLst>
                </a:gridCol>
              </a:tblGrid>
              <a:tr h="1584176">
                <a:tc>
                  <a:txBody>
                    <a:bodyPr/>
                    <a:lstStyle/>
                    <a:p>
                      <a:pPr algn="ctr"/>
                      <a:r>
                        <a:rPr lang="en-GB" sz="4400" b="1" dirty="0" smtClean="0">
                          <a:solidFill>
                            <a:schemeClr val="tx1"/>
                          </a:solidFill>
                        </a:rPr>
                        <a:t>Exit</a:t>
                      </a:r>
                      <a:r>
                        <a:rPr lang="en-GB" sz="4400" b="1" baseline="0" dirty="0" smtClean="0">
                          <a:solidFill>
                            <a:schemeClr val="tx1"/>
                          </a:solidFill>
                        </a:rPr>
                        <a:t> Ticket</a:t>
                      </a:r>
                      <a:endParaRPr lang="en-GB" sz="4400" b="1" dirty="0">
                        <a:solidFill>
                          <a:schemeClr val="tx1"/>
                        </a:solidFill>
                      </a:endParaRPr>
                    </a:p>
                  </a:txBody>
                  <a:tcPr anchor="ctr">
                    <a:solidFill>
                      <a:schemeClr val="accent4">
                        <a:lumMod val="60000"/>
                        <a:lumOff val="40000"/>
                      </a:schemeClr>
                    </a:solidFill>
                  </a:tcPr>
                </a:tc>
                <a:extLst>
                  <a:ext uri="{0D108BD9-81ED-4DB2-BD59-A6C34878D82A}">
                    <a16:rowId xmlns:a16="http://schemas.microsoft.com/office/drawing/2014/main" val="2991333895"/>
                  </a:ext>
                </a:extLst>
              </a:tr>
            </a:tbl>
          </a:graphicData>
        </a:graphic>
      </p:graphicFrame>
      <p:pic>
        <p:nvPicPr>
          <p:cNvPr id="4" name="Picture 3"/>
          <p:cNvPicPr>
            <a:picLocks noChangeAspect="1"/>
          </p:cNvPicPr>
          <p:nvPr/>
        </p:nvPicPr>
        <p:blipFill>
          <a:blip r:embed="rId2"/>
          <a:stretch>
            <a:fillRect/>
          </a:stretch>
        </p:blipFill>
        <p:spPr>
          <a:xfrm>
            <a:off x="7092280" y="188640"/>
            <a:ext cx="1857197" cy="758921"/>
          </a:xfrm>
          <a:prstGeom prst="rect">
            <a:avLst/>
          </a:prstGeom>
        </p:spPr>
      </p:pic>
      <p:pic>
        <p:nvPicPr>
          <p:cNvPr id="2" name="Picture 1"/>
          <p:cNvPicPr>
            <a:picLocks noChangeAspect="1"/>
          </p:cNvPicPr>
          <p:nvPr/>
        </p:nvPicPr>
        <p:blipFill>
          <a:blip r:embed="rId3">
            <a:clrChange>
              <a:clrFrom>
                <a:srgbClr val="FFFFFF"/>
              </a:clrFrom>
              <a:clrTo>
                <a:srgbClr val="FFFFFF">
                  <a:alpha val="0"/>
                </a:srgbClr>
              </a:clrTo>
            </a:clrChange>
          </a:blip>
          <a:stretch>
            <a:fillRect/>
          </a:stretch>
        </p:blipFill>
        <p:spPr>
          <a:xfrm>
            <a:off x="3059832" y="2996952"/>
            <a:ext cx="3351209" cy="3351209"/>
          </a:xfrm>
          <a:prstGeom prst="rect">
            <a:avLst/>
          </a:prstGeom>
        </p:spPr>
      </p:pic>
    </p:spTree>
    <p:extLst>
      <p:ext uri="{BB962C8B-B14F-4D97-AF65-F5344CB8AC3E}">
        <p14:creationId xmlns:p14="http://schemas.microsoft.com/office/powerpoint/2010/main" val="59902718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984660079"/>
              </p:ext>
            </p:extLst>
          </p:nvPr>
        </p:nvGraphicFramePr>
        <p:xfrm>
          <a:off x="107505" y="205632"/>
          <a:ext cx="8928991" cy="3723755"/>
        </p:xfrm>
        <a:graphic>
          <a:graphicData uri="http://schemas.openxmlformats.org/drawingml/2006/table">
            <a:tbl>
              <a:tblPr firstRow="1" bandRow="1">
                <a:tableStyleId>{5940675A-B579-460E-94D1-54222C63F5DA}</a:tableStyleId>
              </a:tblPr>
              <a:tblGrid>
                <a:gridCol w="317332">
                  <a:extLst>
                    <a:ext uri="{9D8B030D-6E8A-4147-A177-3AD203B41FA5}">
                      <a16:colId xmlns:a16="http://schemas.microsoft.com/office/drawing/2014/main" val="913255248"/>
                    </a:ext>
                  </a:extLst>
                </a:gridCol>
                <a:gridCol w="3211059">
                  <a:extLst>
                    <a:ext uri="{9D8B030D-6E8A-4147-A177-3AD203B41FA5}">
                      <a16:colId xmlns:a16="http://schemas.microsoft.com/office/drawing/2014/main" val="835547527"/>
                    </a:ext>
                  </a:extLst>
                </a:gridCol>
                <a:gridCol w="1800200">
                  <a:extLst>
                    <a:ext uri="{9D8B030D-6E8A-4147-A177-3AD203B41FA5}">
                      <a16:colId xmlns:a16="http://schemas.microsoft.com/office/drawing/2014/main" val="2312672289"/>
                    </a:ext>
                  </a:extLst>
                </a:gridCol>
                <a:gridCol w="1800200">
                  <a:extLst>
                    <a:ext uri="{9D8B030D-6E8A-4147-A177-3AD203B41FA5}">
                      <a16:colId xmlns:a16="http://schemas.microsoft.com/office/drawing/2014/main" val="2086523959"/>
                    </a:ext>
                  </a:extLst>
                </a:gridCol>
                <a:gridCol w="1800200">
                  <a:extLst>
                    <a:ext uri="{9D8B030D-6E8A-4147-A177-3AD203B41FA5}">
                      <a16:colId xmlns:a16="http://schemas.microsoft.com/office/drawing/2014/main" val="4280423365"/>
                    </a:ext>
                  </a:extLst>
                </a:gridCol>
              </a:tblGrid>
              <a:tr h="254177">
                <a:tc>
                  <a:txBody>
                    <a:bodyPr/>
                    <a:lstStyle/>
                    <a:p>
                      <a:pPr algn="ctr"/>
                      <a:endParaRPr lang="en-GB" sz="1400" dirty="0">
                        <a:solidFill>
                          <a:schemeClr val="bg1"/>
                        </a:solidFill>
                      </a:endParaRPr>
                    </a:p>
                  </a:txBody>
                  <a:tcPr marL="88751" marR="88751" marT="44375" marB="44375" anchor="ctr">
                    <a:solidFill>
                      <a:schemeClr val="tx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b="0" dirty="0" smtClean="0">
                        <a:solidFill>
                          <a:schemeClr val="bg1"/>
                        </a:solidFill>
                        <a:latin typeface="Calibri" pitchFamily="34" charset="0"/>
                        <a:ea typeface="SimSun"/>
                        <a:cs typeface="Calibri" pitchFamily="34" charset="0"/>
                      </a:endParaRPr>
                    </a:p>
                  </a:txBody>
                  <a:tcPr marL="44375" marR="44375" marT="44375" marB="44375" anchor="ctr">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dirty="0" smtClean="0">
                          <a:solidFill>
                            <a:srgbClr val="FFFF00"/>
                          </a:solidFill>
                          <a:latin typeface="Calibri" pitchFamily="34" charset="0"/>
                          <a:ea typeface="SimSun"/>
                          <a:cs typeface="Calibri" pitchFamily="34" charset="0"/>
                        </a:rPr>
                        <a:t>A</a:t>
                      </a:r>
                    </a:p>
                  </a:txBody>
                  <a:tcPr marL="44375" marR="44375" marT="44375" marB="44375">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dirty="0" smtClean="0">
                          <a:solidFill>
                            <a:srgbClr val="FFFF00"/>
                          </a:solidFill>
                          <a:latin typeface="Calibri" pitchFamily="34" charset="0"/>
                          <a:ea typeface="SimSun"/>
                          <a:cs typeface="Calibri" pitchFamily="34" charset="0"/>
                        </a:rPr>
                        <a:t>B</a:t>
                      </a:r>
                    </a:p>
                  </a:txBody>
                  <a:tcPr marL="44375" marR="44375" marT="44375" marB="44375">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dirty="0" smtClean="0">
                          <a:solidFill>
                            <a:srgbClr val="FFFF00"/>
                          </a:solidFill>
                          <a:latin typeface="Calibri" pitchFamily="34" charset="0"/>
                          <a:ea typeface="SimSun"/>
                          <a:cs typeface="Calibri" pitchFamily="34" charset="0"/>
                        </a:rPr>
                        <a:t>C</a:t>
                      </a:r>
                    </a:p>
                  </a:txBody>
                  <a:tcPr marL="44375" marR="44375" marT="44375" marB="44375">
                    <a:solidFill>
                      <a:schemeClr val="tx1"/>
                    </a:solidFill>
                  </a:tcPr>
                </a:tc>
                <a:extLst>
                  <a:ext uri="{0D108BD9-81ED-4DB2-BD59-A6C34878D82A}">
                    <a16:rowId xmlns:a16="http://schemas.microsoft.com/office/drawing/2014/main" val="3364882587"/>
                  </a:ext>
                </a:extLst>
              </a:tr>
              <a:tr h="561905">
                <a:tc>
                  <a:txBody>
                    <a:bodyPr/>
                    <a:lstStyle/>
                    <a:p>
                      <a:pPr algn="ctr"/>
                      <a:r>
                        <a:rPr lang="en-GB" sz="2200" dirty="0" smtClean="0">
                          <a:latin typeface="Calibri" panose="020F0502020204030204" pitchFamily="34" charset="0"/>
                          <a:cs typeface="Calibri" panose="020F0502020204030204" pitchFamily="34" charset="0"/>
                        </a:rPr>
                        <a:t>1</a:t>
                      </a:r>
                      <a:endParaRPr lang="en-GB" sz="2200" dirty="0">
                        <a:latin typeface="Calibri" panose="020F0502020204030204" pitchFamily="34" charset="0"/>
                        <a:cs typeface="Calibri" panose="020F0502020204030204" pitchFamily="34" charset="0"/>
                      </a:endParaRPr>
                    </a:p>
                  </a:txBody>
                  <a:tcPr marL="88751" marR="88751" marT="44375" marB="44375" anchor="ctr">
                    <a:solidFill>
                      <a:schemeClr val="accent4">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smtClean="0">
                          <a:ln>
                            <a:noFill/>
                          </a:ln>
                          <a:solidFill>
                            <a:srgbClr val="C00000"/>
                          </a:solidFill>
                          <a:effectLst/>
                          <a:uLnTx/>
                          <a:uFillTx/>
                          <a:latin typeface="Calibri" pitchFamily="34" charset="0"/>
                          <a:ea typeface="SimSun"/>
                          <a:cs typeface="Calibri" pitchFamily="34" charset="0"/>
                        </a:rPr>
                        <a:t>Identify </a:t>
                      </a:r>
                      <a:r>
                        <a:rPr kumimoji="0" lang="en-GB" sz="2200" b="0" i="0" u="none" strike="noStrike" kern="1200" cap="none" spc="0" normalizeH="0" baseline="0" noProof="0" dirty="0" smtClean="0">
                          <a:ln>
                            <a:noFill/>
                          </a:ln>
                          <a:solidFill>
                            <a:schemeClr val="tx1"/>
                          </a:solidFill>
                          <a:effectLst/>
                          <a:uLnTx/>
                          <a:uFillTx/>
                          <a:latin typeface="Calibri" pitchFamily="34" charset="0"/>
                          <a:ea typeface="SimSun"/>
                          <a:cs typeface="Calibri" pitchFamily="34" charset="0"/>
                        </a:rPr>
                        <a:t>the store below which has the most thermal energy</a:t>
                      </a:r>
                    </a:p>
                  </a:txBody>
                  <a:tcPr marL="44375" marR="44375" marT="44375" marB="44375" anchor="ctr">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b="1" dirty="0" smtClean="0">
                          <a:solidFill>
                            <a:srgbClr val="7030A0"/>
                          </a:solidFill>
                          <a:latin typeface="Calibri" pitchFamily="34" charset="0"/>
                          <a:ea typeface="SimSun"/>
                          <a:cs typeface="Calibri" pitchFamily="34" charset="0"/>
                        </a:rPr>
                        <a:t>Hot</a:t>
                      </a:r>
                      <a:r>
                        <a:rPr lang="en-GB" sz="2200" b="1" baseline="0" dirty="0" smtClean="0">
                          <a:solidFill>
                            <a:srgbClr val="7030A0"/>
                          </a:solidFill>
                          <a:latin typeface="Calibri" pitchFamily="34" charset="0"/>
                          <a:ea typeface="SimSun"/>
                          <a:cs typeface="Calibri" pitchFamily="34" charset="0"/>
                        </a:rPr>
                        <a:t> water</a:t>
                      </a:r>
                      <a:endParaRPr lang="en-GB" sz="2200" b="1" dirty="0" smtClean="0">
                        <a:solidFill>
                          <a:srgbClr val="7030A0"/>
                        </a:solidFill>
                        <a:latin typeface="Calibri" pitchFamily="34" charset="0"/>
                        <a:ea typeface="SimSun"/>
                        <a:cs typeface="Calibri" pitchFamily="34" charset="0"/>
                      </a:endParaRPr>
                    </a:p>
                  </a:txBody>
                  <a:tcPr marL="44375" marR="44375" marT="44375" marB="44375" anchor="ctr">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b="1" dirty="0" smtClean="0">
                          <a:solidFill>
                            <a:srgbClr val="7030A0"/>
                          </a:solidFill>
                          <a:latin typeface="Calibri" pitchFamily="34" charset="0"/>
                          <a:ea typeface="SimSun"/>
                          <a:cs typeface="Calibri" pitchFamily="34" charset="0"/>
                        </a:rPr>
                        <a:t>Ice</a:t>
                      </a:r>
                      <a:r>
                        <a:rPr lang="en-GB" sz="2200" b="1" baseline="0" dirty="0" smtClean="0">
                          <a:solidFill>
                            <a:srgbClr val="7030A0"/>
                          </a:solidFill>
                          <a:latin typeface="Calibri" pitchFamily="34" charset="0"/>
                          <a:ea typeface="SimSun"/>
                          <a:cs typeface="Calibri" pitchFamily="34" charset="0"/>
                        </a:rPr>
                        <a:t> Berg</a:t>
                      </a:r>
                      <a:endParaRPr lang="en-GB" sz="2200" b="1" dirty="0" smtClean="0">
                        <a:solidFill>
                          <a:srgbClr val="7030A0"/>
                        </a:solidFill>
                        <a:latin typeface="Calibri" pitchFamily="34" charset="0"/>
                        <a:ea typeface="SimSun"/>
                        <a:cs typeface="Calibri" pitchFamily="34" charset="0"/>
                      </a:endParaRPr>
                    </a:p>
                  </a:txBody>
                  <a:tcPr marL="44375" marR="44375" marT="44375" marB="44375" anchor="ctr">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b="1" dirty="0" smtClean="0">
                          <a:solidFill>
                            <a:srgbClr val="7030A0"/>
                          </a:solidFill>
                          <a:latin typeface="Calibri" pitchFamily="34" charset="0"/>
                          <a:ea typeface="SimSun"/>
                          <a:cs typeface="Calibri" pitchFamily="34" charset="0"/>
                        </a:rPr>
                        <a:t>Warm Sunlight</a:t>
                      </a:r>
                    </a:p>
                  </a:txBody>
                  <a:tcPr marL="44375" marR="44375" marT="44375" marB="44375" anchor="ctr">
                    <a:solidFill>
                      <a:schemeClr val="accent4">
                        <a:lumMod val="40000"/>
                        <a:lumOff val="60000"/>
                      </a:schemeClr>
                    </a:solidFill>
                  </a:tcPr>
                </a:tc>
                <a:extLst>
                  <a:ext uri="{0D108BD9-81ED-4DB2-BD59-A6C34878D82A}">
                    <a16:rowId xmlns:a16="http://schemas.microsoft.com/office/drawing/2014/main" val="2459924236"/>
                  </a:ext>
                </a:extLst>
              </a:tr>
              <a:tr h="561905">
                <a:tc>
                  <a:txBody>
                    <a:bodyPr/>
                    <a:lstStyle/>
                    <a:p>
                      <a:pPr algn="ctr"/>
                      <a:r>
                        <a:rPr lang="en-GB" sz="2200" dirty="0" smtClean="0">
                          <a:latin typeface="Calibri" panose="020F0502020204030204" pitchFamily="34" charset="0"/>
                          <a:cs typeface="Calibri" panose="020F0502020204030204" pitchFamily="34" charset="0"/>
                        </a:rPr>
                        <a:t>2</a:t>
                      </a:r>
                      <a:endParaRPr lang="en-GB" sz="2200" dirty="0">
                        <a:latin typeface="Calibri" panose="020F0502020204030204" pitchFamily="34" charset="0"/>
                        <a:cs typeface="Calibri" panose="020F0502020204030204" pitchFamily="34" charset="0"/>
                      </a:endParaRPr>
                    </a:p>
                  </a:txBody>
                  <a:tcPr marL="88751" marR="88751" marT="44375" marB="44375" anchor="ctr">
                    <a:solidFill>
                      <a:schemeClr val="accent4">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smtClean="0">
                          <a:ln>
                            <a:noFill/>
                          </a:ln>
                          <a:solidFill>
                            <a:srgbClr val="C00000"/>
                          </a:solidFill>
                          <a:effectLst/>
                          <a:uLnTx/>
                          <a:uFillTx/>
                          <a:latin typeface="Calibri" pitchFamily="34" charset="0"/>
                          <a:ea typeface="SimSun"/>
                          <a:cs typeface="Calibri" pitchFamily="34" charset="0"/>
                        </a:rPr>
                        <a:t>State</a:t>
                      </a:r>
                      <a:r>
                        <a:rPr kumimoji="0" lang="en-GB" sz="2200" b="1" i="0" u="none" strike="noStrike" kern="1200" cap="none" spc="0" normalizeH="0" baseline="0" noProof="0" dirty="0" smtClean="0">
                          <a:ln>
                            <a:noFill/>
                          </a:ln>
                          <a:solidFill>
                            <a:srgbClr val="FF0000"/>
                          </a:solidFill>
                          <a:effectLst/>
                          <a:uLnTx/>
                          <a:uFillTx/>
                          <a:latin typeface="Calibri" pitchFamily="34" charset="0"/>
                          <a:ea typeface="SimSun"/>
                          <a:cs typeface="Calibri" pitchFamily="34" charset="0"/>
                        </a:rPr>
                        <a:t> </a:t>
                      </a:r>
                      <a:r>
                        <a:rPr kumimoji="0" lang="en-GB" sz="2200" b="0" i="0" u="none" strike="noStrike" kern="1200" cap="none" spc="0" normalizeH="0" baseline="0" noProof="0" dirty="0" smtClean="0">
                          <a:ln>
                            <a:noFill/>
                          </a:ln>
                          <a:solidFill>
                            <a:srgbClr val="000000"/>
                          </a:solidFill>
                          <a:effectLst/>
                          <a:uLnTx/>
                          <a:uFillTx/>
                          <a:latin typeface="Calibri" pitchFamily="34" charset="0"/>
                          <a:ea typeface="SimSun"/>
                          <a:cs typeface="Calibri" pitchFamily="34" charset="0"/>
                        </a:rPr>
                        <a:t>the unit for heat.</a:t>
                      </a:r>
                      <a:endParaRPr lang="en-GB" sz="2200" b="0" dirty="0" smtClean="0">
                        <a:solidFill>
                          <a:srgbClr val="000000"/>
                        </a:solidFill>
                        <a:latin typeface="Calibri" pitchFamily="34" charset="0"/>
                        <a:ea typeface="SimSun"/>
                        <a:cs typeface="Calibri" pitchFamily="34" charset="0"/>
                      </a:endParaRPr>
                    </a:p>
                  </a:txBody>
                  <a:tcPr marL="44375" marR="44375" marT="44375" marB="44375" anchor="ctr">
                    <a:solidFill>
                      <a:schemeClr val="accent4">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b="1" dirty="0" smtClean="0">
                          <a:solidFill>
                            <a:srgbClr val="7030A0"/>
                          </a:solidFill>
                          <a:latin typeface="Calibri" pitchFamily="34" charset="0"/>
                          <a:ea typeface="SimSun"/>
                          <a:cs typeface="Calibri" pitchFamily="34" charset="0"/>
                        </a:rPr>
                        <a:t>W</a:t>
                      </a:r>
                    </a:p>
                  </a:txBody>
                  <a:tcPr marL="44375" marR="44375" marT="44375" marB="44375" anchor="ctr">
                    <a:solidFill>
                      <a:schemeClr val="accent4">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b="1" dirty="0" smtClean="0">
                          <a:solidFill>
                            <a:srgbClr val="7030A0"/>
                          </a:solidFill>
                          <a:latin typeface="Calibri" pitchFamily="34" charset="0"/>
                          <a:ea typeface="SimSun"/>
                          <a:cs typeface="Calibri" pitchFamily="34" charset="0"/>
                        </a:rPr>
                        <a:t>J</a:t>
                      </a:r>
                    </a:p>
                  </a:txBody>
                  <a:tcPr marL="44375" marR="44375" marT="44375" marB="44375" anchor="ctr">
                    <a:solidFill>
                      <a:schemeClr val="accent4">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b="1" baseline="30000" dirty="0" err="1" smtClean="0">
                          <a:solidFill>
                            <a:srgbClr val="7030A0"/>
                          </a:solidFill>
                          <a:latin typeface="Calibri" pitchFamily="34" charset="0"/>
                          <a:ea typeface="SimSun"/>
                          <a:cs typeface="Calibri" pitchFamily="34" charset="0"/>
                        </a:rPr>
                        <a:t>o</a:t>
                      </a:r>
                      <a:r>
                        <a:rPr lang="en-GB" sz="2200" b="1" dirty="0" err="1" smtClean="0">
                          <a:solidFill>
                            <a:srgbClr val="7030A0"/>
                          </a:solidFill>
                          <a:latin typeface="Calibri" pitchFamily="34" charset="0"/>
                          <a:ea typeface="SimSun"/>
                          <a:cs typeface="Calibri" pitchFamily="34" charset="0"/>
                        </a:rPr>
                        <a:t>C</a:t>
                      </a:r>
                      <a:endParaRPr lang="en-GB" sz="2200" b="1" dirty="0" smtClean="0">
                        <a:solidFill>
                          <a:srgbClr val="7030A0"/>
                        </a:solidFill>
                        <a:latin typeface="Calibri" pitchFamily="34" charset="0"/>
                        <a:ea typeface="SimSun"/>
                        <a:cs typeface="Calibri" pitchFamily="34" charset="0"/>
                      </a:endParaRPr>
                    </a:p>
                  </a:txBody>
                  <a:tcPr marL="44375" marR="44375" marT="44375" marB="44375" anchor="ctr">
                    <a:solidFill>
                      <a:schemeClr val="accent4">
                        <a:lumMod val="60000"/>
                        <a:lumOff val="40000"/>
                      </a:schemeClr>
                    </a:solidFill>
                  </a:tcPr>
                </a:tc>
                <a:extLst>
                  <a:ext uri="{0D108BD9-81ED-4DB2-BD59-A6C34878D82A}">
                    <a16:rowId xmlns:a16="http://schemas.microsoft.com/office/drawing/2014/main" val="346741319"/>
                  </a:ext>
                </a:extLst>
              </a:tr>
              <a:tr h="561905">
                <a:tc>
                  <a:txBody>
                    <a:bodyPr/>
                    <a:lstStyle/>
                    <a:p>
                      <a:pPr algn="ctr"/>
                      <a:r>
                        <a:rPr lang="en-GB" sz="2200" dirty="0" smtClean="0">
                          <a:latin typeface="Calibri" panose="020F0502020204030204" pitchFamily="34" charset="0"/>
                          <a:cs typeface="Calibri" panose="020F0502020204030204" pitchFamily="34" charset="0"/>
                        </a:rPr>
                        <a:t>3</a:t>
                      </a:r>
                      <a:endParaRPr lang="en-GB" sz="2200" dirty="0">
                        <a:latin typeface="Calibri" panose="020F0502020204030204" pitchFamily="34" charset="0"/>
                        <a:cs typeface="Calibri" panose="020F0502020204030204" pitchFamily="34" charset="0"/>
                      </a:endParaRPr>
                    </a:p>
                  </a:txBody>
                  <a:tcPr marL="88751" marR="88751" marT="44375" marB="44375">
                    <a:solidFill>
                      <a:schemeClr val="accent4">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b="1" dirty="0" smtClean="0">
                          <a:solidFill>
                            <a:srgbClr val="C00000"/>
                          </a:solidFill>
                          <a:latin typeface="Calibri" pitchFamily="34" charset="0"/>
                          <a:ea typeface="SimSun"/>
                          <a:cs typeface="Calibri" pitchFamily="34" charset="0"/>
                        </a:rPr>
                        <a:t>Choose</a:t>
                      </a:r>
                      <a:r>
                        <a:rPr lang="en-GB" sz="2200" b="0" dirty="0" smtClean="0">
                          <a:solidFill>
                            <a:srgbClr val="000000"/>
                          </a:solidFill>
                          <a:latin typeface="Calibri" pitchFamily="34" charset="0"/>
                          <a:ea typeface="SimSun"/>
                          <a:cs typeface="Calibri" pitchFamily="34" charset="0"/>
                        </a:rPr>
                        <a:t> the graph most closely matches the curve that would be found for a hot</a:t>
                      </a:r>
                      <a:r>
                        <a:rPr lang="en-GB" sz="2200" b="0" baseline="0" dirty="0" smtClean="0">
                          <a:solidFill>
                            <a:srgbClr val="000000"/>
                          </a:solidFill>
                          <a:latin typeface="Calibri" pitchFamily="34" charset="0"/>
                          <a:ea typeface="SimSun"/>
                          <a:cs typeface="Calibri" pitchFamily="34" charset="0"/>
                        </a:rPr>
                        <a:t> dog</a:t>
                      </a:r>
                      <a:r>
                        <a:rPr lang="en-GB" sz="2200" b="0" dirty="0" smtClean="0">
                          <a:solidFill>
                            <a:srgbClr val="000000"/>
                          </a:solidFill>
                          <a:latin typeface="Calibri" pitchFamily="34" charset="0"/>
                          <a:ea typeface="SimSun"/>
                          <a:cs typeface="Calibri" pitchFamily="34" charset="0"/>
                        </a:rPr>
                        <a:t> at a cricket match?</a:t>
                      </a:r>
                    </a:p>
                  </a:txBody>
                  <a:tcPr marL="44375" marR="44375" marT="44375" marB="44375" anchor="ctr">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200" b="1" dirty="0" smtClean="0">
                        <a:solidFill>
                          <a:srgbClr val="7030A0"/>
                        </a:solidFill>
                        <a:latin typeface="Calibri" pitchFamily="34" charset="0"/>
                        <a:ea typeface="SimSun"/>
                        <a:cs typeface="Calibri" pitchFamily="34" charset="0"/>
                      </a:endParaRPr>
                    </a:p>
                  </a:txBody>
                  <a:tcPr marL="44375" marR="44375" marT="44375" marB="44375"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200" b="1" dirty="0" smtClean="0">
                        <a:solidFill>
                          <a:srgbClr val="7030A0"/>
                        </a:solidFill>
                        <a:latin typeface="Calibri" pitchFamily="34" charset="0"/>
                        <a:ea typeface="SimSun"/>
                        <a:cs typeface="Calibri" pitchFamily="34" charset="0"/>
                      </a:endParaRPr>
                    </a:p>
                  </a:txBody>
                  <a:tcPr marL="44375" marR="44375" marT="44375" marB="44375"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200" b="1" dirty="0" smtClean="0">
                        <a:solidFill>
                          <a:srgbClr val="7030A0"/>
                        </a:solidFill>
                        <a:latin typeface="Calibri" pitchFamily="34" charset="0"/>
                        <a:ea typeface="SimSun"/>
                        <a:cs typeface="Calibri"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200" b="1" dirty="0" smtClean="0">
                        <a:solidFill>
                          <a:srgbClr val="7030A0"/>
                        </a:solidFill>
                        <a:latin typeface="Calibri" pitchFamily="34" charset="0"/>
                        <a:ea typeface="SimSun"/>
                        <a:cs typeface="Calibri"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200" b="1" dirty="0" smtClean="0">
                        <a:solidFill>
                          <a:srgbClr val="7030A0"/>
                        </a:solidFill>
                        <a:latin typeface="Calibri" pitchFamily="34" charset="0"/>
                        <a:ea typeface="SimSun"/>
                        <a:cs typeface="Calibri"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200" b="1" dirty="0" smtClean="0">
                        <a:solidFill>
                          <a:srgbClr val="7030A0"/>
                        </a:solidFill>
                        <a:latin typeface="Calibri" pitchFamily="34" charset="0"/>
                        <a:ea typeface="SimSun"/>
                        <a:cs typeface="Calibri"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200" b="1" dirty="0" smtClean="0">
                        <a:solidFill>
                          <a:srgbClr val="7030A0"/>
                        </a:solidFill>
                        <a:latin typeface="Calibri" pitchFamily="34" charset="0"/>
                        <a:ea typeface="SimSun"/>
                        <a:cs typeface="Calibri" pitchFamily="34" charset="0"/>
                      </a:endParaRPr>
                    </a:p>
                  </a:txBody>
                  <a:tcPr marL="44375" marR="44375" marT="44375" marB="44375" anchor="ctr">
                    <a:solidFill>
                      <a:schemeClr val="bg1"/>
                    </a:solidFill>
                  </a:tcPr>
                </a:tc>
                <a:extLst>
                  <a:ext uri="{0D108BD9-81ED-4DB2-BD59-A6C34878D82A}">
                    <a16:rowId xmlns:a16="http://schemas.microsoft.com/office/drawing/2014/main" val="826221688"/>
                  </a:ext>
                </a:extLst>
              </a:tr>
            </a:tbl>
          </a:graphicData>
        </a:graphic>
      </p:graphicFrame>
      <p:pic>
        <p:nvPicPr>
          <p:cNvPr id="3" name="Picture 2"/>
          <p:cNvPicPr>
            <a:picLocks noChangeAspect="1"/>
          </p:cNvPicPr>
          <p:nvPr/>
        </p:nvPicPr>
        <p:blipFill>
          <a:blip r:embed="rId3">
            <a:clrChange>
              <a:clrFrom>
                <a:srgbClr val="FFFFFF"/>
              </a:clrFrom>
              <a:clrTo>
                <a:srgbClr val="FFFFFF">
                  <a:alpha val="0"/>
                </a:srgbClr>
              </a:clrTo>
            </a:clrChange>
          </a:blip>
          <a:stretch>
            <a:fillRect/>
          </a:stretch>
        </p:blipFill>
        <p:spPr>
          <a:xfrm>
            <a:off x="7524328" y="5005370"/>
            <a:ext cx="1636606" cy="1636606"/>
          </a:xfrm>
          <a:prstGeom prst="rect">
            <a:avLst/>
          </a:prstGeom>
        </p:spPr>
      </p:pic>
      <p:pic>
        <p:nvPicPr>
          <p:cNvPr id="23" name="Picture 22"/>
          <p:cNvPicPr>
            <a:picLocks noChangeAspect="1"/>
          </p:cNvPicPr>
          <p:nvPr/>
        </p:nvPicPr>
        <p:blipFill rotWithShape="1">
          <a:blip r:embed="rId4">
            <a:clrChange>
              <a:clrFrom>
                <a:srgbClr val="000000">
                  <a:alpha val="0"/>
                </a:srgbClr>
              </a:clrFrom>
              <a:clrTo>
                <a:srgbClr val="000000">
                  <a:alpha val="0"/>
                </a:srgbClr>
              </a:clrTo>
            </a:clrChange>
            <a:duotone>
              <a:schemeClr val="accent6">
                <a:shade val="45000"/>
                <a:satMod val="135000"/>
              </a:schemeClr>
              <a:prstClr val="white"/>
            </a:duotone>
            <a:extLst>
              <a:ext uri="{BEBA8EAE-BF5A-486C-A8C5-ECC9F3942E4B}">
                <a14:imgProps xmlns:a14="http://schemas.microsoft.com/office/drawing/2010/main">
                  <a14:imgLayer r:embed="rId5">
                    <a14:imgEffect>
                      <a14:sharpenSoften amount="50000"/>
                    </a14:imgEffect>
                    <a14:imgEffect>
                      <a14:colorTemperature colorTemp="11200"/>
                    </a14:imgEffect>
                    <a14:imgEffect>
                      <a14:brightnessContrast bright="-40000"/>
                    </a14:imgEffect>
                  </a14:imgLayer>
                </a14:imgProps>
              </a:ext>
            </a:extLst>
          </a:blip>
          <a:srcRect l="21281" t="16066" r="25514" b="33887"/>
          <a:stretch/>
        </p:blipFill>
        <p:spPr>
          <a:xfrm>
            <a:off x="6588224" y="476672"/>
            <a:ext cx="504056" cy="504056"/>
          </a:xfrm>
          <a:prstGeom prst="rect">
            <a:avLst/>
          </a:prstGeom>
        </p:spPr>
      </p:pic>
      <p:pic>
        <p:nvPicPr>
          <p:cNvPr id="24" name="Picture 23"/>
          <p:cNvPicPr>
            <a:picLocks noChangeAspect="1"/>
          </p:cNvPicPr>
          <p:nvPr/>
        </p:nvPicPr>
        <p:blipFill rotWithShape="1">
          <a:blip r:embed="rId4">
            <a:clrChange>
              <a:clrFrom>
                <a:srgbClr val="000000">
                  <a:alpha val="0"/>
                </a:srgbClr>
              </a:clrFrom>
              <a:clrTo>
                <a:srgbClr val="000000">
                  <a:alpha val="0"/>
                </a:srgbClr>
              </a:clrTo>
            </a:clrChange>
            <a:duotone>
              <a:schemeClr val="accent6">
                <a:shade val="45000"/>
                <a:satMod val="135000"/>
              </a:schemeClr>
              <a:prstClr val="white"/>
            </a:duotone>
            <a:extLst>
              <a:ext uri="{BEBA8EAE-BF5A-486C-A8C5-ECC9F3942E4B}">
                <a14:imgProps xmlns:a14="http://schemas.microsoft.com/office/drawing/2010/main">
                  <a14:imgLayer r:embed="rId5">
                    <a14:imgEffect>
                      <a14:sharpenSoften amount="50000"/>
                    </a14:imgEffect>
                    <a14:imgEffect>
                      <a14:colorTemperature colorTemp="11200"/>
                    </a14:imgEffect>
                    <a14:imgEffect>
                      <a14:brightnessContrast bright="-40000"/>
                    </a14:imgEffect>
                  </a14:imgLayer>
                </a14:imgProps>
              </a:ext>
            </a:extLst>
          </a:blip>
          <a:srcRect l="21281" t="16066" r="25514" b="33887"/>
          <a:stretch/>
        </p:blipFill>
        <p:spPr>
          <a:xfrm>
            <a:off x="6554269" y="1531964"/>
            <a:ext cx="538011" cy="538011"/>
          </a:xfrm>
          <a:prstGeom prst="rect">
            <a:avLst/>
          </a:prstGeom>
        </p:spPr>
      </p:pic>
      <p:pic>
        <p:nvPicPr>
          <p:cNvPr id="25" name="Picture 24"/>
          <p:cNvPicPr>
            <a:picLocks noChangeAspect="1"/>
          </p:cNvPicPr>
          <p:nvPr/>
        </p:nvPicPr>
        <p:blipFill>
          <a:blip r:embed="rId6"/>
          <a:stretch>
            <a:fillRect/>
          </a:stretch>
        </p:blipFill>
        <p:spPr>
          <a:xfrm>
            <a:off x="3710047" y="2237614"/>
            <a:ext cx="1707028" cy="1524132"/>
          </a:xfrm>
          <a:prstGeom prst="rect">
            <a:avLst/>
          </a:prstGeom>
        </p:spPr>
      </p:pic>
      <p:pic>
        <p:nvPicPr>
          <p:cNvPr id="32" name="Picture 31"/>
          <p:cNvPicPr>
            <a:picLocks noChangeAspect="1"/>
          </p:cNvPicPr>
          <p:nvPr/>
        </p:nvPicPr>
        <p:blipFill>
          <a:blip r:embed="rId7"/>
          <a:stretch>
            <a:fillRect/>
          </a:stretch>
        </p:blipFill>
        <p:spPr>
          <a:xfrm>
            <a:off x="5519757" y="2231518"/>
            <a:ext cx="1707028" cy="1536325"/>
          </a:xfrm>
          <a:prstGeom prst="rect">
            <a:avLst/>
          </a:prstGeom>
        </p:spPr>
      </p:pic>
      <p:pic>
        <p:nvPicPr>
          <p:cNvPr id="33" name="Picture 32"/>
          <p:cNvPicPr>
            <a:picLocks noChangeAspect="1"/>
          </p:cNvPicPr>
          <p:nvPr/>
        </p:nvPicPr>
        <p:blipFill>
          <a:blip r:embed="rId8"/>
          <a:stretch>
            <a:fillRect/>
          </a:stretch>
        </p:blipFill>
        <p:spPr>
          <a:xfrm>
            <a:off x="7278126" y="2266239"/>
            <a:ext cx="1707028" cy="1542422"/>
          </a:xfrm>
          <a:prstGeom prst="rect">
            <a:avLst/>
          </a:prstGeom>
        </p:spPr>
      </p:pic>
      <p:pic>
        <p:nvPicPr>
          <p:cNvPr id="34" name="Picture 33"/>
          <p:cNvPicPr>
            <a:picLocks noChangeAspect="1"/>
          </p:cNvPicPr>
          <p:nvPr/>
        </p:nvPicPr>
        <p:blipFill rotWithShape="1">
          <a:blip r:embed="rId4">
            <a:clrChange>
              <a:clrFrom>
                <a:srgbClr val="000000">
                  <a:alpha val="0"/>
                </a:srgbClr>
              </a:clrFrom>
              <a:clrTo>
                <a:srgbClr val="000000">
                  <a:alpha val="0"/>
                </a:srgbClr>
              </a:clrTo>
            </a:clrChange>
            <a:duotone>
              <a:schemeClr val="accent6">
                <a:shade val="45000"/>
                <a:satMod val="135000"/>
              </a:schemeClr>
              <a:prstClr val="white"/>
            </a:duotone>
            <a:extLst>
              <a:ext uri="{BEBA8EAE-BF5A-486C-A8C5-ECC9F3942E4B}">
                <a14:imgProps xmlns:a14="http://schemas.microsoft.com/office/drawing/2010/main">
                  <a14:imgLayer r:embed="rId5">
                    <a14:imgEffect>
                      <a14:sharpenSoften amount="50000"/>
                    </a14:imgEffect>
                    <a14:imgEffect>
                      <a14:colorTemperature colorTemp="11200"/>
                    </a14:imgEffect>
                    <a14:imgEffect>
                      <a14:brightnessContrast bright="-40000"/>
                    </a14:imgEffect>
                  </a14:imgLayer>
                </a14:imgProps>
              </a:ext>
            </a:extLst>
          </a:blip>
          <a:srcRect l="21281" t="16066" r="25514" b="33887"/>
          <a:stretch/>
        </p:blipFill>
        <p:spPr>
          <a:xfrm>
            <a:off x="6571246" y="2296806"/>
            <a:ext cx="538011" cy="538011"/>
          </a:xfrm>
          <a:prstGeom prst="rect">
            <a:avLst/>
          </a:prstGeom>
        </p:spPr>
      </p:pic>
    </p:spTree>
    <p:extLst>
      <p:ext uri="{BB962C8B-B14F-4D97-AF65-F5344CB8AC3E}">
        <p14:creationId xmlns:p14="http://schemas.microsoft.com/office/powerpoint/2010/main" val="1873322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noChangeAspect="1"/>
          </p:cNvGraphicFramePr>
          <p:nvPr>
            <p:extLst>
              <p:ext uri="{D42A27DB-BD31-4B8C-83A1-F6EECF244321}">
                <p14:modId xmlns:p14="http://schemas.microsoft.com/office/powerpoint/2010/main" val="3769266379"/>
              </p:ext>
            </p:extLst>
          </p:nvPr>
        </p:nvGraphicFramePr>
        <p:xfrm>
          <a:off x="134471" y="57449"/>
          <a:ext cx="8875060" cy="6692863"/>
        </p:xfrm>
        <a:graphic>
          <a:graphicData uri="http://schemas.openxmlformats.org/drawingml/2006/table">
            <a:tbl>
              <a:tblPr firstRow="1" bandRow="1">
                <a:tableStyleId>{5C22544A-7EE6-4342-B048-85BDC9FD1C3A}</a:tableStyleId>
              </a:tblPr>
              <a:tblGrid>
                <a:gridCol w="1345138">
                  <a:extLst>
                    <a:ext uri="{9D8B030D-6E8A-4147-A177-3AD203B41FA5}">
                      <a16:colId xmlns:a16="http://schemas.microsoft.com/office/drawing/2014/main" val="20000"/>
                    </a:ext>
                  </a:extLst>
                </a:gridCol>
                <a:gridCol w="1345138">
                  <a:extLst>
                    <a:ext uri="{9D8B030D-6E8A-4147-A177-3AD203B41FA5}">
                      <a16:colId xmlns:a16="http://schemas.microsoft.com/office/drawing/2014/main" val="20001"/>
                    </a:ext>
                  </a:extLst>
                </a:gridCol>
                <a:gridCol w="1677363">
                  <a:extLst>
                    <a:ext uri="{9D8B030D-6E8A-4147-A177-3AD203B41FA5}">
                      <a16:colId xmlns:a16="http://schemas.microsoft.com/office/drawing/2014/main" val="20002"/>
                    </a:ext>
                  </a:extLst>
                </a:gridCol>
                <a:gridCol w="1677363">
                  <a:extLst>
                    <a:ext uri="{9D8B030D-6E8A-4147-A177-3AD203B41FA5}">
                      <a16:colId xmlns:a16="http://schemas.microsoft.com/office/drawing/2014/main" val="20003"/>
                    </a:ext>
                  </a:extLst>
                </a:gridCol>
                <a:gridCol w="1415029">
                  <a:extLst>
                    <a:ext uri="{9D8B030D-6E8A-4147-A177-3AD203B41FA5}">
                      <a16:colId xmlns:a16="http://schemas.microsoft.com/office/drawing/2014/main" val="20004"/>
                    </a:ext>
                  </a:extLst>
                </a:gridCol>
                <a:gridCol w="1415029">
                  <a:extLst>
                    <a:ext uri="{9D8B030D-6E8A-4147-A177-3AD203B41FA5}">
                      <a16:colId xmlns:a16="http://schemas.microsoft.com/office/drawing/2014/main" val="20005"/>
                    </a:ext>
                  </a:extLst>
                </a:gridCol>
              </a:tblGrid>
              <a:tr h="647062">
                <a:tc gridSpan="6">
                  <a:txBody>
                    <a:bodyPr/>
                    <a:lstStyle/>
                    <a:p>
                      <a:pPr algn="ctr"/>
                      <a:r>
                        <a:rPr lang="en-GB" sz="3500" baseline="0" dirty="0" smtClean="0"/>
                        <a:t>Heat and Temperature</a:t>
                      </a:r>
                      <a:endParaRPr lang="en-GB" sz="3500" dirty="0"/>
                    </a:p>
                  </a:txBody>
                  <a:tcPr marL="88751" marR="88751" marT="44375" marB="44375">
                    <a:solidFill>
                      <a:srgbClr val="7030A0"/>
                    </a:solidFill>
                  </a:tcPr>
                </a:tc>
                <a:tc hMerge="1">
                  <a:txBody>
                    <a:bodyPr/>
                    <a:lstStyle/>
                    <a:p>
                      <a:endParaRPr lang="en-GB"/>
                    </a:p>
                  </a:txBody>
                  <a:tcPr/>
                </a:tc>
                <a:tc hMerge="1">
                  <a:txBody>
                    <a:bodyPr/>
                    <a:lstStyle/>
                    <a:p>
                      <a:endParaRPr lang="en-GB" dirty="0"/>
                    </a:p>
                  </a:txBody>
                  <a:tcPr/>
                </a:tc>
                <a:tc hMerge="1">
                  <a:txBody>
                    <a:bodyPr/>
                    <a:lstStyle/>
                    <a:p>
                      <a:endParaRPr lang="en-GB"/>
                    </a:p>
                  </a:txBody>
                  <a:tcPr/>
                </a:tc>
                <a:tc hMerge="1">
                  <a:txBody>
                    <a:bodyPr/>
                    <a:lstStyle/>
                    <a:p>
                      <a:endParaRPr lang="en-GB" dirty="0"/>
                    </a:p>
                  </a:txBody>
                  <a:tcPr/>
                </a:tc>
                <a:tc hMerge="1">
                  <a:txBody>
                    <a:bodyPr/>
                    <a:lstStyle/>
                    <a:p>
                      <a:endParaRPr lang="en-GB"/>
                    </a:p>
                  </a:txBody>
                  <a:tcPr/>
                </a:tc>
                <a:extLst>
                  <a:ext uri="{0D108BD9-81ED-4DB2-BD59-A6C34878D82A}">
                    <a16:rowId xmlns:a16="http://schemas.microsoft.com/office/drawing/2014/main" val="10000"/>
                  </a:ext>
                </a:extLst>
              </a:tr>
              <a:tr h="217538">
                <a:tc gridSpan="6">
                  <a:txBody>
                    <a:bodyPr/>
                    <a:lstStyle/>
                    <a:p>
                      <a:endParaRPr lang="en-GB" sz="800" dirty="0"/>
                    </a:p>
                  </a:txBody>
                  <a:tcPr marL="88751" marR="88751" marT="44375" marB="44375">
                    <a:lnB w="12700" cap="flat" cmpd="sng" algn="ctr">
                      <a:solidFill>
                        <a:schemeClr val="tx1"/>
                      </a:solidFill>
                      <a:prstDash val="solid"/>
                      <a:round/>
                      <a:headEnd type="none" w="med" len="med"/>
                      <a:tailEnd type="none" w="med" len="med"/>
                    </a:lnB>
                    <a:solidFill>
                      <a:schemeClr val="bg1"/>
                    </a:solidFill>
                  </a:tcPr>
                </a:tc>
                <a:tc hMerge="1">
                  <a:txBody>
                    <a:bodyPr/>
                    <a:lstStyle/>
                    <a:p>
                      <a:endParaRPr lang="en-GB"/>
                    </a:p>
                  </a:txBody>
                  <a:tcPr/>
                </a:tc>
                <a:tc hMerge="1">
                  <a:txBody>
                    <a:bodyPr/>
                    <a:lstStyle/>
                    <a:p>
                      <a:endParaRPr lang="en-GB" dirty="0"/>
                    </a:p>
                  </a:txBody>
                  <a:tcPr/>
                </a:tc>
                <a:tc hMerge="1">
                  <a:txBody>
                    <a:bodyPr/>
                    <a:lstStyle/>
                    <a:p>
                      <a:endParaRPr lang="en-GB"/>
                    </a:p>
                  </a:txBody>
                  <a:tcPr/>
                </a:tc>
                <a:tc hMerge="1">
                  <a:txBody>
                    <a:bodyPr/>
                    <a:lstStyle/>
                    <a:p>
                      <a:endParaRPr lang="en-GB" dirty="0"/>
                    </a:p>
                  </a:txBody>
                  <a:tcPr/>
                </a:tc>
                <a:tc hMerge="1">
                  <a:txBody>
                    <a:bodyPr/>
                    <a:lstStyle/>
                    <a:p>
                      <a:endParaRPr lang="en-GB"/>
                    </a:p>
                  </a:txBody>
                  <a:tcPr/>
                </a:tc>
                <a:extLst>
                  <a:ext uri="{0D108BD9-81ED-4DB2-BD59-A6C34878D82A}">
                    <a16:rowId xmlns:a16="http://schemas.microsoft.com/office/drawing/2014/main" val="10001"/>
                  </a:ext>
                </a:extLst>
              </a:tr>
              <a:tr h="946987">
                <a:tc gridSpan="6">
                  <a:txBody>
                    <a:bodyPr/>
                    <a:lstStyle/>
                    <a:p>
                      <a:pPr algn="ctr"/>
                      <a:r>
                        <a:rPr lang="en-GB" sz="2700" b="1" dirty="0"/>
                        <a:t>BUILDING</a:t>
                      </a:r>
                      <a:r>
                        <a:rPr lang="en-GB" sz="2700" b="1" baseline="0" dirty="0"/>
                        <a:t> CURIOSITY</a:t>
                      </a:r>
                      <a:endParaRPr lang="en-GB" sz="2500" b="1" kern="1200" baseline="0" dirty="0">
                        <a:solidFill>
                          <a:srgbClr val="C00000"/>
                        </a:solidFill>
                        <a:latin typeface="+mn-lt"/>
                        <a:ea typeface="+mn-ea"/>
                        <a:cs typeface="+mn-cs"/>
                      </a:endParaRPr>
                    </a:p>
                    <a:p>
                      <a:pPr algn="ctr"/>
                      <a:r>
                        <a:rPr lang="en-GB" sz="2500" b="1" kern="1200" baseline="0" dirty="0" smtClean="0">
                          <a:solidFill>
                            <a:srgbClr val="C00000"/>
                          </a:solidFill>
                          <a:latin typeface="+mn-lt"/>
                          <a:ea typeface="+mn-ea"/>
                          <a:cs typeface="+mn-cs"/>
                        </a:rPr>
                        <a:t>Which is hotter a swimming pool or a cup of tea?</a:t>
                      </a:r>
                      <a:endParaRPr lang="en-GB" sz="2700" b="1" dirty="0"/>
                    </a:p>
                  </a:txBody>
                  <a:tcPr marL="88751" marR="88751" marT="44375" marB="443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hMerge="1">
                  <a:txBody>
                    <a:bodyPr/>
                    <a:lstStyle/>
                    <a:p>
                      <a:endParaRPr lang="en-GB"/>
                    </a:p>
                  </a:txBody>
                  <a:tcPr/>
                </a:tc>
                <a:tc hMerge="1">
                  <a:txBody>
                    <a:bodyPr/>
                    <a:lstStyle/>
                    <a:p>
                      <a:endParaRPr lang="en-GB" dirty="0"/>
                    </a:p>
                  </a:txBody>
                  <a:tcPr/>
                </a:tc>
                <a:tc hMerge="1">
                  <a:txBody>
                    <a:bodyPr/>
                    <a:lstStyle/>
                    <a:p>
                      <a:endParaRPr lang="en-GB"/>
                    </a:p>
                  </a:txBody>
                  <a:tcPr/>
                </a:tc>
                <a:tc hMerge="1">
                  <a:txBody>
                    <a:bodyPr/>
                    <a:lstStyle/>
                    <a:p>
                      <a:endParaRPr lang="en-GB" dirty="0"/>
                    </a:p>
                  </a:txBody>
                  <a:tcPr/>
                </a:tc>
                <a:tc hMerge="1">
                  <a:txBody>
                    <a:bodyPr/>
                    <a:lstStyle/>
                    <a:p>
                      <a:endParaRPr lang="en-GB"/>
                    </a:p>
                  </a:txBody>
                  <a:tcPr/>
                </a:tc>
                <a:extLst>
                  <a:ext uri="{0D108BD9-81ED-4DB2-BD59-A6C34878D82A}">
                    <a16:rowId xmlns:a16="http://schemas.microsoft.com/office/drawing/2014/main" val="10002"/>
                  </a:ext>
                </a:extLst>
              </a:tr>
              <a:tr h="217538">
                <a:tc gridSpan="6">
                  <a:txBody>
                    <a:bodyPr/>
                    <a:lstStyle/>
                    <a:p>
                      <a:pPr algn="ctr"/>
                      <a:endParaRPr lang="en-GB" sz="800" b="1" dirty="0"/>
                    </a:p>
                  </a:txBody>
                  <a:tcPr marL="88751" marR="88751" marT="44375" marB="44375">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3"/>
                  </a:ext>
                </a:extLst>
              </a:tr>
              <a:tr h="1230250">
                <a:tc>
                  <a:txBody>
                    <a:bodyPr/>
                    <a:lstStyle/>
                    <a:p>
                      <a:pPr marL="0" indent="0" algn="l">
                        <a:buFont typeface="Arial" pitchFamily="34" charset="0"/>
                        <a:buNone/>
                      </a:pPr>
                      <a:endParaRPr lang="en-GB" sz="1800" b="1" baseline="0" dirty="0"/>
                    </a:p>
                  </a:txBody>
                  <a:tcPr marL="88751" marR="88751" marT="44375" marB="443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GB" sz="2400" b="1" u="none" baseline="0" dirty="0" smtClean="0"/>
                        <a:t>Cultural</a:t>
                      </a:r>
                    </a:p>
                    <a:p>
                      <a:pPr algn="l"/>
                      <a:r>
                        <a:rPr lang="en-GB" sz="2400" b="1" u="none" baseline="0" dirty="0" smtClean="0"/>
                        <a:t>Capital</a:t>
                      </a:r>
                      <a:endParaRPr lang="en-GB" sz="3100" b="1" dirty="0"/>
                    </a:p>
                  </a:txBody>
                  <a:tcPr marL="88751" marR="88751" marT="44375" marB="443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800" b="1" baseline="0" dirty="0"/>
                    </a:p>
                  </a:txBody>
                  <a:tcPr marL="88751" marR="88751" marT="44375" marB="443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900" b="1" u="none" baseline="0" dirty="0"/>
                        <a:t> </a:t>
                      </a:r>
                      <a:r>
                        <a:rPr lang="en-GB" sz="2700" b="1" u="none" baseline="0" dirty="0"/>
                        <a:t>Key concepts</a:t>
                      </a:r>
                    </a:p>
                    <a:p>
                      <a:pPr algn="ctr"/>
                      <a:endParaRPr lang="en-GB" sz="1800" b="1" baseline="0" dirty="0"/>
                    </a:p>
                  </a:txBody>
                  <a:tcPr marL="88751" marR="88751" marT="44375" marB="443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900" b="1" u="sng" dirty="0"/>
                    </a:p>
                  </a:txBody>
                  <a:tcPr marL="88751" marR="88751" marT="44375" marB="443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GB" sz="2300" b="1" baseline="0" dirty="0"/>
                        <a:t>Powerful</a:t>
                      </a:r>
                    </a:p>
                    <a:p>
                      <a:pPr algn="l"/>
                      <a:r>
                        <a:rPr lang="en-GB" sz="2300" b="1" baseline="0" dirty="0"/>
                        <a:t>Language</a:t>
                      </a:r>
                    </a:p>
                  </a:txBody>
                  <a:tcPr marL="88751" marR="88751" marT="44375" marB="443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3433488">
                <a:tc gridSpan="2">
                  <a:txBody>
                    <a:bodyPr/>
                    <a:lstStyle/>
                    <a:p>
                      <a:pPr marL="285750" indent="-285750" algn="just">
                        <a:buFont typeface="Arial" panose="020B0604020202020204" pitchFamily="34" charset="0"/>
                        <a:buChar char="•"/>
                      </a:pPr>
                      <a:r>
                        <a:rPr lang="en-GB" sz="1800" b="0" baseline="0" dirty="0" smtClean="0"/>
                        <a:t>Astronauts deal with extreme temperatures. </a:t>
                      </a:r>
                      <a:r>
                        <a:rPr lang="en-GB" sz="1800" b="1" baseline="0" dirty="0" smtClean="0">
                          <a:solidFill>
                            <a:srgbClr val="C00000"/>
                          </a:solidFill>
                        </a:rPr>
                        <a:t>Engineers</a:t>
                      </a:r>
                      <a:r>
                        <a:rPr lang="en-GB" sz="1800" b="1" baseline="0" dirty="0" smtClean="0"/>
                        <a:t> </a:t>
                      </a:r>
                      <a:r>
                        <a:rPr lang="en-GB" sz="1800" b="0" baseline="0" dirty="0" smtClean="0"/>
                        <a:t>have to design their suits to withstand extreme temperatures.</a:t>
                      </a:r>
                      <a:endParaRPr lang="en-GB" sz="1800" b="0" baseline="0" dirty="0"/>
                    </a:p>
                  </a:txBody>
                  <a:tcPr marL="88751" marR="88751" marT="44375" marB="443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GB"/>
                    </a:p>
                  </a:txBody>
                  <a:tcPr/>
                </a:tc>
                <a:tc gridSpan="2">
                  <a:txBody>
                    <a:bodyPr/>
                    <a:lstStyle/>
                    <a:p>
                      <a:pPr marL="285750" indent="-285750" algn="just" eaLnBrk="1" hangingPunct="1">
                        <a:spcBef>
                          <a:spcPct val="0"/>
                        </a:spcBef>
                        <a:buFont typeface="Arial" panose="020B0604020202020204" pitchFamily="34" charset="0"/>
                        <a:buChar char="•"/>
                      </a:pPr>
                      <a:r>
                        <a:rPr lang="en-GB" altLang="en-US" sz="2100" b="1" dirty="0" smtClean="0">
                          <a:solidFill>
                            <a:srgbClr val="C00000"/>
                          </a:solidFill>
                          <a:latin typeface="Calibri" panose="020F0502020204030204" pitchFamily="34" charset="0"/>
                          <a:cs typeface="Times New Roman" panose="02020603050405020304" pitchFamily="18" charset="0"/>
                        </a:rPr>
                        <a:t>State </a:t>
                      </a:r>
                      <a:r>
                        <a:rPr lang="en-GB" altLang="en-US" sz="2100" b="0" dirty="0" smtClean="0">
                          <a:solidFill>
                            <a:schemeClr val="tx1"/>
                          </a:solidFill>
                          <a:latin typeface="Calibri" panose="020F0502020204030204" pitchFamily="34" charset="0"/>
                          <a:cs typeface="Times New Roman" panose="02020603050405020304" pitchFamily="18" charset="0"/>
                        </a:rPr>
                        <a:t>the units of heat and temperature.</a:t>
                      </a:r>
                    </a:p>
                    <a:p>
                      <a:pPr marL="285750" indent="-285750" algn="just" eaLnBrk="1" hangingPunct="1">
                        <a:spcBef>
                          <a:spcPct val="0"/>
                        </a:spcBef>
                        <a:buFont typeface="Arial" panose="020B0604020202020204" pitchFamily="34" charset="0"/>
                        <a:buChar char="•"/>
                      </a:pPr>
                      <a:r>
                        <a:rPr lang="en-GB" altLang="en-US" sz="2100" b="1" dirty="0" smtClean="0">
                          <a:solidFill>
                            <a:srgbClr val="C00000"/>
                          </a:solidFill>
                          <a:latin typeface="Calibri" panose="020F0502020204030204" pitchFamily="34" charset="0"/>
                          <a:cs typeface="Times New Roman" panose="02020603050405020304" pitchFamily="18" charset="0"/>
                        </a:rPr>
                        <a:t>Explain </a:t>
                      </a:r>
                      <a:r>
                        <a:rPr lang="en-GB" altLang="en-US" sz="2100" b="0" dirty="0" smtClean="0">
                          <a:solidFill>
                            <a:schemeClr val="tx1"/>
                          </a:solidFill>
                          <a:latin typeface="Calibri" panose="020F0502020204030204" pitchFamily="34" charset="0"/>
                          <a:cs typeface="Times New Roman" panose="02020603050405020304" pitchFamily="18" charset="0"/>
                        </a:rPr>
                        <a:t>the meaning of the terms heat, thermal energy and temperature.</a:t>
                      </a:r>
                      <a:endParaRPr lang="en-GB" altLang="en-US" sz="2100" b="0" dirty="0">
                        <a:solidFill>
                          <a:schemeClr val="tx1"/>
                        </a:solidFill>
                        <a:latin typeface="Calibri" panose="020F0502020204030204" pitchFamily="34" charset="0"/>
                        <a:cs typeface="Times New Roman" panose="02020603050405020304" pitchFamily="18" charset="0"/>
                      </a:endParaRPr>
                    </a:p>
                  </a:txBody>
                  <a:tcPr marL="88751" marR="88751" marT="44375" marB="443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GB"/>
                    </a:p>
                  </a:txBody>
                  <a:tcPr/>
                </a:tc>
                <a:tc gridSpan="2">
                  <a:txBody>
                    <a:bodyPr/>
                    <a:lstStyle/>
                    <a:p>
                      <a:pPr marL="342900" indent="-342900" algn="l">
                        <a:buFont typeface="Arial" panose="020B0604020202020204" pitchFamily="34" charset="0"/>
                        <a:buChar char="•"/>
                      </a:pPr>
                      <a:r>
                        <a:rPr lang="en-GB" sz="1900" b="1" u="none" dirty="0" smtClean="0">
                          <a:solidFill>
                            <a:srgbClr val="C00000"/>
                          </a:solidFill>
                        </a:rPr>
                        <a:t>Heat</a:t>
                      </a:r>
                    </a:p>
                    <a:p>
                      <a:pPr marL="342900" indent="-342900" algn="l">
                        <a:buFont typeface="Arial" panose="020B0604020202020204" pitchFamily="34" charset="0"/>
                        <a:buChar char="•"/>
                      </a:pPr>
                      <a:r>
                        <a:rPr lang="en-GB" sz="1900" b="1" u="none" dirty="0" smtClean="0">
                          <a:solidFill>
                            <a:srgbClr val="C00000"/>
                          </a:solidFill>
                        </a:rPr>
                        <a:t>Temperature</a:t>
                      </a:r>
                    </a:p>
                    <a:p>
                      <a:pPr marL="342900" indent="-342900" algn="l">
                        <a:buFont typeface="Arial" panose="020B0604020202020204" pitchFamily="34" charset="0"/>
                        <a:buChar char="•"/>
                      </a:pPr>
                      <a:r>
                        <a:rPr lang="en-GB" sz="1900" b="1" u="none" dirty="0" smtClean="0">
                          <a:solidFill>
                            <a:srgbClr val="C00000"/>
                          </a:solidFill>
                        </a:rPr>
                        <a:t>Thermal</a:t>
                      </a:r>
                      <a:r>
                        <a:rPr lang="en-GB" sz="1900" b="1" u="none" baseline="0" dirty="0" smtClean="0">
                          <a:solidFill>
                            <a:srgbClr val="C00000"/>
                          </a:solidFill>
                        </a:rPr>
                        <a:t> Store</a:t>
                      </a:r>
                      <a:endParaRPr lang="en-GB" sz="1900" b="1" u="none" dirty="0">
                        <a:solidFill>
                          <a:srgbClr val="C00000"/>
                        </a:solidFill>
                      </a:endParaRPr>
                    </a:p>
                    <a:p>
                      <a:pPr algn="ctr"/>
                      <a:endParaRPr lang="en-GB" sz="1900" b="1" u="none" dirty="0">
                        <a:solidFill>
                          <a:srgbClr val="C00000"/>
                        </a:solidFill>
                      </a:endParaRPr>
                    </a:p>
                  </a:txBody>
                  <a:tcPr marL="88751" marR="88751" marT="44375" marB="443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GB"/>
                    </a:p>
                  </a:txBody>
                  <a:tcPr/>
                </a:tc>
                <a:extLst>
                  <a:ext uri="{0D108BD9-81ED-4DB2-BD59-A6C34878D82A}">
                    <a16:rowId xmlns:a16="http://schemas.microsoft.com/office/drawing/2014/main" val="10005"/>
                  </a:ext>
                </a:extLst>
              </a:tr>
            </a:tbl>
          </a:graphicData>
        </a:graphic>
      </p:graphicFrame>
      <p:pic>
        <p:nvPicPr>
          <p:cNvPr id="2" name="Picture 1"/>
          <p:cNvPicPr>
            <a:picLocks noChangeAspect="1"/>
          </p:cNvPicPr>
          <p:nvPr/>
        </p:nvPicPr>
        <p:blipFill>
          <a:blip r:embed="rId3"/>
          <a:stretch>
            <a:fillRect/>
          </a:stretch>
        </p:blipFill>
        <p:spPr>
          <a:xfrm>
            <a:off x="6476768" y="2194922"/>
            <a:ext cx="936335" cy="970692"/>
          </a:xfrm>
          <a:prstGeom prst="rect">
            <a:avLst/>
          </a:prstGeom>
          <a:ln w="57150">
            <a:solidFill>
              <a:schemeClr val="tx1"/>
            </a:solidFill>
          </a:ln>
        </p:spPr>
      </p:pic>
      <p:pic>
        <p:nvPicPr>
          <p:cNvPr id="4" name="Picture 3"/>
          <p:cNvPicPr>
            <a:picLocks noChangeAspect="1"/>
          </p:cNvPicPr>
          <p:nvPr/>
        </p:nvPicPr>
        <p:blipFill>
          <a:blip r:embed="rId4"/>
          <a:stretch>
            <a:fillRect/>
          </a:stretch>
        </p:blipFill>
        <p:spPr>
          <a:xfrm>
            <a:off x="3131840" y="2220630"/>
            <a:ext cx="929714" cy="963829"/>
          </a:xfrm>
          <a:prstGeom prst="rect">
            <a:avLst/>
          </a:prstGeom>
          <a:ln w="57150">
            <a:solidFill>
              <a:schemeClr val="tx1"/>
            </a:solidFill>
          </a:ln>
        </p:spPr>
      </p:pic>
      <p:pic>
        <p:nvPicPr>
          <p:cNvPr id="10" name="Picture 9"/>
          <p:cNvPicPr>
            <a:picLocks noChangeAspect="1"/>
          </p:cNvPicPr>
          <p:nvPr/>
        </p:nvPicPr>
        <p:blipFill>
          <a:blip r:embed="rId5"/>
          <a:stretch>
            <a:fillRect/>
          </a:stretch>
        </p:blipFill>
        <p:spPr>
          <a:xfrm>
            <a:off x="295835" y="2170470"/>
            <a:ext cx="1012024" cy="1042506"/>
          </a:xfrm>
          <a:prstGeom prst="rect">
            <a:avLst/>
          </a:prstGeom>
        </p:spPr>
      </p:pic>
      <p:pic>
        <p:nvPicPr>
          <p:cNvPr id="18" name="Picture 17"/>
          <p:cNvPicPr>
            <a:picLocks noChangeAspect="1"/>
          </p:cNvPicPr>
          <p:nvPr/>
        </p:nvPicPr>
        <p:blipFill>
          <a:blip r:embed="rId6"/>
          <a:stretch>
            <a:fillRect/>
          </a:stretch>
        </p:blipFill>
        <p:spPr>
          <a:xfrm>
            <a:off x="7982792" y="801032"/>
            <a:ext cx="1042506" cy="1072989"/>
          </a:xfrm>
          <a:prstGeom prst="rect">
            <a:avLst/>
          </a:prstGeom>
        </p:spPr>
      </p:pic>
      <p:pic>
        <p:nvPicPr>
          <p:cNvPr id="3" name="Picture 2"/>
          <p:cNvPicPr>
            <a:picLocks noChangeAspect="1"/>
          </p:cNvPicPr>
          <p:nvPr/>
        </p:nvPicPr>
        <p:blipFill>
          <a:blip r:embed="rId7"/>
          <a:stretch>
            <a:fillRect/>
          </a:stretch>
        </p:blipFill>
        <p:spPr>
          <a:xfrm>
            <a:off x="264303" y="5080060"/>
            <a:ext cx="2437072" cy="1611888"/>
          </a:xfrm>
          <a:prstGeom prst="rect">
            <a:avLst/>
          </a:prstGeom>
        </p:spPr>
      </p:pic>
    </p:spTree>
    <p:extLst>
      <p:ext uri="{BB962C8B-B14F-4D97-AF65-F5344CB8AC3E}">
        <p14:creationId xmlns:p14="http://schemas.microsoft.com/office/powerpoint/2010/main" val="114618152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3381448829"/>
              </p:ext>
            </p:extLst>
          </p:nvPr>
        </p:nvGraphicFramePr>
        <p:xfrm>
          <a:off x="467544" y="1883253"/>
          <a:ext cx="5447928" cy="1584176"/>
        </p:xfrm>
        <a:graphic>
          <a:graphicData uri="http://schemas.openxmlformats.org/drawingml/2006/table">
            <a:tbl>
              <a:tblPr firstRow="1" bandRow="1">
                <a:tableStyleId>{5940675A-B579-460E-94D1-54222C63F5DA}</a:tableStyleId>
              </a:tblPr>
              <a:tblGrid>
                <a:gridCol w="5447928">
                  <a:extLst>
                    <a:ext uri="{9D8B030D-6E8A-4147-A177-3AD203B41FA5}">
                      <a16:colId xmlns:a16="http://schemas.microsoft.com/office/drawing/2014/main" val="2304654665"/>
                    </a:ext>
                  </a:extLst>
                </a:gridCol>
              </a:tblGrid>
              <a:tr h="1584176">
                <a:tc>
                  <a:txBody>
                    <a:bodyPr/>
                    <a:lstStyle/>
                    <a:p>
                      <a:pPr algn="ctr"/>
                      <a:r>
                        <a:rPr lang="en-GB" sz="4400" b="1" dirty="0" smtClean="0">
                          <a:solidFill>
                            <a:schemeClr val="tx1"/>
                          </a:solidFill>
                        </a:rPr>
                        <a:t>Memory</a:t>
                      </a:r>
                      <a:r>
                        <a:rPr lang="en-GB" sz="4400" b="1" baseline="0" dirty="0" smtClean="0">
                          <a:solidFill>
                            <a:schemeClr val="tx1"/>
                          </a:solidFill>
                        </a:rPr>
                        <a:t> Dump</a:t>
                      </a:r>
                      <a:endParaRPr lang="en-GB" sz="4400" b="1" dirty="0">
                        <a:solidFill>
                          <a:schemeClr val="tx1"/>
                        </a:solidFill>
                      </a:endParaRPr>
                    </a:p>
                  </a:txBody>
                  <a:tcPr anchor="ctr">
                    <a:solidFill>
                      <a:schemeClr val="accent6">
                        <a:lumMod val="40000"/>
                        <a:lumOff val="60000"/>
                      </a:schemeClr>
                    </a:solidFill>
                  </a:tcPr>
                </a:tc>
                <a:extLst>
                  <a:ext uri="{0D108BD9-81ED-4DB2-BD59-A6C34878D82A}">
                    <a16:rowId xmlns:a16="http://schemas.microsoft.com/office/drawing/2014/main" val="2991333895"/>
                  </a:ext>
                </a:extLst>
              </a:tr>
            </a:tbl>
          </a:graphicData>
        </a:graphic>
      </p:graphicFrame>
      <p:pic>
        <p:nvPicPr>
          <p:cNvPr id="2" name="Picture 1"/>
          <p:cNvPicPr>
            <a:picLocks noChangeAspect="1"/>
          </p:cNvPicPr>
          <p:nvPr/>
        </p:nvPicPr>
        <p:blipFill>
          <a:blip r:embed="rId2"/>
          <a:stretch>
            <a:fillRect/>
          </a:stretch>
        </p:blipFill>
        <p:spPr>
          <a:xfrm>
            <a:off x="5652120" y="1201601"/>
            <a:ext cx="3096344" cy="2947479"/>
          </a:xfrm>
          <a:prstGeom prst="rect">
            <a:avLst/>
          </a:prstGeom>
        </p:spPr>
      </p:pic>
      <p:pic>
        <p:nvPicPr>
          <p:cNvPr id="5" name="Picture 4"/>
          <p:cNvPicPr>
            <a:picLocks noChangeAspect="1"/>
          </p:cNvPicPr>
          <p:nvPr/>
        </p:nvPicPr>
        <p:blipFill>
          <a:blip r:embed="rId3"/>
          <a:stretch>
            <a:fillRect/>
          </a:stretch>
        </p:blipFill>
        <p:spPr>
          <a:xfrm>
            <a:off x="6732240" y="188640"/>
            <a:ext cx="2200225" cy="846643"/>
          </a:xfrm>
          <a:prstGeom prst="rect">
            <a:avLst/>
          </a:prstGeom>
        </p:spPr>
      </p:pic>
    </p:spTree>
    <p:extLst>
      <p:ext uri="{BB962C8B-B14F-4D97-AF65-F5344CB8AC3E}">
        <p14:creationId xmlns:p14="http://schemas.microsoft.com/office/powerpoint/2010/main" val="385788644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6336474" y="1130671"/>
            <a:ext cx="1481307" cy="1296144"/>
          </a:xfrm>
          <a:prstGeom prst="rect">
            <a:avLst/>
          </a:prstGeom>
        </p:spPr>
      </p:pic>
      <p:sp>
        <p:nvSpPr>
          <p:cNvPr id="6" name="Right Arrow 5"/>
          <p:cNvSpPr/>
          <p:nvPr/>
        </p:nvSpPr>
        <p:spPr>
          <a:xfrm>
            <a:off x="5558683" y="1522926"/>
            <a:ext cx="777791" cy="792088"/>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DC810AE4-75D7-4320-8A32-02C2993918EB}"/>
              </a:ext>
            </a:extLst>
          </p:cNvPr>
          <p:cNvPicPr>
            <a:picLocks noChangeAspect="1"/>
          </p:cNvPicPr>
          <p:nvPr/>
        </p:nvPicPr>
        <p:blipFill>
          <a:blip r:embed="rId3"/>
          <a:stretch>
            <a:fillRect/>
          </a:stretch>
        </p:blipFill>
        <p:spPr>
          <a:xfrm>
            <a:off x="3635896" y="1268760"/>
            <a:ext cx="1743171" cy="1351509"/>
          </a:xfrm>
          <a:prstGeom prst="rect">
            <a:avLst/>
          </a:prstGeom>
        </p:spPr>
      </p:pic>
      <p:sp>
        <p:nvSpPr>
          <p:cNvPr id="8" name="Right Arrow 7"/>
          <p:cNvSpPr/>
          <p:nvPr/>
        </p:nvSpPr>
        <p:spPr>
          <a:xfrm>
            <a:off x="2715220" y="1576152"/>
            <a:ext cx="777791" cy="792088"/>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p:cNvPicPr>
            <a:picLocks noChangeAspect="1"/>
          </p:cNvPicPr>
          <p:nvPr/>
        </p:nvPicPr>
        <p:blipFill>
          <a:blip r:embed="rId4">
            <a:clrChange>
              <a:clrFrom>
                <a:srgbClr val="FEFEFE"/>
              </a:clrFrom>
              <a:clrTo>
                <a:srgbClr val="FEFEFE">
                  <a:alpha val="0"/>
                </a:srgbClr>
              </a:clrTo>
            </a:clrChange>
          </a:blip>
          <a:stretch>
            <a:fillRect/>
          </a:stretch>
        </p:blipFill>
        <p:spPr>
          <a:xfrm>
            <a:off x="1345893" y="879163"/>
            <a:ext cx="1792262" cy="1792262"/>
          </a:xfrm>
          <a:prstGeom prst="rect">
            <a:avLst/>
          </a:prstGeom>
        </p:spPr>
      </p:pic>
      <p:sp>
        <p:nvSpPr>
          <p:cNvPr id="10" name="TextBox 9"/>
          <p:cNvSpPr txBox="1"/>
          <p:nvPr/>
        </p:nvSpPr>
        <p:spPr>
          <a:xfrm>
            <a:off x="1223906" y="2702422"/>
            <a:ext cx="1208985" cy="646331"/>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Think</a:t>
            </a:r>
          </a:p>
        </p:txBody>
      </p:sp>
      <p:sp>
        <p:nvSpPr>
          <p:cNvPr id="11" name="TextBox 10"/>
          <p:cNvSpPr txBox="1"/>
          <p:nvPr/>
        </p:nvSpPr>
        <p:spPr>
          <a:xfrm>
            <a:off x="4000627" y="2702422"/>
            <a:ext cx="900888" cy="646331"/>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Pair</a:t>
            </a:r>
          </a:p>
        </p:txBody>
      </p:sp>
      <p:sp>
        <p:nvSpPr>
          <p:cNvPr id="12" name="TextBox 11"/>
          <p:cNvSpPr txBox="1"/>
          <p:nvPr/>
        </p:nvSpPr>
        <p:spPr>
          <a:xfrm>
            <a:off x="6469253" y="2696188"/>
            <a:ext cx="1242969" cy="646331"/>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Share</a:t>
            </a:r>
          </a:p>
        </p:txBody>
      </p:sp>
    </p:spTree>
    <p:extLst>
      <p:ext uri="{BB962C8B-B14F-4D97-AF65-F5344CB8AC3E}">
        <p14:creationId xmlns:p14="http://schemas.microsoft.com/office/powerpoint/2010/main" val="117092259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extLst>
              <p:ext uri="{D42A27DB-BD31-4B8C-83A1-F6EECF244321}">
                <p14:modId xmlns:p14="http://schemas.microsoft.com/office/powerpoint/2010/main" val="4293545282"/>
              </p:ext>
            </p:extLst>
          </p:nvPr>
        </p:nvGraphicFramePr>
        <p:xfrm>
          <a:off x="187984" y="116632"/>
          <a:ext cx="8795982" cy="6710082"/>
        </p:xfrm>
        <a:graphic>
          <a:graphicData uri="http://schemas.openxmlformats.org/drawingml/2006/table">
            <a:tbl>
              <a:tblPr firstRow="1" bandRow="1">
                <a:tableStyleId>{5940675A-B579-460E-94D1-54222C63F5DA}</a:tableStyleId>
              </a:tblPr>
              <a:tblGrid>
                <a:gridCol w="6391621">
                  <a:extLst>
                    <a:ext uri="{9D8B030D-6E8A-4147-A177-3AD203B41FA5}">
                      <a16:colId xmlns:a16="http://schemas.microsoft.com/office/drawing/2014/main" val="4284981309"/>
                    </a:ext>
                  </a:extLst>
                </a:gridCol>
                <a:gridCol w="2404361">
                  <a:extLst>
                    <a:ext uri="{9D8B030D-6E8A-4147-A177-3AD203B41FA5}">
                      <a16:colId xmlns:a16="http://schemas.microsoft.com/office/drawing/2014/main" val="1197802580"/>
                    </a:ext>
                  </a:extLst>
                </a:gridCol>
              </a:tblGrid>
              <a:tr h="825974">
                <a:tc rowSpan="4">
                  <a:txBody>
                    <a:bodyPr/>
                    <a:lstStyle/>
                    <a:p>
                      <a:endParaRPr lang="en-GB" sz="1500" dirty="0" smtClean="0"/>
                    </a:p>
                    <a:p>
                      <a:endParaRPr lang="en-GB" sz="1500" dirty="0" smtClean="0"/>
                    </a:p>
                    <a:p>
                      <a:endParaRPr lang="en-GB" sz="1500" dirty="0" smtClean="0"/>
                    </a:p>
                    <a:p>
                      <a:endParaRPr lang="en-GB" sz="1500" dirty="0" smtClean="0"/>
                    </a:p>
                    <a:p>
                      <a:endParaRPr lang="en-GB" sz="1500" dirty="0" smtClean="0"/>
                    </a:p>
                    <a:p>
                      <a:endParaRPr lang="en-GB" sz="1500" dirty="0" smtClean="0"/>
                    </a:p>
                    <a:p>
                      <a:endParaRPr lang="en-GB" sz="1500" dirty="0" smtClean="0"/>
                    </a:p>
                    <a:p>
                      <a:endParaRPr lang="en-GB" sz="1500" dirty="0" smtClean="0"/>
                    </a:p>
                    <a:p>
                      <a:endParaRPr lang="en-GB" sz="1500" dirty="0" smtClean="0"/>
                    </a:p>
                    <a:p>
                      <a:endParaRPr lang="en-GB" sz="1500" dirty="0" smtClean="0"/>
                    </a:p>
                    <a:p>
                      <a:endParaRPr lang="en-GB" sz="1500" dirty="0" smtClean="0"/>
                    </a:p>
                    <a:p>
                      <a:endParaRPr lang="en-GB" sz="1500" dirty="0" smtClean="0"/>
                    </a:p>
                    <a:p>
                      <a:endParaRPr lang="en-GB" sz="1500" dirty="0" smtClean="0"/>
                    </a:p>
                    <a:p>
                      <a:endParaRPr lang="en-GB" sz="1500" dirty="0" smtClean="0"/>
                    </a:p>
                    <a:p>
                      <a:endParaRPr lang="en-GB" sz="1500" dirty="0" smtClean="0"/>
                    </a:p>
                    <a:p>
                      <a:endParaRPr lang="en-GB" sz="1500" dirty="0" smtClean="0"/>
                    </a:p>
                    <a:p>
                      <a:endParaRPr lang="en-GB" sz="1500" dirty="0" smtClean="0"/>
                    </a:p>
                    <a:p>
                      <a:endParaRPr lang="en-GB" sz="1500" dirty="0" smtClean="0"/>
                    </a:p>
                    <a:p>
                      <a:endParaRPr lang="en-GB" sz="1500" dirty="0" smtClean="0"/>
                    </a:p>
                    <a:p>
                      <a:endParaRPr lang="en-GB" sz="1500" dirty="0" smtClean="0"/>
                    </a:p>
                    <a:p>
                      <a:endParaRPr lang="en-GB" sz="1500" dirty="0" smtClean="0"/>
                    </a:p>
                    <a:p>
                      <a:endParaRPr lang="en-GB" sz="1500" dirty="0" smtClean="0"/>
                    </a:p>
                    <a:p>
                      <a:endParaRPr lang="en-GB" sz="1500" dirty="0" smtClean="0"/>
                    </a:p>
                    <a:p>
                      <a:endParaRPr lang="en-GB" sz="1500" dirty="0" smtClean="0"/>
                    </a:p>
                    <a:p>
                      <a:endParaRPr lang="en-GB" sz="1500" dirty="0" smtClean="0"/>
                    </a:p>
                    <a:p>
                      <a:endParaRPr lang="en-GB" sz="1500" dirty="0" smtClean="0"/>
                    </a:p>
                    <a:p>
                      <a:endParaRPr lang="en-GB" sz="1500" dirty="0" smtClean="0"/>
                    </a:p>
                    <a:p>
                      <a:endParaRPr lang="en-GB" sz="1500" dirty="0" smtClean="0"/>
                    </a:p>
                    <a:p>
                      <a:endParaRPr lang="en-GB" sz="1500" dirty="0" smtClean="0"/>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2100" b="1" dirty="0" smtClean="0">
                          <a:solidFill>
                            <a:srgbClr val="C00000"/>
                          </a:solidFill>
                        </a:rPr>
                        <a:t>Memory</a:t>
                      </a:r>
                      <a:r>
                        <a:rPr lang="en-GB" sz="2100" b="1" baseline="0" dirty="0" smtClean="0">
                          <a:solidFill>
                            <a:srgbClr val="C00000"/>
                          </a:solidFill>
                        </a:rPr>
                        <a:t> Dump</a:t>
                      </a:r>
                      <a:r>
                        <a:rPr lang="en-GB" sz="2100" dirty="0" smtClean="0"/>
                        <a:t> all</a:t>
                      </a:r>
                      <a:r>
                        <a:rPr lang="en-GB" sz="2100" baseline="0" dirty="0" smtClean="0"/>
                        <a:t> keywords related to the pictures</a:t>
                      </a:r>
                      <a:endParaRPr lang="en-GB" sz="2100" dirty="0"/>
                    </a:p>
                  </a:txBody>
                  <a:tcPr marL="80682" marR="80682" marT="40341" marB="40341" anchor="ctr">
                    <a:lnL w="12700" cap="flat" cmpd="sng" algn="ctr">
                      <a:solidFill>
                        <a:schemeClr val="tx1"/>
                      </a:solidFill>
                      <a:prstDash val="solid"/>
                      <a:round/>
                      <a:headEnd type="none" w="med" len="med"/>
                      <a:tailEnd type="none" w="med" len="med"/>
                    </a:lnL>
                    <a:solidFill>
                      <a:schemeClr val="accent4">
                        <a:lumMod val="20000"/>
                        <a:lumOff val="80000"/>
                      </a:schemeClr>
                    </a:solidFill>
                  </a:tcPr>
                </a:tc>
                <a:extLst>
                  <a:ext uri="{0D108BD9-81ED-4DB2-BD59-A6C34878D82A}">
                    <a16:rowId xmlns:a16="http://schemas.microsoft.com/office/drawing/2014/main" val="919570892"/>
                  </a:ext>
                </a:extLst>
              </a:tr>
              <a:tr h="1524875">
                <a:tc vMerge="1">
                  <a:txBody>
                    <a:bodyPr/>
                    <a:lstStyle/>
                    <a:p>
                      <a:endParaRPr lang="en-GB"/>
                    </a:p>
                  </a:txBody>
                  <a:tcPr/>
                </a:tc>
                <a:tc>
                  <a:txBody>
                    <a:bodyPr/>
                    <a:lstStyle/>
                    <a:p>
                      <a:r>
                        <a:rPr lang="en-GB" sz="2100" b="1" dirty="0" smtClean="0">
                          <a:solidFill>
                            <a:srgbClr val="C00000"/>
                          </a:solidFill>
                        </a:rPr>
                        <a:t>Compare</a:t>
                      </a:r>
                      <a:r>
                        <a:rPr lang="en-GB" sz="2100" dirty="0" smtClean="0"/>
                        <a:t> any</a:t>
                      </a:r>
                      <a:r>
                        <a:rPr lang="en-GB" sz="2100" baseline="0" dirty="0" smtClean="0"/>
                        <a:t> </a:t>
                      </a:r>
                      <a:r>
                        <a:rPr lang="en-GB" sz="2100" dirty="0" smtClean="0"/>
                        <a:t>similarities and differences with the pictures</a:t>
                      </a:r>
                      <a:endParaRPr lang="en-GB" sz="2100" dirty="0"/>
                    </a:p>
                  </a:txBody>
                  <a:tcPr marL="80682" marR="80682" marT="40341" marB="40341"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385579686"/>
                  </a:ext>
                </a:extLst>
              </a:tr>
              <a:tr h="1080120">
                <a:tc vMerge="1">
                  <a:txBody>
                    <a:bodyPr/>
                    <a:lstStyle/>
                    <a:p>
                      <a:endParaRPr lang="en-GB"/>
                    </a:p>
                  </a:txBody>
                  <a:tcPr/>
                </a:tc>
                <a:tc>
                  <a:txBody>
                    <a:bodyPr/>
                    <a:lstStyle/>
                    <a:p>
                      <a:r>
                        <a:rPr lang="en-GB" sz="2100" b="1" dirty="0" smtClean="0">
                          <a:solidFill>
                            <a:srgbClr val="C00000"/>
                          </a:solidFill>
                        </a:rPr>
                        <a:t>Suggest</a:t>
                      </a:r>
                      <a:r>
                        <a:rPr lang="en-GB" sz="2100" dirty="0" smtClean="0"/>
                        <a:t> how</a:t>
                      </a:r>
                      <a:r>
                        <a:rPr lang="en-GB" sz="2100" baseline="0" dirty="0" smtClean="0"/>
                        <a:t> you could link, group or order these pictures together.</a:t>
                      </a:r>
                      <a:endParaRPr lang="en-GB" sz="2100" dirty="0"/>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026511455"/>
                  </a:ext>
                </a:extLst>
              </a:tr>
              <a:tr h="2522996">
                <a:tc vMerge="1">
                  <a:txBody>
                    <a:bodyPr/>
                    <a:lstStyle/>
                    <a:p>
                      <a:endParaRPr lang="en-GB"/>
                    </a:p>
                  </a:txBody>
                  <a:tcPr/>
                </a:tc>
                <a:tc>
                  <a:txBody>
                    <a:bodyPr/>
                    <a:lstStyle/>
                    <a:p>
                      <a:endParaRPr lang="en-GB" sz="2100" dirty="0"/>
                    </a:p>
                  </a:txBody>
                  <a:tcPr marL="80682" marR="80682" marT="40341" marB="40341">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974656145"/>
                  </a:ext>
                </a:extLst>
              </a:tr>
            </a:tbl>
          </a:graphicData>
        </a:graphic>
      </p:graphicFrame>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70809" y="5946820"/>
            <a:ext cx="1173191" cy="879894"/>
          </a:xfrm>
          <a:prstGeom prst="rect">
            <a:avLst/>
          </a:prstGeom>
        </p:spPr>
      </p:pic>
      <p:pic>
        <p:nvPicPr>
          <p:cNvPr id="2" name="Picture 1"/>
          <p:cNvPicPr>
            <a:picLocks noChangeAspect="1"/>
          </p:cNvPicPr>
          <p:nvPr/>
        </p:nvPicPr>
        <p:blipFill rotWithShape="1">
          <a:blip r:embed="rId3"/>
          <a:srcRect l="7692" t="17949" r="15385" b="20513"/>
          <a:stretch/>
        </p:blipFill>
        <p:spPr>
          <a:xfrm>
            <a:off x="677080" y="836712"/>
            <a:ext cx="2430270" cy="1944216"/>
          </a:xfrm>
          <a:prstGeom prst="rect">
            <a:avLst/>
          </a:prstGeom>
        </p:spPr>
      </p:pic>
      <p:pic>
        <p:nvPicPr>
          <p:cNvPr id="3" name="Picture 2"/>
          <p:cNvPicPr>
            <a:picLocks noChangeAspect="1"/>
          </p:cNvPicPr>
          <p:nvPr/>
        </p:nvPicPr>
        <p:blipFill>
          <a:blip r:embed="rId4"/>
          <a:stretch>
            <a:fillRect/>
          </a:stretch>
        </p:blipFill>
        <p:spPr>
          <a:xfrm>
            <a:off x="3592023" y="3568161"/>
            <a:ext cx="2771006" cy="2910721"/>
          </a:xfrm>
          <a:prstGeom prst="rect">
            <a:avLst/>
          </a:prstGeom>
        </p:spPr>
      </p:pic>
      <p:pic>
        <p:nvPicPr>
          <p:cNvPr id="4" name="Picture 3"/>
          <p:cNvPicPr>
            <a:picLocks noChangeAspect="1"/>
          </p:cNvPicPr>
          <p:nvPr/>
        </p:nvPicPr>
        <p:blipFill>
          <a:blip r:embed="rId5"/>
          <a:stretch>
            <a:fillRect/>
          </a:stretch>
        </p:blipFill>
        <p:spPr>
          <a:xfrm>
            <a:off x="3267384" y="134782"/>
            <a:ext cx="2849178" cy="2849178"/>
          </a:xfrm>
          <a:prstGeom prst="rect">
            <a:avLst/>
          </a:prstGeom>
        </p:spPr>
      </p:pic>
      <p:pic>
        <p:nvPicPr>
          <p:cNvPr id="12" name="Picture 11"/>
          <p:cNvPicPr>
            <a:picLocks noChangeAspect="1"/>
          </p:cNvPicPr>
          <p:nvPr/>
        </p:nvPicPr>
        <p:blipFill>
          <a:blip r:embed="rId6"/>
          <a:stretch>
            <a:fillRect/>
          </a:stretch>
        </p:blipFill>
        <p:spPr>
          <a:xfrm>
            <a:off x="611560" y="3415102"/>
            <a:ext cx="2520280" cy="3216840"/>
          </a:xfrm>
          <a:prstGeom prst="rect">
            <a:avLst/>
          </a:prstGeom>
        </p:spPr>
      </p:pic>
    </p:spTree>
    <p:extLst>
      <p:ext uri="{BB962C8B-B14F-4D97-AF65-F5344CB8AC3E}">
        <p14:creationId xmlns:p14="http://schemas.microsoft.com/office/powerpoint/2010/main" val="342924505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5298"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9388" y="333375"/>
            <a:ext cx="3911600" cy="587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Rounded Rectangle 30"/>
          <p:cNvSpPr/>
          <p:nvPr/>
        </p:nvSpPr>
        <p:spPr>
          <a:xfrm>
            <a:off x="1216025" y="5943600"/>
            <a:ext cx="7372350" cy="863600"/>
          </a:xfrm>
          <a:prstGeom prst="round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B050"/>
              </a:solidFill>
              <a:effectLst/>
              <a:uLnTx/>
              <a:uFillTx/>
              <a:latin typeface="Arial"/>
              <a:ea typeface="+mn-ea"/>
              <a:cs typeface="Arial"/>
            </a:endParaRPr>
          </a:p>
        </p:txBody>
      </p:sp>
      <p:sp>
        <p:nvSpPr>
          <p:cNvPr id="8" name="Rounded Rectangle 7"/>
          <p:cNvSpPr/>
          <p:nvPr/>
        </p:nvSpPr>
        <p:spPr>
          <a:xfrm>
            <a:off x="7872413" y="1557338"/>
            <a:ext cx="876300" cy="503237"/>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Arial"/>
            </a:endParaRPr>
          </a:p>
        </p:txBody>
      </p:sp>
      <p:sp>
        <p:nvSpPr>
          <p:cNvPr id="7" name="Rounded Rectangle 6"/>
          <p:cNvSpPr/>
          <p:nvPr/>
        </p:nvSpPr>
        <p:spPr>
          <a:xfrm>
            <a:off x="4159250" y="1557338"/>
            <a:ext cx="2276475" cy="60483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Arial"/>
            </a:endParaRPr>
          </a:p>
        </p:txBody>
      </p:sp>
      <p:sp>
        <p:nvSpPr>
          <p:cNvPr id="55302" name="TextBox 4"/>
          <p:cNvSpPr txBox="1">
            <a:spLocks noChangeArrowheads="1"/>
          </p:cNvSpPr>
          <p:nvPr/>
        </p:nvSpPr>
        <p:spPr bwMode="auto">
          <a:xfrm>
            <a:off x="4284663" y="620713"/>
            <a:ext cx="4713287" cy="1138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32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Match the temperature:</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5303" name="TextBox 5"/>
          <p:cNvSpPr txBox="1">
            <a:spLocks noChangeArrowheads="1"/>
          </p:cNvSpPr>
          <p:nvPr/>
        </p:nvSpPr>
        <p:spPr bwMode="auto">
          <a:xfrm>
            <a:off x="4203700" y="1628775"/>
            <a:ext cx="21320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2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Bulb filament</a:t>
            </a:r>
          </a:p>
        </p:txBody>
      </p:sp>
      <p:sp>
        <p:nvSpPr>
          <p:cNvPr id="9" name="Rounded Rectangle 8"/>
          <p:cNvSpPr/>
          <p:nvPr/>
        </p:nvSpPr>
        <p:spPr>
          <a:xfrm>
            <a:off x="3698875" y="2276475"/>
            <a:ext cx="2951163" cy="60642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Arial"/>
            </a:endParaRPr>
          </a:p>
        </p:txBody>
      </p:sp>
      <p:sp>
        <p:nvSpPr>
          <p:cNvPr id="55305" name="TextBox 9"/>
          <p:cNvSpPr txBox="1">
            <a:spLocks noChangeArrowheads="1"/>
          </p:cNvSpPr>
          <p:nvPr/>
        </p:nvSpPr>
        <p:spPr bwMode="auto">
          <a:xfrm>
            <a:off x="3767138" y="2349500"/>
            <a:ext cx="28829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2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Body Temperature</a:t>
            </a:r>
          </a:p>
        </p:txBody>
      </p:sp>
      <p:sp>
        <p:nvSpPr>
          <p:cNvPr id="11" name="Rounded Rectangle 10"/>
          <p:cNvSpPr/>
          <p:nvPr/>
        </p:nvSpPr>
        <p:spPr>
          <a:xfrm>
            <a:off x="3697288" y="2997200"/>
            <a:ext cx="2951162" cy="60483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Arial"/>
            </a:endParaRPr>
          </a:p>
        </p:txBody>
      </p:sp>
      <p:sp>
        <p:nvSpPr>
          <p:cNvPr id="55307" name="TextBox 11"/>
          <p:cNvSpPr txBox="1">
            <a:spLocks noChangeArrowheads="1"/>
          </p:cNvSpPr>
          <p:nvPr/>
        </p:nvSpPr>
        <p:spPr bwMode="auto">
          <a:xfrm>
            <a:off x="3765550" y="3068638"/>
            <a:ext cx="29845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2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Room Temperature</a:t>
            </a:r>
          </a:p>
        </p:txBody>
      </p:sp>
      <p:sp>
        <p:nvSpPr>
          <p:cNvPr id="13" name="Rounded Rectangle 12"/>
          <p:cNvSpPr/>
          <p:nvPr/>
        </p:nvSpPr>
        <p:spPr>
          <a:xfrm>
            <a:off x="3914775" y="4437063"/>
            <a:ext cx="2493963" cy="60642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Arial"/>
            </a:endParaRPr>
          </a:p>
        </p:txBody>
      </p:sp>
      <p:sp>
        <p:nvSpPr>
          <p:cNvPr id="55309" name="TextBox 13"/>
          <p:cNvSpPr txBox="1">
            <a:spLocks noChangeArrowheads="1"/>
          </p:cNvSpPr>
          <p:nvPr/>
        </p:nvSpPr>
        <p:spPr bwMode="auto">
          <a:xfrm>
            <a:off x="3983038" y="4508500"/>
            <a:ext cx="24257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2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Inside a freezer</a:t>
            </a:r>
          </a:p>
        </p:txBody>
      </p:sp>
      <p:sp>
        <p:nvSpPr>
          <p:cNvPr id="15" name="Rounded Rectangle 14"/>
          <p:cNvSpPr/>
          <p:nvPr/>
        </p:nvSpPr>
        <p:spPr>
          <a:xfrm>
            <a:off x="3556000" y="3716338"/>
            <a:ext cx="3392488" cy="60642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Arial"/>
            </a:endParaRPr>
          </a:p>
        </p:txBody>
      </p:sp>
      <p:sp>
        <p:nvSpPr>
          <p:cNvPr id="55311" name="TextBox 15"/>
          <p:cNvSpPr txBox="1">
            <a:spLocks noChangeArrowheads="1"/>
          </p:cNvSpPr>
          <p:nvPr/>
        </p:nvSpPr>
        <p:spPr bwMode="auto">
          <a:xfrm>
            <a:off x="3622675" y="3789363"/>
            <a:ext cx="33258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2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Boiling point of water</a:t>
            </a:r>
          </a:p>
        </p:txBody>
      </p:sp>
      <p:sp>
        <p:nvSpPr>
          <p:cNvPr id="17" name="Rounded Rectangle 16"/>
          <p:cNvSpPr/>
          <p:nvPr/>
        </p:nvSpPr>
        <p:spPr>
          <a:xfrm>
            <a:off x="3419475" y="5157788"/>
            <a:ext cx="3617913" cy="60483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Arial"/>
            </a:endParaRPr>
          </a:p>
        </p:txBody>
      </p:sp>
      <p:sp>
        <p:nvSpPr>
          <p:cNvPr id="55313" name="TextBox 17"/>
          <p:cNvSpPr txBox="1">
            <a:spLocks noChangeArrowheads="1"/>
          </p:cNvSpPr>
          <p:nvPr/>
        </p:nvSpPr>
        <p:spPr bwMode="auto">
          <a:xfrm>
            <a:off x="3487738" y="5229225"/>
            <a:ext cx="35496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2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Freezing point of water</a:t>
            </a:r>
          </a:p>
        </p:txBody>
      </p:sp>
      <p:sp>
        <p:nvSpPr>
          <p:cNvPr id="55314" name="TextBox 18"/>
          <p:cNvSpPr txBox="1">
            <a:spLocks noChangeArrowheads="1"/>
          </p:cNvSpPr>
          <p:nvPr/>
        </p:nvSpPr>
        <p:spPr bwMode="auto">
          <a:xfrm>
            <a:off x="7872413" y="1598613"/>
            <a:ext cx="8763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2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37</a:t>
            </a:r>
            <a:r>
              <a:rPr kumimoji="0" lang="en-GB" altLang="en-US" sz="2400" b="1" i="0" u="none" strike="noStrike" kern="1200" cap="none" spc="0" normalizeH="0" baseline="30000" noProof="0">
                <a:ln>
                  <a:noFill/>
                </a:ln>
                <a:solidFill>
                  <a:srgbClr val="000000"/>
                </a:solidFill>
                <a:effectLst/>
                <a:uLnTx/>
                <a:uFillTx/>
                <a:latin typeface="Arial" panose="020B0604020202020204" pitchFamily="34" charset="0"/>
                <a:ea typeface="+mn-ea"/>
                <a:cs typeface="Arial" panose="020B0604020202020204" pitchFamily="34" charset="0"/>
              </a:rPr>
              <a:t>o</a:t>
            </a:r>
            <a:r>
              <a:rPr kumimoji="0" lang="en-GB" altLang="en-US" sz="2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a:t>
            </a:r>
          </a:p>
        </p:txBody>
      </p:sp>
      <p:sp>
        <p:nvSpPr>
          <p:cNvPr id="21" name="Rounded Rectangle 20"/>
          <p:cNvSpPr/>
          <p:nvPr/>
        </p:nvSpPr>
        <p:spPr>
          <a:xfrm>
            <a:off x="7740650" y="2349500"/>
            <a:ext cx="1019175" cy="503238"/>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Arial"/>
            </a:endParaRPr>
          </a:p>
        </p:txBody>
      </p:sp>
      <p:sp>
        <p:nvSpPr>
          <p:cNvPr id="55316" name="TextBox 21"/>
          <p:cNvSpPr txBox="1">
            <a:spLocks noChangeArrowheads="1"/>
          </p:cNvSpPr>
          <p:nvPr/>
        </p:nvSpPr>
        <p:spPr bwMode="auto">
          <a:xfrm>
            <a:off x="7740650" y="2390775"/>
            <a:ext cx="10461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2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100</a:t>
            </a:r>
            <a:r>
              <a:rPr kumimoji="0" lang="en-GB" altLang="en-US" sz="2400" b="1" i="0" u="none" strike="noStrike" kern="1200" cap="none" spc="0" normalizeH="0" baseline="30000" noProof="0">
                <a:ln>
                  <a:noFill/>
                </a:ln>
                <a:solidFill>
                  <a:srgbClr val="000000"/>
                </a:solidFill>
                <a:effectLst/>
                <a:uLnTx/>
                <a:uFillTx/>
                <a:latin typeface="Arial" panose="020B0604020202020204" pitchFamily="34" charset="0"/>
                <a:ea typeface="+mn-ea"/>
                <a:cs typeface="Arial" panose="020B0604020202020204" pitchFamily="34" charset="0"/>
              </a:rPr>
              <a:t>o</a:t>
            </a:r>
            <a:r>
              <a:rPr kumimoji="0" lang="en-GB" altLang="en-US" sz="2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a:t>
            </a:r>
          </a:p>
        </p:txBody>
      </p:sp>
      <p:sp>
        <p:nvSpPr>
          <p:cNvPr id="23" name="Rounded Rectangle 22"/>
          <p:cNvSpPr/>
          <p:nvPr/>
        </p:nvSpPr>
        <p:spPr>
          <a:xfrm>
            <a:off x="7885113" y="2997200"/>
            <a:ext cx="874712" cy="503238"/>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Arial"/>
            </a:endParaRPr>
          </a:p>
        </p:txBody>
      </p:sp>
      <p:sp>
        <p:nvSpPr>
          <p:cNvPr id="55318" name="TextBox 23"/>
          <p:cNvSpPr txBox="1">
            <a:spLocks noChangeArrowheads="1"/>
          </p:cNvSpPr>
          <p:nvPr/>
        </p:nvSpPr>
        <p:spPr bwMode="auto">
          <a:xfrm>
            <a:off x="7885113" y="3040063"/>
            <a:ext cx="8747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2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20</a:t>
            </a:r>
            <a:r>
              <a:rPr kumimoji="0" lang="en-GB" altLang="en-US" sz="2400" b="1" i="0" u="none" strike="noStrike" kern="1200" cap="none" spc="0" normalizeH="0" baseline="30000" noProof="0">
                <a:ln>
                  <a:noFill/>
                </a:ln>
                <a:solidFill>
                  <a:srgbClr val="000000"/>
                </a:solidFill>
                <a:effectLst/>
                <a:uLnTx/>
                <a:uFillTx/>
                <a:latin typeface="Arial" panose="020B0604020202020204" pitchFamily="34" charset="0"/>
                <a:ea typeface="+mn-ea"/>
                <a:cs typeface="Arial" panose="020B0604020202020204" pitchFamily="34" charset="0"/>
              </a:rPr>
              <a:t>o</a:t>
            </a:r>
            <a:r>
              <a:rPr kumimoji="0" lang="en-GB" altLang="en-US" sz="2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a:t>
            </a:r>
          </a:p>
        </p:txBody>
      </p:sp>
      <p:sp>
        <p:nvSpPr>
          <p:cNvPr id="25" name="Rounded Rectangle 24"/>
          <p:cNvSpPr/>
          <p:nvPr/>
        </p:nvSpPr>
        <p:spPr>
          <a:xfrm>
            <a:off x="7885113" y="3705225"/>
            <a:ext cx="874712" cy="504825"/>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Arial"/>
            </a:endParaRPr>
          </a:p>
        </p:txBody>
      </p:sp>
      <p:sp>
        <p:nvSpPr>
          <p:cNvPr id="55320" name="TextBox 25"/>
          <p:cNvSpPr txBox="1">
            <a:spLocks noChangeArrowheads="1"/>
          </p:cNvSpPr>
          <p:nvPr/>
        </p:nvSpPr>
        <p:spPr bwMode="auto">
          <a:xfrm>
            <a:off x="7885113" y="3748088"/>
            <a:ext cx="7032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2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0</a:t>
            </a:r>
            <a:r>
              <a:rPr kumimoji="0" lang="en-GB" altLang="en-US" sz="2400" b="1" i="0" u="none" strike="noStrike" kern="1200" cap="none" spc="0" normalizeH="0" baseline="30000" noProof="0">
                <a:ln>
                  <a:noFill/>
                </a:ln>
                <a:solidFill>
                  <a:srgbClr val="000000"/>
                </a:solidFill>
                <a:effectLst/>
                <a:uLnTx/>
                <a:uFillTx/>
                <a:latin typeface="Arial" panose="020B0604020202020204" pitchFamily="34" charset="0"/>
                <a:ea typeface="+mn-ea"/>
                <a:cs typeface="Arial" panose="020B0604020202020204" pitchFamily="34" charset="0"/>
              </a:rPr>
              <a:t>o</a:t>
            </a:r>
            <a:r>
              <a:rPr kumimoji="0" lang="en-GB" altLang="en-US" sz="2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a:t>
            </a:r>
          </a:p>
        </p:txBody>
      </p:sp>
      <p:sp>
        <p:nvSpPr>
          <p:cNvPr id="27" name="Rounded Rectangle 26"/>
          <p:cNvSpPr/>
          <p:nvPr/>
        </p:nvSpPr>
        <p:spPr>
          <a:xfrm>
            <a:off x="7745413" y="4411663"/>
            <a:ext cx="1219200" cy="504825"/>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Arial"/>
            </a:endParaRPr>
          </a:p>
        </p:txBody>
      </p:sp>
      <p:sp>
        <p:nvSpPr>
          <p:cNvPr id="55322" name="TextBox 27"/>
          <p:cNvSpPr txBox="1">
            <a:spLocks noChangeArrowheads="1"/>
          </p:cNvSpPr>
          <p:nvPr/>
        </p:nvSpPr>
        <p:spPr bwMode="auto">
          <a:xfrm>
            <a:off x="7745413" y="4454525"/>
            <a:ext cx="1219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2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2800</a:t>
            </a:r>
            <a:r>
              <a:rPr kumimoji="0" lang="en-GB" altLang="en-US" sz="2400" b="1" i="0" u="none" strike="noStrike" kern="1200" cap="none" spc="0" normalizeH="0" baseline="30000" noProof="0">
                <a:ln>
                  <a:noFill/>
                </a:ln>
                <a:solidFill>
                  <a:srgbClr val="000000"/>
                </a:solidFill>
                <a:effectLst/>
                <a:uLnTx/>
                <a:uFillTx/>
                <a:latin typeface="Arial" panose="020B0604020202020204" pitchFamily="34" charset="0"/>
                <a:ea typeface="+mn-ea"/>
                <a:cs typeface="Arial" panose="020B0604020202020204" pitchFamily="34" charset="0"/>
              </a:rPr>
              <a:t>o</a:t>
            </a:r>
            <a:r>
              <a:rPr kumimoji="0" lang="en-GB" altLang="en-US" sz="2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a:t>
            </a:r>
          </a:p>
        </p:txBody>
      </p:sp>
      <p:sp>
        <p:nvSpPr>
          <p:cNvPr id="29" name="Rounded Rectangle 28"/>
          <p:cNvSpPr/>
          <p:nvPr/>
        </p:nvSpPr>
        <p:spPr>
          <a:xfrm>
            <a:off x="7872413" y="5157788"/>
            <a:ext cx="977900" cy="503237"/>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Arial"/>
            </a:endParaRPr>
          </a:p>
        </p:txBody>
      </p:sp>
      <p:sp>
        <p:nvSpPr>
          <p:cNvPr id="55324" name="TextBox 29"/>
          <p:cNvSpPr txBox="1">
            <a:spLocks noChangeArrowheads="1"/>
          </p:cNvSpPr>
          <p:nvPr/>
        </p:nvSpPr>
        <p:spPr bwMode="auto">
          <a:xfrm>
            <a:off x="7872413" y="5199063"/>
            <a:ext cx="9779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2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-20</a:t>
            </a:r>
            <a:r>
              <a:rPr kumimoji="0" lang="en-GB" altLang="en-US" sz="2400" b="1" i="0" u="none" strike="noStrike" kern="1200" cap="none" spc="0" normalizeH="0" baseline="30000" noProof="0">
                <a:ln>
                  <a:noFill/>
                </a:ln>
                <a:solidFill>
                  <a:srgbClr val="000000"/>
                </a:solidFill>
                <a:effectLst/>
                <a:uLnTx/>
                <a:uFillTx/>
                <a:latin typeface="Arial" panose="020B0604020202020204" pitchFamily="34" charset="0"/>
                <a:ea typeface="+mn-ea"/>
                <a:cs typeface="Arial" panose="020B0604020202020204" pitchFamily="34" charset="0"/>
              </a:rPr>
              <a:t>o</a:t>
            </a:r>
            <a:r>
              <a:rPr kumimoji="0" lang="en-GB" altLang="en-US" sz="2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a:t>
            </a:r>
          </a:p>
        </p:txBody>
      </p:sp>
      <p:sp>
        <p:nvSpPr>
          <p:cNvPr id="55325" name="TextBox 19"/>
          <p:cNvSpPr txBox="1">
            <a:spLocks noChangeArrowheads="1"/>
          </p:cNvSpPr>
          <p:nvPr/>
        </p:nvSpPr>
        <p:spPr bwMode="auto">
          <a:xfrm>
            <a:off x="1187450" y="5949950"/>
            <a:ext cx="72009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2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Extension: Come up with your own definition of what temperature is</a:t>
            </a:r>
          </a:p>
        </p:txBody>
      </p:sp>
    </p:spTree>
    <p:extLst>
      <p:ext uri="{BB962C8B-B14F-4D97-AF65-F5344CB8AC3E}">
        <p14:creationId xmlns:p14="http://schemas.microsoft.com/office/powerpoint/2010/main" val="2321536157"/>
      </p:ext>
    </p:extLst>
  </p:cSld>
  <p:clrMapOvr>
    <a:masterClrMapping/>
  </p:clrMapOvr>
  <p:timing>
    <p:tnLst>
      <p:par>
        <p:cTn id="1" dur="indefinite" restart="never" nodeType="tmRoot"/>
      </p:par>
    </p:tnLst>
  </p:timing>
</p:sld>
</file>

<file path=ppt/theme/theme1.xml><?xml version="1.0" encoding="utf-8"?>
<a:theme xmlns:a="http://schemas.openxmlformats.org/drawingml/2006/main" name="10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3240</TotalTime>
  <Words>3171</Words>
  <Application>Microsoft Office PowerPoint</Application>
  <PresentationFormat>On-screen Show (4:3)</PresentationFormat>
  <Paragraphs>688</Paragraphs>
  <Slides>45</Slides>
  <Notes>12</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45</vt:i4>
      </vt:variant>
    </vt:vector>
  </HeadingPairs>
  <TitlesOfParts>
    <vt:vector size="52" baseType="lpstr">
      <vt:lpstr>SimSun</vt:lpstr>
      <vt:lpstr>Arial</vt:lpstr>
      <vt:lpstr>Calibri</vt:lpstr>
      <vt:lpstr>Calibri Light</vt:lpstr>
      <vt:lpstr>Century Gothic</vt:lpstr>
      <vt:lpstr>Times New Roman</vt:lpstr>
      <vt:lpstr>10_Office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User</dc:creator>
  <cp:lastModifiedBy>Dr M Brownhill - MAT Staff</cp:lastModifiedBy>
  <cp:revision>632</cp:revision>
  <dcterms:created xsi:type="dcterms:W3CDTF">2010-12-23T15:02:04Z</dcterms:created>
  <dcterms:modified xsi:type="dcterms:W3CDTF">2022-10-28T16:16:50Z</dcterms:modified>
</cp:coreProperties>
</file>