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32" r:id="rId4"/>
    <p:sldMasterId id="2147483744" r:id="rId5"/>
    <p:sldMasterId id="2147483756" r:id="rId6"/>
    <p:sldMasterId id="2147483789" r:id="rId7"/>
  </p:sldMasterIdLst>
  <p:notesMasterIdLst>
    <p:notesMasterId r:id="rId45"/>
  </p:notesMasterIdLst>
  <p:sldIdLst>
    <p:sldId id="320" r:id="rId8"/>
    <p:sldId id="321" r:id="rId9"/>
    <p:sldId id="322" r:id="rId10"/>
    <p:sldId id="318" r:id="rId11"/>
    <p:sldId id="267" r:id="rId12"/>
    <p:sldId id="268" r:id="rId13"/>
    <p:sldId id="323" r:id="rId14"/>
    <p:sldId id="325" r:id="rId15"/>
    <p:sldId id="324" r:id="rId16"/>
    <p:sldId id="326" r:id="rId17"/>
    <p:sldId id="280" r:id="rId18"/>
    <p:sldId id="281" r:id="rId19"/>
    <p:sldId id="314" r:id="rId20"/>
    <p:sldId id="316" r:id="rId21"/>
    <p:sldId id="315" r:id="rId22"/>
    <p:sldId id="317" r:id="rId23"/>
    <p:sldId id="259" r:id="rId24"/>
    <p:sldId id="261" r:id="rId25"/>
    <p:sldId id="329" r:id="rId26"/>
    <p:sldId id="319" r:id="rId27"/>
    <p:sldId id="327" r:id="rId28"/>
    <p:sldId id="328" r:id="rId29"/>
    <p:sldId id="306" r:id="rId30"/>
    <p:sldId id="287" r:id="rId31"/>
    <p:sldId id="265" r:id="rId32"/>
    <p:sldId id="266" r:id="rId33"/>
    <p:sldId id="330" r:id="rId34"/>
    <p:sldId id="332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93CDDD"/>
    <a:srgbClr val="C3C6D0"/>
    <a:srgbClr val="15244C"/>
    <a:srgbClr val="BEC3CE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18" autoAdjust="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7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EF923-0F9F-42D3-A90A-BF66D8BFCA65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77D08-B78D-4EF6-BF26-00C8772228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68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Over to</a:t>
            </a:r>
            <a:r>
              <a:rPr lang="en-GB" baseline="0" dirty="0" smtClean="0"/>
              <a:t> you….</a:t>
            </a:r>
          </a:p>
          <a:p>
            <a:r>
              <a:rPr lang="en-GB" baseline="0" dirty="0" smtClean="0"/>
              <a:t>Paired work to create a learning goal slide for a lesson that will be taught in the first two weeks of term.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37C8A-C023-4723-A1DB-696E3AAD450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2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5m</a:t>
            </a:r>
            <a:r>
              <a:rPr lang="en-GB" baseline="0" dirty="0"/>
              <a:t> plenary – correct sentences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77D08-B78D-4EF6-BF26-00C8772228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87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5m – a cube,</a:t>
            </a:r>
            <a:r>
              <a:rPr lang="en-GB" baseline="0" dirty="0"/>
              <a:t> </a:t>
            </a:r>
            <a:r>
              <a:rPr lang="en-GB" dirty="0"/>
              <a:t>rulers, </a:t>
            </a:r>
            <a:r>
              <a:rPr lang="en-GB" dirty="0" err="1"/>
              <a:t>calcs</a:t>
            </a:r>
            <a:r>
              <a:rPr lang="en-GB" dirty="0"/>
              <a:t> on</a:t>
            </a:r>
            <a:r>
              <a:rPr lang="en-GB" baseline="0" dirty="0"/>
              <a:t> each table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77D08-B78D-4EF6-BF26-00C87722281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51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2m – go through the answers, check understanding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77D08-B78D-4EF6-BF26-00C87722281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22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478E9B-7351-4757-A3C0-FD6DACA64DB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94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1m</a:t>
            </a:r>
            <a:r>
              <a:rPr lang="en-GB" baseline="0" dirty="0"/>
              <a:t> – whiteboards, green pens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77D08-B78D-4EF6-BF26-00C87722281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811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10m practical</a:t>
            </a:r>
          </a:p>
          <a:p>
            <a:r>
              <a:rPr lang="en-GB" dirty="0"/>
              <a:t>5m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77D08-B78D-4EF6-BF26-00C87722281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24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F02A5-6217-416A-8F6C-2023E0F9F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26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3FD20-8A32-4844-AB22-74299DA49F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612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542EE-9BFC-4E87-AECE-2A7CFC2C1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576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600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335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25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928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00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318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554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18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B2855-E9E0-4340-9A33-7C3DCEC62D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687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53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442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33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4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3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2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E42B0AAA-77EA-4BA4-8F03-D174A90E8080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8976290D-F14A-4228-AB3D-30C6B8D354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942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839087AC-C35F-4944-BD36-A05BD37B0BB8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2400C8BD-A701-4F25-A86E-521E48BFB5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901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3971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9087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98169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4725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79634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245427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694509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314359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592679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BDF19872-DEC5-4594-8E3C-051E9611C936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B288A10F-E840-4370-A0C5-96F1FEB415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496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735"/>
            </a:lvl1pPr>
            <a:lvl2pPr>
              <a:defRPr sz="2382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735"/>
            </a:lvl1pPr>
            <a:lvl2pPr>
              <a:defRPr sz="2382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DD2C981F-0E35-43CD-9C06-6F6054DA3C1F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E2C37814-D954-4519-9BC7-3616A57A28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152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382" b="1"/>
            </a:lvl1pPr>
            <a:lvl2pPr marL="449087" indent="0">
              <a:buNone/>
              <a:defRPr sz="1941" b="1"/>
            </a:lvl2pPr>
            <a:lvl3pPr marL="898169" indent="0">
              <a:buNone/>
              <a:defRPr sz="1765" b="1"/>
            </a:lvl3pPr>
            <a:lvl4pPr marL="1347256" indent="0">
              <a:buNone/>
              <a:defRPr sz="1588" b="1"/>
            </a:lvl4pPr>
            <a:lvl5pPr marL="1796340" indent="0">
              <a:buNone/>
              <a:defRPr sz="1588" b="1"/>
            </a:lvl5pPr>
            <a:lvl6pPr marL="2245427" indent="0">
              <a:buNone/>
              <a:defRPr sz="1588" b="1"/>
            </a:lvl6pPr>
            <a:lvl7pPr marL="2694509" indent="0">
              <a:buNone/>
              <a:defRPr sz="1588" b="1"/>
            </a:lvl7pPr>
            <a:lvl8pPr marL="3143596" indent="0">
              <a:buNone/>
              <a:defRPr sz="1588" b="1"/>
            </a:lvl8pPr>
            <a:lvl9pPr marL="3592679" indent="0">
              <a:buNone/>
              <a:defRPr sz="1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382" b="1"/>
            </a:lvl1pPr>
            <a:lvl2pPr marL="449087" indent="0">
              <a:buNone/>
              <a:defRPr sz="1941" b="1"/>
            </a:lvl2pPr>
            <a:lvl3pPr marL="898169" indent="0">
              <a:buNone/>
              <a:defRPr sz="1765" b="1"/>
            </a:lvl3pPr>
            <a:lvl4pPr marL="1347256" indent="0">
              <a:buNone/>
              <a:defRPr sz="1588" b="1"/>
            </a:lvl4pPr>
            <a:lvl5pPr marL="1796340" indent="0">
              <a:buNone/>
              <a:defRPr sz="1588" b="1"/>
            </a:lvl5pPr>
            <a:lvl6pPr marL="2245427" indent="0">
              <a:buNone/>
              <a:defRPr sz="1588" b="1"/>
            </a:lvl6pPr>
            <a:lvl7pPr marL="2694509" indent="0">
              <a:buNone/>
              <a:defRPr sz="1588" b="1"/>
            </a:lvl7pPr>
            <a:lvl8pPr marL="3143596" indent="0">
              <a:buNone/>
              <a:defRPr sz="1588" b="1"/>
            </a:lvl8pPr>
            <a:lvl9pPr marL="3592679" indent="0">
              <a:buNone/>
              <a:defRPr sz="1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E1613141-0DE4-4753-B5D3-83373B28C095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5DFDECB7-690F-4EC3-BDC7-184DB00644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71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412F3199-D870-4809-BCD2-3B2CD1558286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DE109D40-C9C9-42DC-A1AE-31B8D3A726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37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29DED76E-2808-4E26-8FC4-BB1DD3647C4A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41727A2-26A9-43E9-97CE-566AEFDB3B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41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6B449-6D0D-4184-84CE-C655996B1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354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177"/>
            </a:lvl1pPr>
            <a:lvl2pPr>
              <a:defRPr sz="2735"/>
            </a:lvl2pPr>
            <a:lvl3pPr>
              <a:defRPr sz="2382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12"/>
            </a:lvl1pPr>
            <a:lvl2pPr marL="449087" indent="0">
              <a:buNone/>
              <a:defRPr sz="1147"/>
            </a:lvl2pPr>
            <a:lvl3pPr marL="898169" indent="0">
              <a:buNone/>
              <a:defRPr sz="971"/>
            </a:lvl3pPr>
            <a:lvl4pPr marL="1347256" indent="0">
              <a:buNone/>
              <a:defRPr sz="882"/>
            </a:lvl4pPr>
            <a:lvl5pPr marL="1796340" indent="0">
              <a:buNone/>
              <a:defRPr sz="882"/>
            </a:lvl5pPr>
            <a:lvl6pPr marL="2245427" indent="0">
              <a:buNone/>
              <a:defRPr sz="882"/>
            </a:lvl6pPr>
            <a:lvl7pPr marL="2694509" indent="0">
              <a:buNone/>
              <a:defRPr sz="882"/>
            </a:lvl7pPr>
            <a:lvl8pPr marL="3143596" indent="0">
              <a:buNone/>
              <a:defRPr sz="882"/>
            </a:lvl8pPr>
            <a:lvl9pPr marL="3592679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93CD6E56-F582-43F4-BEA6-8F96F0FB4010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A4733840-241F-4A2D-9E9A-34DBC44CCB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02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177"/>
            </a:lvl1pPr>
            <a:lvl2pPr marL="449087" indent="0">
              <a:buNone/>
              <a:defRPr sz="2735"/>
            </a:lvl2pPr>
            <a:lvl3pPr marL="898169" indent="0">
              <a:buNone/>
              <a:defRPr sz="2382"/>
            </a:lvl3pPr>
            <a:lvl4pPr marL="1347256" indent="0">
              <a:buNone/>
              <a:defRPr sz="1941"/>
            </a:lvl4pPr>
            <a:lvl5pPr marL="1796340" indent="0">
              <a:buNone/>
              <a:defRPr sz="1941"/>
            </a:lvl5pPr>
            <a:lvl6pPr marL="2245427" indent="0">
              <a:buNone/>
              <a:defRPr sz="1941"/>
            </a:lvl6pPr>
            <a:lvl7pPr marL="2694509" indent="0">
              <a:buNone/>
              <a:defRPr sz="1941"/>
            </a:lvl7pPr>
            <a:lvl8pPr marL="3143596" indent="0">
              <a:buNone/>
              <a:defRPr sz="1941"/>
            </a:lvl8pPr>
            <a:lvl9pPr marL="3592679" indent="0">
              <a:buNone/>
              <a:defRPr sz="1941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12"/>
            </a:lvl1pPr>
            <a:lvl2pPr marL="449087" indent="0">
              <a:buNone/>
              <a:defRPr sz="1147"/>
            </a:lvl2pPr>
            <a:lvl3pPr marL="898169" indent="0">
              <a:buNone/>
              <a:defRPr sz="971"/>
            </a:lvl3pPr>
            <a:lvl4pPr marL="1347256" indent="0">
              <a:buNone/>
              <a:defRPr sz="882"/>
            </a:lvl4pPr>
            <a:lvl5pPr marL="1796340" indent="0">
              <a:buNone/>
              <a:defRPr sz="882"/>
            </a:lvl5pPr>
            <a:lvl6pPr marL="2245427" indent="0">
              <a:buNone/>
              <a:defRPr sz="882"/>
            </a:lvl6pPr>
            <a:lvl7pPr marL="2694509" indent="0">
              <a:buNone/>
              <a:defRPr sz="882"/>
            </a:lvl7pPr>
            <a:lvl8pPr marL="3143596" indent="0">
              <a:buNone/>
              <a:defRPr sz="882"/>
            </a:lvl8pPr>
            <a:lvl9pPr marL="3592679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20E369A0-960C-444B-A13C-7A6942020DEF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48C6E335-B514-47E2-A95E-41DD7AAF9F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60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4CCAB83A-30F9-4424-9501-531EFF9B4F4A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E3A240F2-6485-4539-AE41-64C7C71C0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63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0EC50096-9B48-4F8C-9556-039D545559A8}" type="datetime3">
              <a:rPr lang="en-US" smtClean="0"/>
              <a:pPr>
                <a:defRPr/>
              </a:pPr>
              <a:t>27 November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0F6BDE93-8F31-4C58-BF67-0237B58C62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474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11C76-B383-412B-A8EA-8BF946864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5EBE6-A35F-4C80-BDE3-D526C7C4F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F6C69-E52E-495C-B1A3-72A8A94F1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B82C2-0515-4692-BEA9-CC0B971E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95483-4268-452E-9D41-84670FE6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D4C4-85E4-4926-8E98-A967B3BDAD6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599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9AF3-DC90-4F17-A95B-B9A65AD3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5579E-57F3-4911-AC52-2B1E6BD3C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242B6-EE7B-47D0-BAD1-1381F039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03529-E581-4F8A-91B6-56B8BE5F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5D196-CDA9-4479-8B7A-7E011E88A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4BC23-CDE4-4F36-BF3B-7B11157E39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286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1F8C-152A-4ED2-AD18-4C86FE8E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310DC-4BB8-405D-B703-70034FCBB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79249-EBC4-4EBE-8414-EAEF9FD4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BFA64-0C79-4B04-9AC2-F384E4EC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AEF41-74F3-40CF-9F5F-0FFDCC0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1AAA6-670F-4705-8D12-F555A7FE25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862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A10CA-1D25-40A2-9712-87F3CAAE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6C3AB-918C-43A1-833B-AAD67C192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D17DF-4D3A-4605-8B61-31EF626E5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11EB8-A5CC-45A6-80E4-1541DB01E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F9E60-E843-4ADF-87B5-DE8EEC3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1BDF4-8528-44F5-897F-D6DCAB5D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A3BB8-EAB2-4556-8AC1-4FC8B6C9F66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8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22439-8F42-4D28-AEC0-5FC55339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147DF-32E4-484F-B42F-5A4932187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4959C-B145-4473-8383-061AADCF9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A2782-1DFB-496C-B119-9FBEC96B4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8A07BA-A315-47A2-831F-3978D8CDF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BBC421-07F0-4487-92AC-F006F38D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26B88C-CDD8-44DB-B1DD-13DC0558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49C97F-AB1A-45B6-8D0D-F501CCBF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4429CA-82D4-481B-A7A8-88981679F2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094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E91E8-EC22-41C1-A7C0-6BC75422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B4478-B097-49BF-9874-7A62E28B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210ED-B55C-4A5D-BF17-C9E8038FD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7DE15-036B-418F-AFC2-469B67C9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633BD3-6E6F-4D25-91B9-CB9D1CA19CF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82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DE9FB-E352-4B07-AE88-805BC6AF2A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797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2B6A79-CCE3-4236-AAC4-9B730BF9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A73DA-8D93-468E-8EEE-2D3B71E7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2BA6C-FF1A-49BE-AE89-682F3C26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10DAB-D407-4306-8B09-B063100EAFF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394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72D5-2474-4A8B-B139-4EE31EA18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20BB3-305A-4681-B0ED-C08487752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D208B-22A5-4DDA-A6E1-D9D9B600C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EFBC9-40F7-4E06-981A-9F2AE7482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BD61-D607-44CC-9160-70D62A30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63E13-391A-4B63-B676-004586CA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99F9C-EC46-4069-A892-6BC045A85A0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509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01E8-7206-44A8-BFA0-37147A36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9D612A-4EF6-4555-B5F7-8F4CFD0AB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FDDE4-70A6-4A48-B317-7684370B7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C45FD-C5CD-4D59-B75A-380BC9A35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D7D6A-0869-4F7A-A27B-FDF7804A1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F28F7-4758-49A0-85EF-0AA266DB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470FA-4F2E-4533-94AA-36428CAF4B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252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86E61-80EF-41A0-98EE-FFF01ED1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0DEBA0-717C-46B8-B150-C14EA4D30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FCACA-B7AA-42C0-B361-93802A83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9ED51-2B31-4DA6-991B-E989AE6A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56494-779F-4C2A-8075-3299C36B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6AC82-9698-4AA2-A9BF-EEBD4BE2FE4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958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51468F-E701-4ABA-BF23-3FD5621342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64B45-C472-477C-B0D7-B7E6E3B10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9095D-BB9F-494B-AE09-52816676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A3D43-E986-4313-917B-D7EDC09C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9D298-F92B-4CA6-8AB7-A26EB14B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8E714-ECB7-4457-B37D-BF4131F999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597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36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747"/>
            </a:lvl1pPr>
            <a:lvl2pPr marL="332832" indent="0" algn="ctr">
              <a:buNone/>
              <a:defRPr sz="1456"/>
            </a:lvl2pPr>
            <a:lvl3pPr marL="665665" indent="0" algn="ctr">
              <a:buNone/>
              <a:defRPr sz="1310"/>
            </a:lvl3pPr>
            <a:lvl4pPr marL="998497" indent="0" algn="ctr">
              <a:buNone/>
              <a:defRPr sz="1165"/>
            </a:lvl4pPr>
            <a:lvl5pPr marL="1331330" indent="0" algn="ctr">
              <a:buNone/>
              <a:defRPr sz="1165"/>
            </a:lvl5pPr>
            <a:lvl6pPr marL="1664162" indent="0" algn="ctr">
              <a:buNone/>
              <a:defRPr sz="1165"/>
            </a:lvl6pPr>
            <a:lvl7pPr marL="1996995" indent="0" algn="ctr">
              <a:buNone/>
              <a:defRPr sz="1165"/>
            </a:lvl7pPr>
            <a:lvl8pPr marL="2329827" indent="0" algn="ctr">
              <a:buNone/>
              <a:defRPr sz="1165"/>
            </a:lvl8pPr>
            <a:lvl9pPr marL="2662660" indent="0" algn="ctr">
              <a:buNone/>
              <a:defRPr sz="1165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094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394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36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1pPr>
            <a:lvl2pPr marL="332832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2pPr>
            <a:lvl3pPr marL="665665" indent="0">
              <a:buNone/>
              <a:defRPr sz="1310">
                <a:solidFill>
                  <a:schemeClr val="tx1">
                    <a:tint val="75000"/>
                  </a:schemeClr>
                </a:solidFill>
              </a:defRPr>
            </a:lvl3pPr>
            <a:lvl4pPr marL="998497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4pPr>
            <a:lvl5pPr marL="1331330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5pPr>
            <a:lvl6pPr marL="1664162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6pPr>
            <a:lvl7pPr marL="1996995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7pPr>
            <a:lvl8pPr marL="2329827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8pPr>
            <a:lvl9pPr marL="2662660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581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3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747" b="1"/>
            </a:lvl1pPr>
            <a:lvl2pPr marL="332832" indent="0">
              <a:buNone/>
              <a:defRPr sz="1456" b="1"/>
            </a:lvl2pPr>
            <a:lvl3pPr marL="665665" indent="0">
              <a:buNone/>
              <a:defRPr sz="1310" b="1"/>
            </a:lvl3pPr>
            <a:lvl4pPr marL="998497" indent="0">
              <a:buNone/>
              <a:defRPr sz="1165" b="1"/>
            </a:lvl4pPr>
            <a:lvl5pPr marL="1331330" indent="0">
              <a:buNone/>
              <a:defRPr sz="1165" b="1"/>
            </a:lvl5pPr>
            <a:lvl6pPr marL="1664162" indent="0">
              <a:buNone/>
              <a:defRPr sz="1165" b="1"/>
            </a:lvl6pPr>
            <a:lvl7pPr marL="1996995" indent="0">
              <a:buNone/>
              <a:defRPr sz="1165" b="1"/>
            </a:lvl7pPr>
            <a:lvl8pPr marL="2329827" indent="0">
              <a:buNone/>
              <a:defRPr sz="1165" b="1"/>
            </a:lvl8pPr>
            <a:lvl9pPr marL="2662660" indent="0">
              <a:buNone/>
              <a:defRPr sz="116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747" b="1"/>
            </a:lvl1pPr>
            <a:lvl2pPr marL="332832" indent="0">
              <a:buNone/>
              <a:defRPr sz="1456" b="1"/>
            </a:lvl2pPr>
            <a:lvl3pPr marL="665665" indent="0">
              <a:buNone/>
              <a:defRPr sz="1310" b="1"/>
            </a:lvl3pPr>
            <a:lvl4pPr marL="998497" indent="0">
              <a:buNone/>
              <a:defRPr sz="1165" b="1"/>
            </a:lvl4pPr>
            <a:lvl5pPr marL="1331330" indent="0">
              <a:buNone/>
              <a:defRPr sz="1165" b="1"/>
            </a:lvl5pPr>
            <a:lvl6pPr marL="1664162" indent="0">
              <a:buNone/>
              <a:defRPr sz="1165" b="1"/>
            </a:lvl6pPr>
            <a:lvl7pPr marL="1996995" indent="0">
              <a:buNone/>
              <a:defRPr sz="1165" b="1"/>
            </a:lvl7pPr>
            <a:lvl8pPr marL="2329827" indent="0">
              <a:buNone/>
              <a:defRPr sz="1165" b="1"/>
            </a:lvl8pPr>
            <a:lvl9pPr marL="2662660" indent="0">
              <a:buNone/>
              <a:defRPr sz="116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11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1ED81-B25C-4F94-BD09-DFAB3E456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8531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13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557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3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330"/>
            </a:lvl1pPr>
            <a:lvl2pPr>
              <a:defRPr sz="2038"/>
            </a:lvl2pPr>
            <a:lvl3pPr>
              <a:defRPr sz="1747"/>
            </a:lvl3pPr>
            <a:lvl4pPr>
              <a:defRPr sz="1456"/>
            </a:lvl4pPr>
            <a:lvl5pPr>
              <a:defRPr sz="1456"/>
            </a:lvl5pPr>
            <a:lvl6pPr>
              <a:defRPr sz="1456"/>
            </a:lvl6pPr>
            <a:lvl7pPr>
              <a:defRPr sz="1456"/>
            </a:lvl7pPr>
            <a:lvl8pPr>
              <a:defRPr sz="1456"/>
            </a:lvl8pPr>
            <a:lvl9pPr>
              <a:defRPr sz="145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65"/>
            </a:lvl1pPr>
            <a:lvl2pPr marL="332832" indent="0">
              <a:buNone/>
              <a:defRPr sz="1019"/>
            </a:lvl2pPr>
            <a:lvl3pPr marL="665665" indent="0">
              <a:buNone/>
              <a:defRPr sz="874"/>
            </a:lvl3pPr>
            <a:lvl4pPr marL="998497" indent="0">
              <a:buNone/>
              <a:defRPr sz="728"/>
            </a:lvl4pPr>
            <a:lvl5pPr marL="1331330" indent="0">
              <a:buNone/>
              <a:defRPr sz="728"/>
            </a:lvl5pPr>
            <a:lvl6pPr marL="1664162" indent="0">
              <a:buNone/>
              <a:defRPr sz="728"/>
            </a:lvl6pPr>
            <a:lvl7pPr marL="1996995" indent="0">
              <a:buNone/>
              <a:defRPr sz="728"/>
            </a:lvl7pPr>
            <a:lvl8pPr marL="2329827" indent="0">
              <a:buNone/>
              <a:defRPr sz="728"/>
            </a:lvl8pPr>
            <a:lvl9pPr marL="2662660" indent="0">
              <a:buNone/>
              <a:defRPr sz="72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8831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3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330"/>
            </a:lvl1pPr>
            <a:lvl2pPr marL="332832" indent="0">
              <a:buNone/>
              <a:defRPr sz="2038"/>
            </a:lvl2pPr>
            <a:lvl3pPr marL="665665" indent="0">
              <a:buNone/>
              <a:defRPr sz="1747"/>
            </a:lvl3pPr>
            <a:lvl4pPr marL="998497" indent="0">
              <a:buNone/>
              <a:defRPr sz="1456"/>
            </a:lvl4pPr>
            <a:lvl5pPr marL="1331330" indent="0">
              <a:buNone/>
              <a:defRPr sz="1456"/>
            </a:lvl5pPr>
            <a:lvl6pPr marL="1664162" indent="0">
              <a:buNone/>
              <a:defRPr sz="1456"/>
            </a:lvl6pPr>
            <a:lvl7pPr marL="1996995" indent="0">
              <a:buNone/>
              <a:defRPr sz="1456"/>
            </a:lvl7pPr>
            <a:lvl8pPr marL="2329827" indent="0">
              <a:buNone/>
              <a:defRPr sz="1456"/>
            </a:lvl8pPr>
            <a:lvl9pPr marL="2662660" indent="0">
              <a:buNone/>
              <a:defRPr sz="1456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165"/>
            </a:lvl1pPr>
            <a:lvl2pPr marL="332832" indent="0">
              <a:buNone/>
              <a:defRPr sz="1019"/>
            </a:lvl2pPr>
            <a:lvl3pPr marL="665665" indent="0">
              <a:buNone/>
              <a:defRPr sz="874"/>
            </a:lvl3pPr>
            <a:lvl4pPr marL="998497" indent="0">
              <a:buNone/>
              <a:defRPr sz="728"/>
            </a:lvl4pPr>
            <a:lvl5pPr marL="1331330" indent="0">
              <a:buNone/>
              <a:defRPr sz="728"/>
            </a:lvl5pPr>
            <a:lvl6pPr marL="1664162" indent="0">
              <a:buNone/>
              <a:defRPr sz="728"/>
            </a:lvl6pPr>
            <a:lvl7pPr marL="1996995" indent="0">
              <a:buNone/>
              <a:defRPr sz="728"/>
            </a:lvl7pPr>
            <a:lvl8pPr marL="2329827" indent="0">
              <a:buNone/>
              <a:defRPr sz="728"/>
            </a:lvl8pPr>
            <a:lvl9pPr marL="2662660" indent="0">
              <a:buNone/>
              <a:defRPr sz="72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36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8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703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B4A85C-B667-4D2C-8CA3-403BE316E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9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898A6B8-7CCA-47F0-B3AC-8CA5EC48C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31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6A2ACD-B04B-4FB0-8E86-721FDE333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73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CF54B0-9940-4625-B394-11FBAA40C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153B6-A921-45D6-8364-3EC9D33B44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3802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4328CD-0A2E-47E5-B804-02D0110F8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02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3D067A-EF19-4CA7-AC89-3F4C084BB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5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8BAD4C-FFF4-4B00-9D15-36BB8D705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854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DD50D0-8E75-4926-B9EE-565EC4B5C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4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457FF8-6CEE-4B72-A93C-A458E342D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886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04A841-C3FE-4E7F-A936-984FEC504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64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FC6ABD-B9F1-4B02-A5E5-6983C37B7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89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3919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025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810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D467B-3937-4416-A70A-DE3AB84DD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7347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6286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88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33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484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7299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171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248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5080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28564" y="260648"/>
            <a:ext cx="5915000" cy="85010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82" y="274638"/>
            <a:ext cx="5686364" cy="836116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Chevron 4"/>
          <p:cNvSpPr/>
          <p:nvPr/>
        </p:nvSpPr>
        <p:spPr>
          <a:xfrm>
            <a:off x="6444209" y="205333"/>
            <a:ext cx="2520280" cy="960739"/>
          </a:xfrm>
          <a:prstGeom prst="chevron">
            <a:avLst/>
          </a:prstGeom>
          <a:solidFill>
            <a:srgbClr val="0070C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 smtClean="0">
                <a:solidFill>
                  <a:schemeClr val="bg1">
                    <a:lumMod val="95000"/>
                  </a:schemeClr>
                </a:solidFill>
              </a:rPr>
              <a:t>Build</a:t>
            </a:r>
            <a:endParaRPr lang="en-GB" sz="1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4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4BD14-4D01-4799-A529-C28C3E4626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968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A9FED-0F23-4A57-A18D-156429CB94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48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B915B4-9AF2-4B97-87C2-9DA6F06A9D2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09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99DC5-EF3F-45D0-8217-2A92E3BBF499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539A7-911B-48AE-A2FA-9B6D1487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15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787" tIns="50894" rIns="101787" bIns="508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787" tIns="50894" rIns="101787" bIns="508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101787" tIns="50894" rIns="101787" bIns="50894" rtlCol="0" anchor="ctr"/>
          <a:lstStyle>
            <a:lvl1pPr algn="l" defTabSz="806112" fontAlgn="auto">
              <a:spcBef>
                <a:spcPts val="0"/>
              </a:spcBef>
              <a:spcAft>
                <a:spcPts val="0"/>
              </a:spcAft>
              <a:defRPr sz="1147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0" hangingPunct="0">
              <a:defRPr/>
            </a:pPr>
            <a:fld id="{B918A919-7FAD-45E7-8633-68645E3FBD99}" type="datetime3">
              <a:rPr lang="en-US" smtClean="0">
                <a:cs typeface="Arial" panose="020B0604020202020204" pitchFamily="34" charset="0"/>
              </a:rPr>
              <a:pPr eaLnBrk="0" hangingPunct="0">
                <a:defRPr/>
              </a:pPr>
              <a:t>27 November 2022</a:t>
            </a:fld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101787" tIns="50894" rIns="101787" bIns="50894" rtlCol="0" anchor="ctr"/>
          <a:lstStyle>
            <a:lvl1pPr algn="ctr" defTabSz="806112" fontAlgn="auto">
              <a:spcBef>
                <a:spcPts val="0"/>
              </a:spcBef>
              <a:spcAft>
                <a:spcPts val="0"/>
              </a:spcAft>
              <a:defRPr sz="1147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0" hangingPunct="0">
              <a:defRPr/>
            </a:pP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101787" tIns="50894" rIns="101787" bIns="50894" rtlCol="0" anchor="ctr"/>
          <a:lstStyle>
            <a:lvl1pPr algn="r" defTabSz="806112" fontAlgn="auto">
              <a:spcBef>
                <a:spcPts val="0"/>
              </a:spcBef>
              <a:spcAft>
                <a:spcPts val="0"/>
              </a:spcAft>
              <a:defRPr sz="1147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0" hangingPunct="0">
              <a:defRPr/>
            </a:pPr>
            <a:fld id="{156C77A3-36BB-418A-90D3-3B98488680D7}" type="slidenum">
              <a:rPr lang="en-GB" smtClean="0">
                <a:cs typeface="Arial" panose="020B0604020202020204" pitchFamily="34" charset="0"/>
              </a:rPr>
              <a:pPr eaLnBrk="0" hangingPunct="0">
                <a:defRPr/>
              </a:pPr>
              <a:t>‹#›</a:t>
            </a:fld>
            <a:endParaRPr lang="en-GB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4324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324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324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324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324">
          <a:solidFill>
            <a:schemeClr val="tx1"/>
          </a:solidFill>
          <a:latin typeface="Calibri" pitchFamily="34" charset="0"/>
        </a:defRPr>
      </a:lvl5pPr>
      <a:lvl6pPr marL="449087" algn="ctr" rtl="0" fontAlgn="base">
        <a:spcBef>
          <a:spcPct val="0"/>
        </a:spcBef>
        <a:spcAft>
          <a:spcPct val="0"/>
        </a:spcAft>
        <a:defRPr sz="4324">
          <a:solidFill>
            <a:schemeClr val="tx1"/>
          </a:solidFill>
          <a:latin typeface="Calibri" pitchFamily="34" charset="0"/>
        </a:defRPr>
      </a:lvl6pPr>
      <a:lvl7pPr marL="898169" algn="ctr" rtl="0" fontAlgn="base">
        <a:spcBef>
          <a:spcPct val="0"/>
        </a:spcBef>
        <a:spcAft>
          <a:spcPct val="0"/>
        </a:spcAft>
        <a:defRPr sz="4324">
          <a:solidFill>
            <a:schemeClr val="tx1"/>
          </a:solidFill>
          <a:latin typeface="Calibri" pitchFamily="34" charset="0"/>
        </a:defRPr>
      </a:lvl7pPr>
      <a:lvl8pPr marL="1347256" algn="ctr" rtl="0" fontAlgn="base">
        <a:spcBef>
          <a:spcPct val="0"/>
        </a:spcBef>
        <a:spcAft>
          <a:spcPct val="0"/>
        </a:spcAft>
        <a:defRPr sz="4324">
          <a:solidFill>
            <a:schemeClr val="tx1"/>
          </a:solidFill>
          <a:latin typeface="Calibri" pitchFamily="34" charset="0"/>
        </a:defRPr>
      </a:lvl8pPr>
      <a:lvl9pPr marL="1796340" algn="ctr" rtl="0" fontAlgn="base">
        <a:spcBef>
          <a:spcPct val="0"/>
        </a:spcBef>
        <a:spcAft>
          <a:spcPct val="0"/>
        </a:spcAft>
        <a:defRPr sz="4324">
          <a:solidFill>
            <a:schemeClr val="tx1"/>
          </a:solidFill>
          <a:latin typeface="Calibri" pitchFamily="34" charset="0"/>
        </a:defRPr>
      </a:lvl9pPr>
    </p:titleStyle>
    <p:bodyStyle>
      <a:lvl1pPr marL="336814" indent="-336814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177" kern="1200">
          <a:solidFill>
            <a:schemeClr val="tx1"/>
          </a:solidFill>
          <a:latin typeface="+mn-lt"/>
          <a:ea typeface="+mn-ea"/>
          <a:cs typeface="+mn-cs"/>
        </a:defRPr>
      </a:lvl1pPr>
      <a:lvl2pPr marL="729762" indent="-280677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735" kern="1200">
          <a:solidFill>
            <a:schemeClr val="tx1"/>
          </a:solidFill>
          <a:latin typeface="+mn-lt"/>
          <a:ea typeface="+mn-ea"/>
          <a:cs typeface="+mn-cs"/>
        </a:defRPr>
      </a:lvl2pPr>
      <a:lvl3pPr marL="1122714" indent="-224543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382" kern="1200">
          <a:solidFill>
            <a:schemeClr val="tx1"/>
          </a:solidFill>
          <a:latin typeface="+mn-lt"/>
          <a:ea typeface="+mn-ea"/>
          <a:cs typeface="+mn-cs"/>
        </a:defRPr>
      </a:lvl3pPr>
      <a:lvl4pPr marL="1571797" indent="-22454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2020882" indent="-224543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69967" indent="-224543" algn="l" defTabSz="898169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19053" indent="-224543" algn="l" defTabSz="898169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68138" indent="-224543" algn="l" defTabSz="898169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17221" indent="-224543" algn="l" defTabSz="898169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16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087" algn="l" defTabSz="89816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8169" algn="l" defTabSz="89816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7256" algn="l" defTabSz="89816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6340" algn="l" defTabSz="89816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5427" algn="l" defTabSz="89816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4509" algn="l" defTabSz="89816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3596" algn="l" defTabSz="89816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2679" algn="l" defTabSz="898169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AFE95F-0694-4AC2-8DDC-2B68E7AA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35D2D-9CB7-4C71-BB3D-C81B02228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05CF2-DF86-4EF5-B45C-890BC6872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4905B-D6BC-433E-A025-636EA2F87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80B4C-7E84-4C76-A58B-12193A298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B5D588-87F5-4AC0-BFBA-C80376F85C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80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AB553-4ED1-42ED-ACDB-744C60804A57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E92B6-FEF8-4588-A7AD-0881D1D19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81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65665" rtl="0" eaLnBrk="1" latinLnBrk="0" hangingPunct="1">
        <a:lnSpc>
          <a:spcPct val="90000"/>
        </a:lnSpc>
        <a:spcBef>
          <a:spcPct val="0"/>
        </a:spcBef>
        <a:buNone/>
        <a:defRPr sz="32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6416" indent="-166416" algn="l" defTabSz="665665" rtl="0" eaLnBrk="1" latinLnBrk="0" hangingPunct="1">
        <a:lnSpc>
          <a:spcPct val="90000"/>
        </a:lnSpc>
        <a:spcBef>
          <a:spcPts val="728"/>
        </a:spcBef>
        <a:buFont typeface="Arial" panose="020B0604020202020204" pitchFamily="34" charset="0"/>
        <a:buChar char="•"/>
        <a:defRPr sz="2038" kern="1200">
          <a:solidFill>
            <a:schemeClr val="tx1"/>
          </a:solidFill>
          <a:latin typeface="+mn-lt"/>
          <a:ea typeface="+mn-ea"/>
          <a:cs typeface="+mn-cs"/>
        </a:defRPr>
      </a:lvl1pPr>
      <a:lvl2pPr marL="499249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32081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3pPr>
      <a:lvl4pPr marL="1164914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4pPr>
      <a:lvl5pPr marL="1497746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5pPr>
      <a:lvl6pPr marL="1830579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6pPr>
      <a:lvl7pPr marL="2163411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7pPr>
      <a:lvl8pPr marL="2496243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8pPr>
      <a:lvl9pPr marL="2829076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1pPr>
      <a:lvl2pPr marL="332832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2pPr>
      <a:lvl3pPr marL="665665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3pPr>
      <a:lvl4pPr marL="998497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4pPr>
      <a:lvl5pPr marL="1331330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5pPr>
      <a:lvl6pPr marL="1664162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6pPr>
      <a:lvl7pPr marL="1996995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7pPr>
      <a:lvl8pPr marL="2329827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8pPr>
      <a:lvl9pPr marL="2662660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C07921-1232-42E9-8491-E2D8A2068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2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56FC-FE01-4C9D-9BC6-54FACCE0B5F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47F2B-12F4-486D-90CC-FF63636AFC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43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23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5D60A2-B755-485B-AC69-BC2B426F0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858" y="148925"/>
            <a:ext cx="1548657" cy="62743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322540"/>
              </p:ext>
            </p:extLst>
          </p:nvPr>
        </p:nvGraphicFramePr>
        <p:xfrm>
          <a:off x="251520" y="973010"/>
          <a:ext cx="8467407" cy="57309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758600403"/>
                    </a:ext>
                  </a:extLst>
                </a:gridCol>
                <a:gridCol w="955286">
                  <a:extLst>
                    <a:ext uri="{9D8B030D-6E8A-4147-A177-3AD203B41FA5}">
                      <a16:colId xmlns:a16="http://schemas.microsoft.com/office/drawing/2014/main" val="1696019403"/>
                    </a:ext>
                  </a:extLst>
                </a:gridCol>
                <a:gridCol w="1254714">
                  <a:extLst>
                    <a:ext uri="{9D8B030D-6E8A-4147-A177-3AD203B41FA5}">
                      <a16:colId xmlns:a16="http://schemas.microsoft.com/office/drawing/2014/main" val="3113943935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706469630"/>
                    </a:ext>
                  </a:extLst>
                </a:gridCol>
                <a:gridCol w="280743">
                  <a:extLst>
                    <a:ext uri="{9D8B030D-6E8A-4147-A177-3AD203B41FA5}">
                      <a16:colId xmlns:a16="http://schemas.microsoft.com/office/drawing/2014/main" val="3660621408"/>
                    </a:ext>
                  </a:extLst>
                </a:gridCol>
              </a:tblGrid>
              <a:tr h="93575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Suggest</a:t>
                      </a:r>
                      <a:r>
                        <a:rPr lang="en-GB" sz="2300" b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why burning coal is the most environmentally damaging out of the three fossil fuels.</a:t>
                      </a:r>
                      <a:endParaRPr lang="en-GB" sz="23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8751" marR="88751" marT="44375" marB="4437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GB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3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aseline="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 marL="88751" marR="88751" marT="44375" marB="44375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867200"/>
                  </a:ext>
                </a:extLst>
              </a:tr>
              <a:tr h="374518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Explain</a:t>
                      </a:r>
                      <a:r>
                        <a:rPr lang="en-GB" sz="2400" b="0" baseline="0" dirty="0" smtClean="0">
                          <a:latin typeface="+mn-lt"/>
                        </a:rPr>
                        <a:t> what parallax error is.</a:t>
                      </a:r>
                    </a:p>
                  </a:txBody>
                  <a:tcPr marL="88751" marR="88751" marT="44375" marB="4437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Convert 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41,862 to 1 significant figure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 marL="88751" marR="88751" marT="44375" marB="4437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88751" marR="88751" marT="44375" marB="44375" vert="vert27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940789"/>
                  </a:ext>
                </a:extLst>
              </a:tr>
              <a:tr h="1281319">
                <a:tc>
                  <a:txBody>
                    <a:bodyPr/>
                    <a:lstStyle/>
                    <a:p>
                      <a:pPr marL="0" marR="0" lvl="0" indent="0" algn="ctr" defTabSz="6656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State</a:t>
                      </a:r>
                      <a:r>
                        <a:rPr lang="en-GB" sz="2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the resolution of the piece of equipment is below.</a:t>
                      </a:r>
                      <a:endParaRPr lang="en-GB" sz="2200" b="1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751" marR="88751" marT="44375" marB="4437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State 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the piece of equipment shown left and what it is used to measure.</a:t>
                      </a:r>
                      <a:endParaRPr lang="en-GB" sz="2400" b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751" marR="88751" marT="44375" marB="4437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656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State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the values of the three different boxes.</a:t>
                      </a: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88751" marR="88751" marT="44375" marB="44375">
                    <a:solidFill>
                      <a:srgbClr val="C1FF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900" dirty="0">
                        <a:solidFill>
                          <a:schemeClr val="tx1"/>
                        </a:solidFill>
                      </a:endParaRPr>
                    </a:p>
                  </a:txBody>
                  <a:tcPr marL="88751" marR="88751" marT="44375" marB="44375" vert="vert27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7187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BBC6017-3CFF-4277-9ABB-4101DF20C649}"/>
              </a:ext>
            </a:extLst>
          </p:cNvPr>
          <p:cNvSpPr txBox="1"/>
          <p:nvPr/>
        </p:nvSpPr>
        <p:spPr>
          <a:xfrm>
            <a:off x="84793" y="130898"/>
            <a:ext cx="6253205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8755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Todays Title: </a:t>
            </a:r>
            <a:r>
              <a:rPr kumimoji="0" lang="en-GB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Density </a:t>
            </a:r>
            <a:r>
              <a:rPr kumimoji="0" lang="en-GB" sz="2135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Required Practical</a:t>
            </a:r>
            <a:endParaRPr kumimoji="0" lang="en-GB" sz="2135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8755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</a:t>
            </a:r>
            <a:fld id="{2DA8EC81-5C58-43FB-9F43-E8987880A03A}" type="datetime4">
              <a:rPr kumimoji="0" lang="en-GB" sz="2135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875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 November 2022</a:t>
            </a:fld>
            <a:endParaRPr kumimoji="0" lang="en-GB" sz="2135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01" y="101878"/>
            <a:ext cx="922300" cy="691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1791"/>
          <a:stretch/>
        </p:blipFill>
        <p:spPr>
          <a:xfrm>
            <a:off x="5735599" y="3622252"/>
            <a:ext cx="2346662" cy="29290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3824" y="3872471"/>
            <a:ext cx="492443" cy="14688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(J)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984" y="3565365"/>
            <a:ext cx="59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2984" y="4787860"/>
            <a:ext cx="59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6936" y="3899258"/>
            <a:ext cx="870995" cy="2340366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96936" y="4643060"/>
            <a:ext cx="870995" cy="15965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96936" y="4888720"/>
            <a:ext cx="870995" cy="135090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2108" t="65173" r="32355" b="3024"/>
          <a:stretch/>
        </p:blipFill>
        <p:spPr>
          <a:xfrm>
            <a:off x="311454" y="4077073"/>
            <a:ext cx="2682105" cy="1800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51719" y="5341286"/>
            <a:ext cx="595227" cy="391970"/>
          </a:xfrm>
          <a:prstGeom prst="rect">
            <a:avLst/>
          </a:prstGeom>
          <a:solidFill>
            <a:srgbClr val="C3C6D0"/>
          </a:solidFill>
          <a:ln>
            <a:solidFill>
              <a:srgbClr val="BEC3CE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15244C"/>
                </a:solidFill>
              </a:rPr>
              <a:t>0</a:t>
            </a:r>
            <a:endParaRPr lang="en-GB" sz="3200" dirty="0">
              <a:solidFill>
                <a:srgbClr val="15244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79712" y="4117150"/>
            <a:ext cx="897753" cy="391970"/>
          </a:xfrm>
          <a:prstGeom prst="rect">
            <a:avLst/>
          </a:prstGeom>
          <a:solidFill>
            <a:srgbClr val="C3C6D0"/>
          </a:solidFill>
          <a:ln>
            <a:solidFill>
              <a:srgbClr val="BEC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15244C"/>
                </a:solidFill>
              </a:rPr>
              <a:t>50</a:t>
            </a:r>
            <a:endParaRPr lang="en-GB" sz="3200" dirty="0">
              <a:solidFill>
                <a:srgbClr val="15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554079"/>
              </p:ext>
            </p:extLst>
          </p:nvPr>
        </p:nvGraphicFramePr>
        <p:xfrm>
          <a:off x="539552" y="260648"/>
          <a:ext cx="8424937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187">
                  <a:extLst>
                    <a:ext uri="{9D8B030D-6E8A-4147-A177-3AD203B41FA5}">
                      <a16:colId xmlns:a16="http://schemas.microsoft.com/office/drawing/2014/main" val="1237157619"/>
                    </a:ext>
                  </a:extLst>
                </a:gridCol>
                <a:gridCol w="1640173">
                  <a:extLst>
                    <a:ext uri="{9D8B030D-6E8A-4147-A177-3AD203B41FA5}">
                      <a16:colId xmlns:a16="http://schemas.microsoft.com/office/drawing/2014/main" val="126984151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665400253"/>
                    </a:ext>
                  </a:extLst>
                </a:gridCol>
                <a:gridCol w="2425948">
                  <a:extLst>
                    <a:ext uri="{9D8B030D-6E8A-4147-A177-3AD203B41FA5}">
                      <a16:colId xmlns:a16="http://schemas.microsoft.com/office/drawing/2014/main" val="3981865822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517506671"/>
                    </a:ext>
                  </a:extLst>
                </a:gridCol>
                <a:gridCol w="2081089">
                  <a:extLst>
                    <a:ext uri="{9D8B030D-6E8A-4147-A177-3AD203B41FA5}">
                      <a16:colId xmlns:a16="http://schemas.microsoft.com/office/drawing/2014/main" val="3228815676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smtClean="0">
                          <a:solidFill>
                            <a:schemeClr val="bg1"/>
                          </a:solidFill>
                        </a:rPr>
                        <a:t>WORD</a:t>
                      </a:r>
                      <a:r>
                        <a:rPr lang="en-GB" sz="2600" baseline="0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Density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=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Mass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÷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Volume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96923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aseline="0" dirty="0" smtClean="0">
                          <a:solidFill>
                            <a:schemeClr val="bg1"/>
                          </a:solidFill>
                        </a:rPr>
                        <a:t>UNITS</a:t>
                      </a:r>
                      <a:endParaRPr lang="en-GB" sz="2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Kg/m</a:t>
                      </a:r>
                      <a:r>
                        <a:rPr kumimoji="0" lang="en-GB" altLang="en-US" sz="2600" b="1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kumimoji="0" lang="en-GB" altLang="en-US" sz="26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kg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GB" altLang="en-US" sz="2600" b="1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6313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772816"/>
            <a:ext cx="655801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48680"/>
            <a:ext cx="1902117" cy="1902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13150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16216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47949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201" y="548680"/>
            <a:ext cx="555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Calculate</a:t>
            </a:r>
            <a:r>
              <a:rPr lang="en-GB" sz="2800" dirty="0" smtClean="0"/>
              <a:t> the density of a cube that has a mass of 9.1g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667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48680"/>
            <a:ext cx="1902117" cy="1902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13150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16216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47949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201" y="548680"/>
            <a:ext cx="555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Calculate</a:t>
            </a:r>
            <a:r>
              <a:rPr lang="en-GB" sz="2800" dirty="0" smtClean="0"/>
              <a:t> the density of a cube that has a mass of 9.1g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77197"/>
          <a:stretch/>
        </p:blipFill>
        <p:spPr>
          <a:xfrm>
            <a:off x="478165" y="2636912"/>
            <a:ext cx="775903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48680"/>
            <a:ext cx="1902117" cy="1902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13150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16216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47949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201" y="548680"/>
            <a:ext cx="555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Calculate</a:t>
            </a:r>
            <a:r>
              <a:rPr lang="en-GB" sz="2800" dirty="0" smtClean="0"/>
              <a:t> the density of a cube that has a mass of 9.1g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61411"/>
          <a:stretch/>
        </p:blipFill>
        <p:spPr>
          <a:xfrm>
            <a:off x="478165" y="2636912"/>
            <a:ext cx="775903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48680"/>
            <a:ext cx="1902117" cy="1902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13150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16216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47949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201" y="548680"/>
            <a:ext cx="555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Calculate</a:t>
            </a:r>
            <a:r>
              <a:rPr lang="en-GB" sz="2800" dirty="0" smtClean="0"/>
              <a:t> the density of a cube that has a mass of 9.1g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43870"/>
          <a:stretch/>
        </p:blipFill>
        <p:spPr>
          <a:xfrm>
            <a:off x="478165" y="2636912"/>
            <a:ext cx="775903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48680"/>
            <a:ext cx="1902117" cy="1902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13150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16216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47949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201" y="548680"/>
            <a:ext cx="555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Calculate</a:t>
            </a:r>
            <a:r>
              <a:rPr lang="en-GB" sz="2800" dirty="0" smtClean="0"/>
              <a:t> the density of a cube that has a mass of 9.1g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33346"/>
          <a:stretch/>
        </p:blipFill>
        <p:spPr>
          <a:xfrm>
            <a:off x="478165" y="2636912"/>
            <a:ext cx="775903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48680"/>
            <a:ext cx="1902117" cy="1902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13150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16216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47949" y="208146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2cm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201" y="548680"/>
            <a:ext cx="555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Calculate</a:t>
            </a:r>
            <a:r>
              <a:rPr lang="en-GB" sz="2800" dirty="0" smtClean="0"/>
              <a:t> the density of a cube that has a mass of 9.1g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65" y="2636912"/>
            <a:ext cx="7759030" cy="41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Challenge: Calculate the density of each material.</a:t>
            </a:r>
          </a:p>
        </p:txBody>
      </p:sp>
      <p:pic>
        <p:nvPicPr>
          <p:cNvPr id="4098" name="Picture 2" descr="https://upload.wikimedia.org/wikipedia/en/archive/e/ed/20131011153017!Nobel_Priz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85903"/>
            <a:ext cx="1951385" cy="19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Judge\Physics\New GCSE\Densities of block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54890" r="51494" b="30843"/>
          <a:stretch/>
        </p:blipFill>
        <p:spPr bwMode="auto">
          <a:xfrm>
            <a:off x="395536" y="1772816"/>
            <a:ext cx="5060203" cy="183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kilavaish  cube kilavaish sketchy orthographi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582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Image result for ce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9" descr="Image result for cem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7" name="Picture 11" descr="http://forum-accueil-etudiant.unicaen.fr/servlet/com.univ.collaboratif.utils.LectureFichiergw?ID_FICHIER=1339426788815&amp;ID_FICHE=181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33351"/>
            <a:ext cx="2825002" cy="188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91880" y="4070537"/>
                <a:ext cx="4392488" cy="733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/>
                        </a:rPr>
                        <m:t>𝐷𝑒𝑛𝑠𝑖𝑡𝑦</m:t>
                      </m:r>
                      <m:r>
                        <a:rPr lang="en-GB" sz="2000" b="0" i="1" smtClean="0">
                          <a:latin typeface="Cambria Math"/>
                        </a:rPr>
                        <m:t>(</m:t>
                      </m:r>
                      <m:r>
                        <a:rPr lang="en-GB" sz="2000" b="0" i="1" smtClean="0">
                          <a:latin typeface="Cambria Math"/>
                        </a:rPr>
                        <m:t>𝑔</m:t>
                      </m:r>
                      <m:r>
                        <a:rPr lang="en-GB" sz="2000" b="0" i="1" smtClean="0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latin typeface="Cambria Math"/>
                        </a:rPr>
                        <m:t>)= 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/>
                            </a:rPr>
                            <m:t>𝑀𝑎𝑠𝑠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 (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𝑔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/>
                            </a:rPr>
                            <m:t>𝑉𝑜𝑙𝑢𝑚𝑒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 (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sz="20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4070537"/>
                <a:ext cx="4392488" cy="73314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771791" y="5936734"/>
            <a:ext cx="225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FF"/>
                </a:solidFill>
              </a:rPr>
              <a:t>1g/cm</a:t>
            </a:r>
            <a:r>
              <a:rPr lang="en-GB" baseline="30000" dirty="0">
                <a:solidFill>
                  <a:srgbClr val="FF00FF"/>
                </a:solidFill>
              </a:rPr>
              <a:t>3</a:t>
            </a:r>
            <a:r>
              <a:rPr lang="en-GB" dirty="0">
                <a:solidFill>
                  <a:srgbClr val="FF00FF"/>
                </a:solidFill>
              </a:rPr>
              <a:t> = 1000kg/m</a:t>
            </a:r>
            <a:r>
              <a:rPr lang="en-GB" baseline="30000" dirty="0">
                <a:solidFill>
                  <a:srgbClr val="FF00FF"/>
                </a:solidFill>
              </a:rPr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1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Challenge: Calculate the density of each material.</a:t>
            </a:r>
          </a:p>
        </p:txBody>
      </p:sp>
      <p:pic>
        <p:nvPicPr>
          <p:cNvPr id="4098" name="Picture 2" descr="https://upload.wikimedia.org/wikipedia/en/archive/e/ed/20131011153017!Nobel_Priz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5912"/>
            <a:ext cx="1951385" cy="19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Judge\Physics\New GCSE\Densities of block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48096" r="30109" b="30843"/>
          <a:stretch/>
        </p:blipFill>
        <p:spPr bwMode="auto">
          <a:xfrm>
            <a:off x="292364" y="1579736"/>
            <a:ext cx="8683625" cy="271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Image result for ce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9" descr="Image result for cem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7" name="Picture 11" descr="http://forum-accueil-etudiant.unicaen.fr/servlet/com.univ.collaboratif.utils.LectureFichiergw?ID_FICHIER=1339426788815&amp;ID_FICHE=181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32" y="4838026"/>
            <a:ext cx="2825002" cy="188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57228" y="4375212"/>
                <a:ext cx="4392488" cy="733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/>
                        </a:rPr>
                        <m:t>𝐷𝑒𝑛𝑠𝑖𝑡𝑦</m:t>
                      </m:r>
                      <m:r>
                        <a:rPr lang="en-GB" sz="2000" b="0" i="1" smtClean="0">
                          <a:latin typeface="Cambria Math"/>
                        </a:rPr>
                        <m:t>(</m:t>
                      </m:r>
                      <m:r>
                        <a:rPr lang="en-GB" sz="2000" b="0" i="1" smtClean="0">
                          <a:latin typeface="Cambria Math"/>
                        </a:rPr>
                        <m:t>𝑔</m:t>
                      </m:r>
                      <m:r>
                        <a:rPr lang="en-GB" sz="2000" b="0" i="1" smtClean="0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latin typeface="Cambria Math"/>
                        </a:rPr>
                        <m:t>)= 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/>
                            </a:rPr>
                            <m:t>𝑀𝑎𝑠𝑠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 (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𝑔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/>
                            </a:rPr>
                            <m:t>𝑉𝑜𝑙𝑢𝑚𝑒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 (</m:t>
                          </m:r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sz="20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228" y="4375212"/>
                <a:ext cx="4392488" cy="73314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937139" y="6241409"/>
            <a:ext cx="225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FF"/>
                </a:solidFill>
              </a:rPr>
              <a:t>1g/cm</a:t>
            </a:r>
            <a:r>
              <a:rPr lang="en-GB" baseline="30000" dirty="0">
                <a:solidFill>
                  <a:srgbClr val="FF00FF"/>
                </a:solidFill>
              </a:rPr>
              <a:t>3</a:t>
            </a:r>
            <a:r>
              <a:rPr lang="en-GB" dirty="0">
                <a:solidFill>
                  <a:srgbClr val="FF00FF"/>
                </a:solidFill>
              </a:rPr>
              <a:t> = 1000kg/m</a:t>
            </a:r>
            <a:r>
              <a:rPr lang="en-GB" baseline="30000" dirty="0">
                <a:solidFill>
                  <a:srgbClr val="FF00FF"/>
                </a:solidFill>
              </a:rPr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4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5385E6-6A5D-4B1B-83FB-D9718AE26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1755874"/>
            <a:ext cx="5245100" cy="3933825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FA01F2-CA39-4DD6-BC9A-386230E382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-26629"/>
          <a:ext cx="9144000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1033767448"/>
                    </a:ext>
                  </a:extLst>
                </a:gridCol>
              </a:tblGrid>
              <a:tr h="861271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rgbClr val="FF0000"/>
                          </a:solidFill>
                        </a:rPr>
                        <a:t>Magic </a:t>
                      </a:r>
                      <a:r>
                        <a:rPr lang="en-GB" sz="6600" b="1" dirty="0" smtClean="0">
                          <a:solidFill>
                            <a:srgbClr val="FF0000"/>
                          </a:solidFill>
                        </a:rPr>
                        <a:t>Four</a:t>
                      </a:r>
                      <a:endParaRPr lang="en-GB" sz="6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649671"/>
                  </a:ext>
                </a:extLst>
              </a:tr>
              <a:tr h="79415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2800" dirty="0"/>
                        <a:t>Challenge!!!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800" dirty="0"/>
                        <a:t>How many of the questions can you answer about the video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65148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186746-2821-4BDD-ABA1-7AEB216D9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200699"/>
              </p:ext>
            </p:extLst>
          </p:nvPr>
        </p:nvGraphicFramePr>
        <p:xfrm>
          <a:off x="0" y="5455920"/>
          <a:ext cx="9144000" cy="1402080"/>
        </p:xfrm>
        <a:graphic>
          <a:graphicData uri="http://schemas.openxmlformats.org/drawingml/2006/table">
            <a:tbl>
              <a:tblPr firstRow="1" bandRow="1"/>
              <a:tblGrid>
                <a:gridCol w="4572000">
                  <a:extLst>
                    <a:ext uri="{9D8B030D-6E8A-4147-A177-3AD203B41FA5}">
                      <a16:colId xmlns:a16="http://schemas.microsoft.com/office/drawing/2014/main" val="3088118009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18475866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C00000"/>
                          </a:solidFill>
                        </a:rPr>
                        <a:t>State</a:t>
                      </a:r>
                      <a:r>
                        <a:rPr lang="en-GB" sz="2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2000" baseline="0" dirty="0" smtClean="0"/>
                        <a:t>the equipment needed to carry out todays practical.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baseline="0" dirty="0" smtClean="0">
                          <a:solidFill>
                            <a:srgbClr val="C00000"/>
                          </a:solidFill>
                        </a:rPr>
                        <a:t>Suggest 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a control variable for this experiment.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35882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C00000"/>
                          </a:solidFill>
                        </a:rPr>
                        <a:t>State</a:t>
                      </a:r>
                      <a:r>
                        <a:rPr lang="en-GB" sz="2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2000" baseline="0" dirty="0" smtClean="0"/>
                        <a:t>the what equipment is used to take measurements and what they measure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baseline="0" dirty="0" smtClean="0">
                          <a:solidFill>
                            <a:srgbClr val="C00000"/>
                          </a:solidFill>
                        </a:rPr>
                        <a:t>Suggest 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a hazard for this experiment.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353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6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39958" y="975480"/>
          <a:ext cx="446440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01">
                  <a:extLst>
                    <a:ext uri="{9D8B030D-6E8A-4147-A177-3AD203B41FA5}">
                      <a16:colId xmlns:a16="http://schemas.microsoft.com/office/drawing/2014/main" val="1738753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defTabSz="88755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GB" sz="4000" b="1" dirty="0">
                          <a:solidFill>
                            <a:prstClr val="black"/>
                          </a:solidFill>
                          <a:latin typeface="Calibri"/>
                        </a:rPr>
                        <a:t>Improvement</a:t>
                      </a:r>
                    </a:p>
                    <a:p>
                      <a:pPr algn="ctr" defTabSz="88755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GB" sz="4000" b="1" dirty="0">
                          <a:solidFill>
                            <a:prstClr val="black"/>
                          </a:solidFill>
                          <a:latin typeface="Calibri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8955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48" y="941887"/>
            <a:ext cx="367011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186746-2821-4BDD-ABA1-7AEB216D9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722301"/>
              </p:ext>
            </p:extLst>
          </p:nvPr>
        </p:nvGraphicFramePr>
        <p:xfrm>
          <a:off x="0" y="5455920"/>
          <a:ext cx="9144000" cy="1402080"/>
        </p:xfrm>
        <a:graphic>
          <a:graphicData uri="http://schemas.openxmlformats.org/drawingml/2006/table">
            <a:tbl>
              <a:tblPr firstRow="1" bandRow="1"/>
              <a:tblGrid>
                <a:gridCol w="4572000">
                  <a:extLst>
                    <a:ext uri="{9D8B030D-6E8A-4147-A177-3AD203B41FA5}">
                      <a16:colId xmlns:a16="http://schemas.microsoft.com/office/drawing/2014/main" val="3088118009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18475866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C00000"/>
                          </a:solidFill>
                        </a:rPr>
                        <a:t>State</a:t>
                      </a:r>
                      <a:r>
                        <a:rPr lang="en-GB" sz="2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2000" baseline="0" dirty="0" smtClean="0"/>
                        <a:t>the equipment needed to carry out todays practical.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baseline="0" dirty="0" smtClean="0">
                          <a:solidFill>
                            <a:srgbClr val="C00000"/>
                          </a:solidFill>
                        </a:rPr>
                        <a:t>Suggest 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a control variable for this experiment.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35882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C00000"/>
                          </a:solidFill>
                        </a:rPr>
                        <a:t>State</a:t>
                      </a:r>
                      <a:r>
                        <a:rPr lang="en-GB" sz="20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2000" baseline="0" dirty="0" smtClean="0"/>
                        <a:t>the what equipment is used to take measurements and what they measure</a:t>
                      </a:r>
                      <a:endParaRPr lang="en-GB" sz="20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baseline="0" dirty="0" smtClean="0">
                          <a:solidFill>
                            <a:srgbClr val="C00000"/>
                          </a:solidFill>
                        </a:rPr>
                        <a:t>Suggest 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a hazard for this experiment.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353076"/>
                  </a:ext>
                </a:extLst>
              </a:tr>
            </a:tbl>
          </a:graphicData>
        </a:graphic>
      </p:graphicFrame>
      <p:pic>
        <p:nvPicPr>
          <p:cNvPr id="4" name="Density of an Irregular Ob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2661"/>
            <a:ext cx="9161349" cy="515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700" y="469900"/>
            <a:ext cx="1993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Worksheet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33" y="403498"/>
            <a:ext cx="1401267" cy="1050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66"/>
          <a:stretch/>
        </p:blipFill>
        <p:spPr>
          <a:xfrm>
            <a:off x="251519" y="1844824"/>
            <a:ext cx="863691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11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39958" y="975480"/>
          <a:ext cx="446440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01">
                  <a:extLst>
                    <a:ext uri="{9D8B030D-6E8A-4147-A177-3AD203B41FA5}">
                      <a16:colId xmlns:a16="http://schemas.microsoft.com/office/drawing/2014/main" val="1738753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defTabSz="88755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GB" sz="4000" b="1" dirty="0">
                          <a:solidFill>
                            <a:prstClr val="black"/>
                          </a:solidFill>
                          <a:latin typeface="Calibri"/>
                        </a:rPr>
                        <a:t>Improvement</a:t>
                      </a:r>
                    </a:p>
                    <a:p>
                      <a:pPr algn="ctr" defTabSz="88755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GB" sz="4000" b="1" dirty="0">
                          <a:solidFill>
                            <a:prstClr val="black"/>
                          </a:solidFill>
                          <a:latin typeface="Calibri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8955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48" y="941887"/>
            <a:ext cx="367011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083876B-2D4D-44D7-B310-CEB3B34BE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943181"/>
              </p:ext>
            </p:extLst>
          </p:nvPr>
        </p:nvGraphicFramePr>
        <p:xfrm>
          <a:off x="184810" y="0"/>
          <a:ext cx="8859877" cy="1089210"/>
        </p:xfrm>
        <a:graphic>
          <a:graphicData uri="http://schemas.openxmlformats.org/drawingml/2006/table">
            <a:tbl>
              <a:tblPr firstRow="1" bandRow="1"/>
              <a:tblGrid>
                <a:gridCol w="2077457">
                  <a:extLst>
                    <a:ext uri="{9D8B030D-6E8A-4147-A177-3AD203B41FA5}">
                      <a16:colId xmlns:a16="http://schemas.microsoft.com/office/drawing/2014/main" val="3758096941"/>
                    </a:ext>
                  </a:extLst>
                </a:gridCol>
                <a:gridCol w="6782420">
                  <a:extLst>
                    <a:ext uri="{9D8B030D-6E8A-4147-A177-3AD203B41FA5}">
                      <a16:colId xmlns:a16="http://schemas.microsoft.com/office/drawing/2014/main" val="853208189"/>
                    </a:ext>
                  </a:extLst>
                </a:gridCol>
              </a:tblGrid>
              <a:tr h="12175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Measuring</a:t>
                      </a:r>
                      <a:r>
                        <a:rPr lang="en-US" sz="1800" baseline="0" dirty="0" smtClean="0">
                          <a:effectLst/>
                          <a:latin typeface="Calibri" panose="020F0502020204030204" pitchFamily="34" charset="0"/>
                        </a:rPr>
                        <a:t> Cylinder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751" marR="88751" marT="44375" marB="44375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Used to measure the mass of the irregular shape.</a:t>
                      </a:r>
                      <a:endParaRPr lang="en-US" sz="1800" baseline="0" dirty="0"/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307291"/>
                  </a:ext>
                </a:extLst>
              </a:tr>
              <a:tr h="121753">
                <a:tc>
                  <a:txBody>
                    <a:bodyPr/>
                    <a:lstStyle/>
                    <a:p>
                      <a:pPr marL="0" marR="0" lvl="0" indent="0" algn="l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Top-Pan Balance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751" marR="88751" marT="44375" marB="44375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Used to measure the volume of liquid displaced.</a:t>
                      </a:r>
                      <a:endParaRPr lang="en-US" sz="1800" baseline="0" dirty="0"/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17532"/>
                  </a:ext>
                </a:extLst>
              </a:tr>
              <a:tr h="121753">
                <a:tc>
                  <a:txBody>
                    <a:bodyPr/>
                    <a:lstStyle/>
                    <a:p>
                      <a:pPr marL="0" marR="0" lvl="0" indent="0" algn="l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Displacement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751" marR="88751" marT="44375" marB="44375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When water is moved from one place to another</a:t>
                      </a:r>
                      <a:endParaRPr lang="en-US" sz="1800" baseline="0" dirty="0"/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9484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0945148-51B8-4CF4-A5B9-64CEAE270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218171"/>
              </p:ext>
            </p:extLst>
          </p:nvPr>
        </p:nvGraphicFramePr>
        <p:xfrm>
          <a:off x="167456" y="1200650"/>
          <a:ext cx="8865353" cy="1452280"/>
        </p:xfrm>
        <a:graphic>
          <a:graphicData uri="http://schemas.openxmlformats.org/drawingml/2006/table">
            <a:tbl>
              <a:tblPr firstRow="1" bandRow="1"/>
              <a:tblGrid>
                <a:gridCol w="6350753">
                  <a:extLst>
                    <a:ext uri="{9D8B030D-6E8A-4147-A177-3AD203B41FA5}">
                      <a16:colId xmlns:a16="http://schemas.microsoft.com/office/drawing/2014/main" val="2750384883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3382538894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1162977475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698081723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3287485175"/>
                    </a:ext>
                  </a:extLst>
                </a:gridCol>
              </a:tblGrid>
              <a:tr h="248798">
                <a:tc>
                  <a:txBody>
                    <a:bodyPr/>
                    <a:lstStyle/>
                    <a:p>
                      <a:pPr marL="0" marR="0" lvl="0" indent="0" algn="l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Calculate the volume using the equation Density = Mass / Volume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kumimoji="0" lang="en-GB" sz="18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452690"/>
                  </a:ext>
                </a:extLst>
              </a:tr>
              <a:tr h="248798">
                <a:tc>
                  <a:txBody>
                    <a:bodyPr/>
                    <a:lstStyle/>
                    <a:p>
                      <a:pPr marL="0" marR="0" lvl="0" indent="0" algn="l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Record the mass of the irregular shape.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kumimoji="0" lang="en-GB" sz="18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518983"/>
                  </a:ext>
                </a:extLst>
              </a:tr>
              <a:tr h="248798">
                <a:tc>
                  <a:txBody>
                    <a:bodyPr/>
                    <a:lstStyle/>
                    <a:p>
                      <a:pPr marL="0" marR="0" lvl="0" indent="0" algn="l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Record the volume of water displaced.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kumimoji="0" lang="en-GB" sz="18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858787"/>
                  </a:ext>
                </a:extLst>
              </a:tr>
              <a:tr h="248798">
                <a:tc>
                  <a:txBody>
                    <a:bodyPr/>
                    <a:lstStyle/>
                    <a:p>
                      <a:pPr marL="0" marR="0" lvl="0" indent="0" algn="l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Place the irregular shape into the displacement can.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kumimoji="0" lang="en-GB" sz="18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88751" marR="88751" marT="44375" marB="44375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07023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E60F843-5336-4E41-B194-211A6415A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18018"/>
              </p:ext>
            </p:extLst>
          </p:nvPr>
        </p:nvGraphicFramePr>
        <p:xfrm>
          <a:off x="194654" y="2764370"/>
          <a:ext cx="8865354" cy="911710"/>
        </p:xfrm>
        <a:graphic>
          <a:graphicData uri="http://schemas.openxmlformats.org/drawingml/2006/table">
            <a:tbl>
              <a:tblPr firstRow="1" bandRow="1"/>
              <a:tblGrid>
                <a:gridCol w="8865354">
                  <a:extLst>
                    <a:ext uri="{9D8B030D-6E8A-4147-A177-3AD203B41FA5}">
                      <a16:colId xmlns:a16="http://schemas.microsoft.com/office/drawing/2014/main" val="34920061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GB" sz="1800" dirty="0" smtClean="0"/>
                        <a:t>The main </a:t>
                      </a:r>
                      <a:r>
                        <a:rPr lang="en-GB" sz="1800" b="1" dirty="0" smtClean="0">
                          <a:solidFill>
                            <a:srgbClr val="C00000"/>
                          </a:solidFill>
                        </a:rPr>
                        <a:t>control</a:t>
                      </a:r>
                      <a:r>
                        <a:rPr lang="en-GB" sz="1800" dirty="0" smtClean="0"/>
                        <a:t> for this experiment</a:t>
                      </a:r>
                      <a:r>
                        <a:rPr lang="en-GB" sz="1800" baseline="0" dirty="0" smtClean="0"/>
                        <a:t> is ensuring the water is level with the water </a:t>
                      </a:r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spout</a:t>
                      </a:r>
                      <a:r>
                        <a:rPr lang="en-GB" sz="1800" baseline="0" dirty="0" smtClean="0"/>
                        <a:t>. The main</a:t>
                      </a:r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 hazard </a:t>
                      </a:r>
                      <a:r>
                        <a:rPr lang="en-GB" sz="1800" baseline="0" dirty="0" smtClean="0"/>
                        <a:t>for this experiment is water spillage. To reduce any risks make sure that any spilt water is mopped up </a:t>
                      </a:r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immediately</a:t>
                      </a:r>
                      <a:r>
                        <a:rPr lang="en-GB" sz="1800" baseline="0" dirty="0" smtClean="0"/>
                        <a:t>.</a:t>
                      </a:r>
                      <a:endParaRPr lang="en-GB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8751" marR="88751" marT="44375" marB="44375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43346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461283"/>
              </p:ext>
            </p:extLst>
          </p:nvPr>
        </p:nvGraphicFramePr>
        <p:xfrm>
          <a:off x="180038" y="3787520"/>
          <a:ext cx="8840187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9489">
                  <a:extLst>
                    <a:ext uri="{9D8B030D-6E8A-4147-A177-3AD203B41FA5}">
                      <a16:colId xmlns:a16="http://schemas.microsoft.com/office/drawing/2014/main" val="1237157619"/>
                    </a:ext>
                  </a:extLst>
                </a:gridCol>
                <a:gridCol w="1759027">
                  <a:extLst>
                    <a:ext uri="{9D8B030D-6E8A-4147-A177-3AD203B41FA5}">
                      <a16:colId xmlns:a16="http://schemas.microsoft.com/office/drawing/2014/main" val="1269841512"/>
                    </a:ext>
                  </a:extLst>
                </a:gridCol>
                <a:gridCol w="399779">
                  <a:extLst>
                    <a:ext uri="{9D8B030D-6E8A-4147-A177-3AD203B41FA5}">
                      <a16:colId xmlns:a16="http://schemas.microsoft.com/office/drawing/2014/main" val="1665400253"/>
                    </a:ext>
                  </a:extLst>
                </a:gridCol>
                <a:gridCol w="2865081">
                  <a:extLst>
                    <a:ext uri="{9D8B030D-6E8A-4147-A177-3AD203B41FA5}">
                      <a16:colId xmlns:a16="http://schemas.microsoft.com/office/drawing/2014/main" val="3981865822"/>
                    </a:ext>
                  </a:extLst>
                </a:gridCol>
                <a:gridCol w="333149">
                  <a:extLst>
                    <a:ext uri="{9D8B030D-6E8A-4147-A177-3AD203B41FA5}">
                      <a16:colId xmlns:a16="http://schemas.microsoft.com/office/drawing/2014/main" val="3517506671"/>
                    </a:ext>
                  </a:extLst>
                </a:gridCol>
                <a:gridCol w="2183662">
                  <a:extLst>
                    <a:ext uri="{9D8B030D-6E8A-4147-A177-3AD203B41FA5}">
                      <a16:colId xmlns:a16="http://schemas.microsoft.com/office/drawing/2014/main" val="3228815676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WORD</a:t>
                      </a:r>
                      <a:r>
                        <a:rPr lang="en-GB" sz="1800" baseline="0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Density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=</a:t>
                      </a:r>
                      <a:endParaRPr kumimoji="0" lang="en-GB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Mass</a:t>
                      </a:r>
                      <a:endParaRPr kumimoji="0" lang="en-GB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÷</a:t>
                      </a:r>
                      <a:endParaRPr kumimoji="0" lang="en-GB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Volume</a:t>
                      </a:r>
                      <a:endParaRPr kumimoji="0" lang="en-GB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969234"/>
                  </a:ext>
                </a:extLst>
              </a:tr>
              <a:tr h="3200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solidFill>
                            <a:schemeClr val="bg1"/>
                          </a:solidFill>
                        </a:rPr>
                        <a:t>UNITS</a:t>
                      </a:r>
                      <a:endParaRPr lang="en-GB" sz="1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Kg/m</a:t>
                      </a:r>
                      <a:r>
                        <a:rPr kumimoji="0" lang="en-GB" altLang="en-US" sz="1800" b="1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kumimoji="0" lang="en-GB" altLang="en-US" sz="18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kg</a:t>
                      </a:r>
                      <a:endParaRPr kumimoji="0" lang="en-GB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GB" altLang="en-US" sz="1800" b="1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6313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31128"/>
              </p:ext>
            </p:extLst>
          </p:nvPr>
        </p:nvGraphicFramePr>
        <p:xfrm>
          <a:off x="5724128" y="4611734"/>
          <a:ext cx="3308681" cy="1107440"/>
        </p:xfrm>
        <a:graphic>
          <a:graphicData uri="http://schemas.openxmlformats.org/drawingml/2006/table">
            <a:tbl>
              <a:tblPr firstRow="1" bandRow="1"/>
              <a:tblGrid>
                <a:gridCol w="2520280">
                  <a:extLst>
                    <a:ext uri="{9D8B030D-6E8A-4147-A177-3AD203B41FA5}">
                      <a16:colId xmlns:a16="http://schemas.microsoft.com/office/drawing/2014/main" val="3661653134"/>
                    </a:ext>
                  </a:extLst>
                </a:gridCol>
                <a:gridCol w="788401">
                  <a:extLst>
                    <a:ext uri="{9D8B030D-6E8A-4147-A177-3AD203B41FA5}">
                      <a16:colId xmlns:a16="http://schemas.microsoft.com/office/drawing/2014/main" val="26757844"/>
                    </a:ext>
                  </a:extLst>
                </a:gridCol>
              </a:tblGrid>
              <a:tr h="34755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 for </a:t>
                      </a:r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Density</a:t>
                      </a:r>
                      <a:r>
                        <a:rPr lang="en-GB" sz="1800" b="0" baseline="0" dirty="0" smtClean="0">
                          <a:solidFill>
                            <a:schemeClr val="tx1"/>
                          </a:solidFill>
                        </a:rPr>
                        <a:t> is</a:t>
                      </a:r>
                      <a:endParaRPr lang="en-GB" sz="18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C00000"/>
                          </a:solidFill>
                        </a:rPr>
                        <a:t>Kg/m</a:t>
                      </a:r>
                      <a:r>
                        <a:rPr lang="en-GB" sz="1800" b="1" baseline="300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GB" sz="1800" b="1" baseline="30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5367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8981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baseline="0" dirty="0" smtClean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en-GB" sz="1800" b="0" baseline="0" dirty="0" smtClean="0">
                          <a:solidFill>
                            <a:schemeClr val="tx1"/>
                          </a:solidFill>
                        </a:rPr>
                        <a:t> for </a:t>
                      </a:r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Mass </a:t>
                      </a:r>
                      <a:r>
                        <a:rPr lang="en-GB" sz="1800" b="0" baseline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GB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kg</a:t>
                      </a:r>
                      <a:endParaRPr lang="en-GB" sz="1800" b="1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87919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8981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baseline="0" dirty="0" smtClean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</a:rPr>
                        <a:t>unit</a:t>
                      </a:r>
                      <a:r>
                        <a:rPr lang="en-GB" sz="1800" b="0" baseline="0" dirty="0" smtClean="0">
                          <a:solidFill>
                            <a:schemeClr val="tx1"/>
                          </a:solidFill>
                        </a:rPr>
                        <a:t> for </a:t>
                      </a:r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Volume</a:t>
                      </a:r>
                      <a:r>
                        <a:rPr lang="en-GB" sz="1800" b="0" baseline="0" dirty="0" smtClean="0">
                          <a:solidFill>
                            <a:schemeClr val="tx1"/>
                          </a:solidFill>
                        </a:rPr>
                        <a:t> is</a:t>
                      </a:r>
                      <a:endParaRPr lang="en-GB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C00000"/>
                          </a:solidFill>
                        </a:rPr>
                        <a:t>m</a:t>
                      </a:r>
                      <a:r>
                        <a:rPr lang="en-GB" sz="1800" b="1" baseline="300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62725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023978"/>
              </p:ext>
            </p:extLst>
          </p:nvPr>
        </p:nvGraphicFramePr>
        <p:xfrm>
          <a:off x="180038" y="4706560"/>
          <a:ext cx="4231382" cy="2021840"/>
        </p:xfrm>
        <a:graphic>
          <a:graphicData uri="http://schemas.openxmlformats.org/drawingml/2006/table">
            <a:tbl>
              <a:tblPr firstRow="1" bandRow="1"/>
              <a:tblGrid>
                <a:gridCol w="316321">
                  <a:extLst>
                    <a:ext uri="{9D8B030D-6E8A-4147-A177-3AD203B41FA5}">
                      <a16:colId xmlns:a16="http://schemas.microsoft.com/office/drawing/2014/main" val="2996770875"/>
                    </a:ext>
                  </a:extLst>
                </a:gridCol>
                <a:gridCol w="3915061">
                  <a:extLst>
                    <a:ext uri="{9D8B030D-6E8A-4147-A177-3AD203B41FA5}">
                      <a16:colId xmlns:a16="http://schemas.microsoft.com/office/drawing/2014/main" val="350755286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 = 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 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 = </a:t>
                      </a: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m</a:t>
                      </a:r>
                      <a:r>
                        <a:rPr kumimoji="0" lang="en-GB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43579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E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solidFill>
                            <a:prstClr val="black"/>
                          </a:solidFill>
                        </a:rPr>
                        <a:t>Density = Mass ÷  </a:t>
                      </a:r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Volume</a:t>
                      </a:r>
                      <a:endParaRPr lang="en-GB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6835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M</a:t>
                      </a:r>
                    </a:p>
                    <a:p>
                      <a:pPr algn="ctr"/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lvl="0" indent="0">
                        <a:spcBef>
                          <a:spcPts val="0"/>
                        </a:spcBef>
                        <a:buNone/>
                      </a:pPr>
                      <a:r>
                        <a:rPr lang="en-GB" sz="1800" dirty="0" smtClean="0">
                          <a:solidFill>
                            <a:prstClr val="black"/>
                          </a:solidFill>
                        </a:rPr>
                        <a:t>Density = 40</a:t>
                      </a:r>
                      <a:r>
                        <a:rPr lang="en-GB" sz="1800" baseline="0" dirty="0" smtClean="0">
                          <a:solidFill>
                            <a:prstClr val="black"/>
                          </a:solidFill>
                        </a:rPr>
                        <a:t> ÷ </a:t>
                      </a:r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en-GB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30463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U</a:t>
                      </a:r>
                      <a:endParaRPr lang="en-GB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C00000"/>
                          </a:solidFill>
                        </a:rPr>
                        <a:t>4  g</a:t>
                      </a:r>
                      <a:r>
                        <a:rPr lang="en-GB" sz="1800" b="1" baseline="0" dirty="0" smtClean="0">
                          <a:solidFill>
                            <a:srgbClr val="C00000"/>
                          </a:solidFill>
                        </a:rPr>
                        <a:t> / cm</a:t>
                      </a:r>
                      <a:r>
                        <a:rPr lang="en-GB" sz="1800" b="1" baseline="300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94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1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6581" y="1199348"/>
          <a:ext cx="887083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0838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</a:tblGrid>
              <a:tr h="79986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Explain a method for calculating the density of a irregularly shaped object. (6 marks)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78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74" y="133953"/>
            <a:ext cx="1136468" cy="852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2CD361-FC34-4484-BEFD-5805F0945333}"/>
                  </a:ext>
                </a:extLst>
              </p:cNvPr>
              <p:cNvSpPr txBox="1"/>
              <p:nvPr/>
            </p:nvSpPr>
            <p:spPr>
              <a:xfrm>
                <a:off x="168658" y="197242"/>
                <a:ext cx="5716758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Physics: Required Practical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ρ</m:t>
                    </m:r>
                    <m:r>
                      <a:rPr kumimoji="0" lang="en-GB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GB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GB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GB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</m:den>
                    </m:f>
                  </m:oMath>
                </a14:m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2CD361-FC34-4484-BEFD-5805F0945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8" y="197242"/>
                <a:ext cx="5716758" cy="748666"/>
              </a:xfrm>
              <a:prstGeom prst="rect">
                <a:avLst/>
              </a:prstGeom>
              <a:blipFill>
                <a:blip r:embed="rId3"/>
                <a:stretch>
                  <a:fillRect l="-2775" t="-1626" b="-130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154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187" y="242498"/>
            <a:ext cx="87849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succeed in this practical…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9310" y="1201027"/>
            <a:ext cx="74094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In groups of 2/3, calculate the density of </a:t>
            </a:r>
            <a:r>
              <a:rPr lang="en-GB" sz="2400" dirty="0" err="1"/>
              <a:t>plasticine</a:t>
            </a:r>
            <a:endParaRPr lang="en-GB" sz="2400" dirty="0"/>
          </a:p>
          <a:p>
            <a:endParaRPr lang="en-GB" sz="2400" baseline="30000" dirty="0"/>
          </a:p>
          <a:p>
            <a:r>
              <a:rPr lang="en-GB" sz="2400" dirty="0"/>
              <a:t>Give the answer in g/cm</a:t>
            </a:r>
            <a:r>
              <a:rPr lang="en-GB" sz="2400" baseline="30000" dirty="0"/>
              <a:t>3 </a:t>
            </a:r>
            <a:r>
              <a:rPr lang="en-GB" sz="2400" dirty="0"/>
              <a:t>and kg/m</a:t>
            </a:r>
            <a:r>
              <a:rPr lang="en-GB" sz="2400" baseline="30000" dirty="0"/>
              <a:t>3 </a:t>
            </a:r>
            <a:endParaRPr lang="en-GB" sz="2400" dirty="0"/>
          </a:p>
          <a:p>
            <a:endParaRPr lang="en-GB" sz="2400" baseline="30000" dirty="0"/>
          </a:p>
          <a:p>
            <a:r>
              <a:rPr lang="en-GB" sz="2400" dirty="0"/>
              <a:t>Write all steps and working out you do in your books</a:t>
            </a:r>
          </a:p>
          <a:p>
            <a:endParaRPr lang="en-GB" sz="2400" baseline="30000" dirty="0"/>
          </a:p>
          <a:p>
            <a:r>
              <a:rPr lang="en-GB" sz="2400" dirty="0"/>
              <a:t>After 10m, each group will hold up their density value</a:t>
            </a:r>
          </a:p>
        </p:txBody>
      </p:sp>
      <p:sp>
        <p:nvSpPr>
          <p:cNvPr id="5" name="AutoShape 2" descr="Image result for 10 minu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mage result for 10 minut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4" name="Picture 6" descr="http://butchbellah.com/wp-content/uploads/2012/02/10-minute-trainer-revie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80984"/>
            <a:ext cx="2341048" cy="23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powerof2.co.uk/assets/galleries/89/whiteboard_p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3625" y="3417773"/>
            <a:ext cx="2724936" cy="34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77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://www.powerof2.co.uk/assets/galleries/89/whiteboard_p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1819" y="3520328"/>
            <a:ext cx="2724936" cy="34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9187" y="242498"/>
            <a:ext cx="87849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succeed in this practical…</a:t>
            </a:r>
          </a:p>
        </p:txBody>
      </p:sp>
      <p:sp>
        <p:nvSpPr>
          <p:cNvPr id="5" name="AutoShape 2" descr="Image result for 10 minu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mage result for 10 minut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4" name="Picture 6" descr="http://butchbellah.com/wp-content/uploads/2012/02/10-minute-trainer-revie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637" y="3900889"/>
            <a:ext cx="1449288" cy="14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82339" y="3789040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 you finish: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C00000"/>
                </a:solidFill>
              </a:rPr>
              <a:t>What did you use as the volume to work out the density of the </a:t>
            </a:r>
            <a:r>
              <a:rPr lang="en-GB" dirty="0" err="1">
                <a:solidFill>
                  <a:srgbClr val="C00000"/>
                </a:solidFill>
              </a:rPr>
              <a:t>plasticine</a:t>
            </a:r>
            <a:r>
              <a:rPr lang="en-GB" dirty="0">
                <a:solidFill>
                  <a:srgbClr val="C00000"/>
                </a:solidFill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What is Archimedes’ Principle?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</a:rPr>
              <a:t>Could we use another liquid other than water for this experiment to work?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C00000"/>
                </a:solidFill>
              </a:rPr>
              <a:t>Imagine we have magic </a:t>
            </a:r>
            <a:r>
              <a:rPr lang="en-GB" dirty="0" err="1">
                <a:solidFill>
                  <a:srgbClr val="C00000"/>
                </a:solidFill>
              </a:rPr>
              <a:t>plasticine</a:t>
            </a:r>
            <a:r>
              <a:rPr lang="en-GB" dirty="0">
                <a:solidFill>
                  <a:srgbClr val="C00000"/>
                </a:solidFill>
              </a:rPr>
              <a:t> whose density is less than the density of water. Could we still use Archimedes’ Principle?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068" y="980728"/>
            <a:ext cx="74094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In groups of 2/3, calculate the density of </a:t>
            </a:r>
            <a:r>
              <a:rPr lang="en-GB" sz="2400" dirty="0" err="1"/>
              <a:t>plasticine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Give the answer in g/cm</a:t>
            </a:r>
            <a:r>
              <a:rPr lang="en-GB" sz="2400" baseline="30000" dirty="0"/>
              <a:t>3 </a:t>
            </a:r>
            <a:r>
              <a:rPr lang="en-GB" sz="2400" dirty="0"/>
              <a:t>and kg/m</a:t>
            </a:r>
            <a:r>
              <a:rPr lang="en-GB" sz="2400" baseline="30000" dirty="0"/>
              <a:t>3 </a:t>
            </a:r>
            <a:endParaRPr lang="en-GB" sz="2400" dirty="0"/>
          </a:p>
          <a:p>
            <a:endParaRPr lang="en-GB" sz="2400" baseline="30000" dirty="0"/>
          </a:p>
          <a:p>
            <a:r>
              <a:rPr lang="en-GB" sz="2400" dirty="0"/>
              <a:t>Write all steps and working out you do in your books</a:t>
            </a:r>
          </a:p>
          <a:p>
            <a:endParaRPr lang="en-GB" sz="2400" dirty="0"/>
          </a:p>
          <a:p>
            <a:r>
              <a:rPr lang="en-GB" sz="2400" dirty="0"/>
              <a:t>After 10m, each group will hold up their density value</a:t>
            </a:r>
          </a:p>
        </p:txBody>
      </p:sp>
    </p:spTree>
    <p:extLst>
      <p:ext uri="{BB962C8B-B14F-4D97-AF65-F5344CB8AC3E}">
        <p14:creationId xmlns:p14="http://schemas.microsoft.com/office/powerpoint/2010/main" val="30624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383708"/>
              </p:ext>
            </p:extLst>
          </p:nvPr>
        </p:nvGraphicFramePr>
        <p:xfrm>
          <a:off x="136581" y="1199348"/>
          <a:ext cx="887083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0838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</a:tblGrid>
              <a:tr h="79986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Explain a method for calculating the density of a 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 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shaped object. 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(3 marks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78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74" y="133953"/>
            <a:ext cx="1136468" cy="852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2CD361-FC34-4484-BEFD-5805F0945333}"/>
                  </a:ext>
                </a:extLst>
              </p:cNvPr>
              <p:cNvSpPr txBox="1"/>
              <p:nvPr/>
            </p:nvSpPr>
            <p:spPr>
              <a:xfrm>
                <a:off x="168658" y="197242"/>
                <a:ext cx="5716758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Physics: Required Practical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ρ</m:t>
                    </m:r>
                    <m:r>
                      <a:rPr kumimoji="0" lang="en-GB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GB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GB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GB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</m:den>
                    </m:f>
                  </m:oMath>
                </a14:m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2CD361-FC34-4484-BEFD-5805F0945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8" y="197242"/>
                <a:ext cx="5716758" cy="748666"/>
              </a:xfrm>
              <a:prstGeom prst="rect">
                <a:avLst/>
              </a:prstGeom>
              <a:blipFill>
                <a:blip r:embed="rId3"/>
                <a:stretch>
                  <a:fillRect l="-2775" t="-1626" b="-130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140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6581" y="1199348"/>
          <a:ext cx="8870838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0838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</a:tblGrid>
              <a:tr h="79986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Explain a method for calculating the density of a 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 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shaped object. 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(3 marks</a:t>
                      </a: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78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74" y="133953"/>
            <a:ext cx="1136468" cy="852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2CD361-FC34-4484-BEFD-5805F0945333}"/>
                  </a:ext>
                </a:extLst>
              </p:cNvPr>
              <p:cNvSpPr txBox="1"/>
              <p:nvPr/>
            </p:nvSpPr>
            <p:spPr>
              <a:xfrm>
                <a:off x="168658" y="197242"/>
                <a:ext cx="5716758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Physics: Required Practical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ρ</m:t>
                    </m:r>
                    <m:r>
                      <a:rPr kumimoji="0" lang="en-GB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GB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GB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GB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</m:den>
                    </m:f>
                  </m:oMath>
                </a14:m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2CD361-FC34-4484-BEFD-5805F0945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8" y="197242"/>
                <a:ext cx="5716758" cy="748666"/>
              </a:xfrm>
              <a:prstGeom prst="rect">
                <a:avLst/>
              </a:prstGeom>
              <a:blipFill>
                <a:blip r:embed="rId3"/>
                <a:stretch>
                  <a:fillRect l="-2775" t="-1626" b="-130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08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54069F2-7427-446F-843A-45AA04E357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69551" y="944679"/>
          <a:ext cx="3604897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101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2868796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566653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1" dirty="0"/>
                    </a:p>
                    <a:p>
                      <a:pPr algn="l"/>
                      <a:r>
                        <a:rPr lang="en-GB" sz="4400" b="1" dirty="0"/>
                        <a:t>QUATION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57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967432"/>
              </p:ext>
            </p:extLst>
          </p:nvPr>
        </p:nvGraphicFramePr>
        <p:xfrm>
          <a:off x="179512" y="77800"/>
          <a:ext cx="8784976" cy="66822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3553">
                  <a:extLst>
                    <a:ext uri="{9D8B030D-6E8A-4147-A177-3AD203B41FA5}">
                      <a16:colId xmlns:a16="http://schemas.microsoft.com/office/drawing/2014/main" val="2758600403"/>
                    </a:ext>
                  </a:extLst>
                </a:gridCol>
                <a:gridCol w="1025102">
                  <a:extLst>
                    <a:ext uri="{9D8B030D-6E8A-4147-A177-3AD203B41FA5}">
                      <a16:colId xmlns:a16="http://schemas.microsoft.com/office/drawing/2014/main" val="1696019403"/>
                    </a:ext>
                  </a:extLst>
                </a:gridCol>
                <a:gridCol w="1293017">
                  <a:extLst>
                    <a:ext uri="{9D8B030D-6E8A-4147-A177-3AD203B41FA5}">
                      <a16:colId xmlns:a16="http://schemas.microsoft.com/office/drawing/2014/main" val="3113943935"/>
                    </a:ext>
                  </a:extLst>
                </a:gridCol>
                <a:gridCol w="3453304">
                  <a:extLst>
                    <a:ext uri="{9D8B030D-6E8A-4147-A177-3AD203B41FA5}">
                      <a16:colId xmlns:a16="http://schemas.microsoft.com/office/drawing/2014/main" val="706469630"/>
                    </a:ext>
                  </a:extLst>
                </a:gridCol>
              </a:tblGrid>
              <a:tr h="935757">
                <a:tc gridSpan="4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Burning coal produces </a:t>
                      </a:r>
                      <a:r>
                        <a:rPr lang="en-GB" sz="23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carbon dioxide </a:t>
                      </a:r>
                      <a:r>
                        <a:rPr lang="en-GB" sz="2300" b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and </a:t>
                      </a:r>
                      <a:r>
                        <a:rPr lang="en-GB" sz="23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sulphur dioxide</a:t>
                      </a:r>
                      <a:endParaRPr lang="en-GB" sz="2300" b="1" dirty="0" smtClean="0">
                        <a:solidFill>
                          <a:srgbClr val="FFFF00"/>
                        </a:solidFill>
                        <a:latin typeface="+mn-lt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Burning other</a:t>
                      </a:r>
                      <a:r>
                        <a:rPr lang="en-GB" sz="2300" b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fossil fuels only produces carbon dioxide. </a:t>
                      </a:r>
                      <a:endParaRPr lang="en-GB" sz="2300" b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300" b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Sulphur</a:t>
                      </a:r>
                      <a:r>
                        <a:rPr lang="en-GB" sz="2300" b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dioxide leads to </a:t>
                      </a:r>
                      <a:r>
                        <a:rPr lang="en-GB" sz="2300" b="1" baseline="0" dirty="0" smtClean="0">
                          <a:solidFill>
                            <a:srgbClr val="FFFF00"/>
                          </a:solidFill>
                          <a:latin typeface="+mn-lt"/>
                        </a:rPr>
                        <a:t>acid rain </a:t>
                      </a:r>
                      <a:r>
                        <a:rPr lang="en-GB" sz="2300" b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which damages the environment</a:t>
                      </a:r>
                      <a:endParaRPr lang="en-GB" sz="23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8751" marR="88751" marT="44375" marB="443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GB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3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867200"/>
                  </a:ext>
                </a:extLst>
              </a:tr>
              <a:tr h="374518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Parallax error is caused by a student not reading the measurement at </a:t>
                      </a:r>
                      <a:r>
                        <a:rPr lang="en-GB" sz="2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eye level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It can lead to the reading being too high or too low.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751" marR="88751" marT="44375" marB="4437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41,862 is </a:t>
                      </a:r>
                      <a:r>
                        <a:rPr lang="en-GB" sz="24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40,000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to 1 significant figures</a:t>
                      </a:r>
                      <a:r>
                        <a:rPr lang="en-GB" sz="2400" b="0" dirty="0" smtClean="0">
                          <a:latin typeface="+mn-lt"/>
                        </a:rPr>
                        <a:t> </a:t>
                      </a:r>
                      <a:endParaRPr lang="en-GB" sz="2400" b="0" dirty="0">
                        <a:latin typeface="+mn-lt"/>
                      </a:endParaRPr>
                    </a:p>
                  </a:txBody>
                  <a:tcPr marL="88751" marR="88751" marT="44375" marB="4437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940789"/>
                  </a:ext>
                </a:extLst>
              </a:tr>
              <a:tr h="1281319">
                <a:tc>
                  <a:txBody>
                    <a:bodyPr/>
                    <a:lstStyle/>
                    <a:p>
                      <a:pPr marL="0" marR="0" lvl="0" indent="0" algn="ctr" defTabSz="6656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The resolution of the piece of equipment is below </a:t>
                      </a:r>
                      <a:r>
                        <a:rPr lang="en-GB" sz="22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5 ml</a:t>
                      </a:r>
                      <a:r>
                        <a:rPr lang="en-GB" sz="2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As this is the smallest measurement which can be recorded.</a:t>
                      </a:r>
                      <a:endParaRPr lang="en-GB" sz="2200" b="1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8751" marR="88751" marT="44375" marB="4437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656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 piece of equipment shown left is a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cylinder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is used to measure </a:t>
                      </a:r>
                      <a:r>
                        <a:rPr kumimoji="0" lang="en-GB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  <a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 a liquid.</a:t>
                      </a:r>
                    </a:p>
                  </a:txBody>
                  <a:tcPr marL="88751" marR="88751" marT="44375" marB="4437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656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Pink = 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47.5 J</a:t>
                      </a:r>
                    </a:p>
                    <a:p>
                      <a:pPr marL="0" marR="0" lvl="0" indent="0" algn="l" defTabSz="6656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Yellow = 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32.5 J</a:t>
                      </a:r>
                    </a:p>
                    <a:p>
                      <a:pPr marL="0" marR="0" lvl="0" indent="0" algn="l" defTabSz="6656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Blue 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27.5 J</a:t>
                      </a:r>
                    </a:p>
                    <a:p>
                      <a:pPr algn="l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23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pPr algn="ctr"/>
                      <a:endParaRPr lang="en-GB" sz="1100" b="1" dirty="0" smtClean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88751" marR="88751" marT="44375" marB="44375">
                    <a:solidFill>
                      <a:srgbClr val="C1FF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71876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C1FFA6"/>
              </a:clrFrom>
              <a:clrTo>
                <a:srgbClr val="C1FFA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3702716"/>
            <a:ext cx="2347163" cy="3023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157192"/>
            <a:ext cx="2019113" cy="156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9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6581" y="1199348"/>
          <a:ext cx="8870838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9878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7680960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799865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Explain a method for calculating the density of a irregularly shaped object. (6 marks)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781"/>
                  </a:ext>
                </a:extLst>
              </a:tr>
              <a:tr h="159787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/>
                        <a:t>Equation used to calculate the 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</a:t>
                      </a: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an object.</a:t>
                      </a: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= mass/volume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206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54069F2-7427-446F-843A-45AA04E357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69551" y="944679"/>
          <a:ext cx="3604897" cy="22703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101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2868796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566653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1" dirty="0"/>
                    </a:p>
                    <a:p>
                      <a:pPr algn="l"/>
                      <a:r>
                        <a:rPr lang="en-GB" sz="4400" b="1" dirty="0"/>
                        <a:t>QUATION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  <a:tr h="1173034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ECORD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047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481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6581" y="1199348"/>
          <a:ext cx="8870838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9878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7680960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799865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Explain a method for calculating the density of a irregularly shaped object. (6 marks)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781"/>
                  </a:ext>
                </a:extLst>
              </a:tr>
              <a:tr h="159787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/>
                        <a:t>Equation used to calculate the 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</a:t>
                      </a: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an object.</a:t>
                      </a: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= mass/volume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  <a:tr h="1173034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Record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 the irregular shaped object using a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top pan balance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Record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 water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displaced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from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displacement can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using a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cylinder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047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43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54069F2-7427-446F-843A-45AA04E357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69551" y="944679"/>
          <a:ext cx="3604897" cy="33675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101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2868796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566653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1" dirty="0"/>
                    </a:p>
                    <a:p>
                      <a:pPr algn="l"/>
                      <a:r>
                        <a:rPr lang="en-GB" sz="4400" b="1" dirty="0"/>
                        <a:t>QUATION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  <a:tr h="1173034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ECORD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047381"/>
                  </a:ext>
                </a:extLst>
              </a:tr>
              <a:tr h="304198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4400" b="1" baseline="0" dirty="0">
                          <a:solidFill>
                            <a:schemeClr val="tx1"/>
                          </a:solidFill>
                        </a:rPr>
                        <a:t>EPEATAPLE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96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6581" y="1199348"/>
          <a:ext cx="8870838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9878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7680960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799865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Explain a method for calculating the density of a irregularly shaped object. (6 marks)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781"/>
                  </a:ext>
                </a:extLst>
              </a:tr>
              <a:tr h="159787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/>
                        <a:t>Equation used to calculate the 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</a:t>
                      </a: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an object.</a:t>
                      </a: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= mass/volume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  <a:tr h="1173034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Record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 the irregular shaped object using a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top pan balance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Record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 water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displaced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from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displacement can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using a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cylinder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047381"/>
                  </a:ext>
                </a:extLst>
              </a:tr>
              <a:tr h="304198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Repeatability: </a:t>
                      </a:r>
                      <a:r>
                        <a:rPr lang="en-GB" sz="2000" b="1" baseline="0" dirty="0"/>
                        <a:t>control the water level in the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displacement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can</a:t>
                      </a:r>
                      <a:r>
                        <a:rPr lang="en-GB" sz="2000" b="1" baseline="0" dirty="0"/>
                        <a:t> by making sure it is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level</a:t>
                      </a:r>
                      <a:r>
                        <a:rPr lang="en-GB" sz="2000" b="1" baseline="0" dirty="0"/>
                        <a:t> with the spout.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998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54069F2-7427-446F-843A-45AA04E3578E}"/>
              </a:ext>
            </a:extLst>
          </p:cNvPr>
          <p:cNvGraphicFramePr>
            <a:graphicFrameLocks noGrp="1"/>
          </p:cNvGraphicFramePr>
          <p:nvPr/>
        </p:nvGraphicFramePr>
        <p:xfrm>
          <a:off x="2769551" y="944679"/>
          <a:ext cx="3604897" cy="44648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101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2868796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566653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1" dirty="0"/>
                    </a:p>
                    <a:p>
                      <a:pPr algn="l"/>
                      <a:r>
                        <a:rPr lang="en-GB" sz="4400" b="1" dirty="0"/>
                        <a:t>QUATION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  <a:tr h="1173034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ECORD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047381"/>
                  </a:ext>
                </a:extLst>
              </a:tr>
              <a:tr h="304198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4400" b="1" baseline="0" dirty="0">
                          <a:solidFill>
                            <a:schemeClr val="tx1"/>
                          </a:solidFill>
                        </a:rPr>
                        <a:t>EPEATAPLE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513"/>
                  </a:ext>
                </a:extLst>
              </a:tr>
              <a:tr h="537411">
                <a:tc>
                  <a:txBody>
                    <a:bodyPr/>
                    <a:lstStyle/>
                    <a:p>
                      <a:pPr algn="ctr"/>
                      <a:r>
                        <a:rPr lang="en-GB" sz="6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GB" sz="1000" b="1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4400" b="1" dirty="0"/>
                        <a:t>AFETY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47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558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6581" y="1199348"/>
          <a:ext cx="8870838" cy="454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9878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7680960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799865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Explain a method for calculating the density of a irregularly shaped object. (6 marks)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781"/>
                  </a:ext>
                </a:extLst>
              </a:tr>
              <a:tr h="159787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/>
                        <a:t>Equation used to calculate the 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</a:t>
                      </a: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an object.</a:t>
                      </a: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= mass/volume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  <a:tr h="1173034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Record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 the irregular shaped object using a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top pan balance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Record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 water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displaced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from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displacement can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using a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cylinder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047381"/>
                  </a:ext>
                </a:extLst>
              </a:tr>
              <a:tr h="304198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Repeatability: </a:t>
                      </a:r>
                      <a:r>
                        <a:rPr lang="en-GB" sz="2000" b="1" baseline="0" dirty="0"/>
                        <a:t>control the water level in the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displacement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can</a:t>
                      </a:r>
                      <a:r>
                        <a:rPr lang="en-GB" sz="2000" b="1" baseline="0" dirty="0"/>
                        <a:t> by making sure it is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level</a:t>
                      </a:r>
                      <a:r>
                        <a:rPr lang="en-GB" sz="2000" b="1" baseline="0" dirty="0"/>
                        <a:t> with the spout.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513"/>
                  </a:ext>
                </a:extLst>
              </a:tr>
              <a:tr h="537411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Hazard: 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slipping.</a:t>
                      </a:r>
                      <a:endParaRPr lang="en-GB" sz="2000" b="1" baseline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/>
                        <a:t>Response: 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mop</a:t>
                      </a:r>
                      <a:r>
                        <a:rPr lang="en-GB" sz="2000" b="1" baseline="0" dirty="0"/>
                        <a:t> up water spills immediately.</a:t>
                      </a:r>
                      <a:endParaRPr lang="en-GB" sz="20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47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675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4504" y="133953"/>
          <a:ext cx="8870838" cy="3718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9878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7680960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159787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/>
                        <a:t>Equation used to calculate the 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</a:t>
                      </a: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an object.</a:t>
                      </a: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baseline="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density = mass/volume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  <a:tr h="1173034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Record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 the irregular shaped object using a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top pan balance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Record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 water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displaced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from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displacement can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using a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cylinder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047381"/>
                  </a:ext>
                </a:extLst>
              </a:tr>
              <a:tr h="304198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Repeatability: </a:t>
                      </a:r>
                      <a:r>
                        <a:rPr lang="en-GB" sz="2000" b="1" baseline="0" dirty="0"/>
                        <a:t>control the water level in the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displacement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can</a:t>
                      </a:r>
                      <a:r>
                        <a:rPr lang="en-GB" sz="2000" b="1" baseline="0" dirty="0"/>
                        <a:t> by making sure it is 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</a:rPr>
                        <a:t>level</a:t>
                      </a:r>
                      <a:r>
                        <a:rPr lang="en-GB" sz="2000" b="1" baseline="0" dirty="0"/>
                        <a:t> with the spout.</a:t>
                      </a:r>
                    </a:p>
                  </a:txBody>
                  <a:tcP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513"/>
                  </a:ext>
                </a:extLst>
              </a:tr>
              <a:tr h="537411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>
                          <a:solidFill>
                            <a:schemeClr val="tx1"/>
                          </a:solidFill>
                        </a:rPr>
                        <a:t>Hazard: 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slipping.</a:t>
                      </a:r>
                      <a:endParaRPr lang="en-GB" sz="2000" b="1" baseline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/>
                        <a:t>Response: </a:t>
                      </a:r>
                      <a:r>
                        <a:rPr lang="en-GB" sz="2000" b="1" baseline="0" dirty="0">
                          <a:solidFill>
                            <a:srgbClr val="FF0000"/>
                          </a:solidFill>
                        </a:rPr>
                        <a:t>mop</a:t>
                      </a:r>
                      <a:r>
                        <a:rPr lang="en-GB" sz="2000" b="1" baseline="0" dirty="0"/>
                        <a:t> up water spills immediately.</a:t>
                      </a:r>
                      <a:endParaRPr lang="en-GB" sz="20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47432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088B209-68A5-4F50-B7BC-BE760CB5EDC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185" y="3959737"/>
          <a:ext cx="9003630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2153">
                  <a:extLst>
                    <a:ext uri="{9D8B030D-6E8A-4147-A177-3AD203B41FA5}">
                      <a16:colId xmlns:a16="http://schemas.microsoft.com/office/drawing/2014/main" val="1448813157"/>
                    </a:ext>
                  </a:extLst>
                </a:gridCol>
                <a:gridCol w="7671477">
                  <a:extLst>
                    <a:ext uri="{9D8B030D-6E8A-4147-A177-3AD203B41FA5}">
                      <a16:colId xmlns:a16="http://schemas.microsoft.com/office/drawing/2014/main" val="590758194"/>
                    </a:ext>
                  </a:extLst>
                </a:gridCol>
              </a:tblGrid>
              <a:tr h="141595">
                <a:tc gridSpan="2"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1"/>
                          </a:solidFill>
                        </a:rPr>
                        <a:t>Next Steps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756631"/>
                  </a:ext>
                </a:extLst>
              </a:tr>
              <a:tr h="14480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FF00"/>
                          </a:solidFill>
                        </a:rPr>
                        <a:t>E</a:t>
                      </a:r>
                      <a:r>
                        <a:rPr lang="en-GB" b="1" dirty="0"/>
                        <a:t>quation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Recall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equation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needed for this practical.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67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</a:t>
                      </a:r>
                      <a:r>
                        <a:rPr lang="en-GB" b="1" dirty="0"/>
                        <a:t>ecord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State the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equipment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used to record your different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measurements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047381"/>
                  </a:ext>
                </a:extLst>
              </a:tr>
              <a:tr h="135483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epeatable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State any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measurements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you need to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repeat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Explain what you need to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control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to make your experiment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repeatable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C000"/>
                          </a:solidFill>
                        </a:rPr>
                        <a:t>S</a:t>
                      </a:r>
                      <a:r>
                        <a:rPr lang="en-GB" b="1" dirty="0"/>
                        <a:t>afety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State the main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safety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for this experiment.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474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7030A0"/>
                          </a:solidFill>
                        </a:rPr>
                        <a:t>S + 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Evaluate errors or give improvements for other methods.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687926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47" y="5866370"/>
            <a:ext cx="1136468" cy="85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2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61239843"/>
              </p:ext>
            </p:extLst>
          </p:nvPr>
        </p:nvGraphicFramePr>
        <p:xfrm>
          <a:off x="0" y="66231"/>
          <a:ext cx="9144000" cy="7069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7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79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6814">
                <a:tc gridSpan="6">
                  <a:txBody>
                    <a:bodyPr/>
                    <a:lstStyle/>
                    <a:p>
                      <a:pPr algn="ctr"/>
                      <a:r>
                        <a:rPr lang="en-GB" sz="3600" dirty="0" smtClean="0"/>
                        <a:t>What</a:t>
                      </a:r>
                      <a:r>
                        <a:rPr lang="en-GB" sz="3600" baseline="0" dirty="0" smtClean="0"/>
                        <a:t> are we</a:t>
                      </a:r>
                      <a:r>
                        <a:rPr lang="en-GB" sz="3600" dirty="0" smtClean="0"/>
                        <a:t> LEARNING?</a:t>
                      </a:r>
                      <a:endParaRPr lang="en-GB" sz="36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271">
                <a:tc gridSpan="6"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425">
                <a:tc gridSpan="6"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BIG QUESTION?</a:t>
                      </a:r>
                    </a:p>
                    <a:p>
                      <a:pPr algn="ctr"/>
                      <a:r>
                        <a:rPr lang="en-GB" sz="2000" b="1" dirty="0" smtClean="0"/>
                        <a:t>Why do objects float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271">
                <a:tc gridSpan="6"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980">
                <a:tc>
                  <a:txBody>
                    <a:bodyPr/>
                    <a:lstStyle/>
                    <a:p>
                      <a:pPr marL="0" indent="0" algn="l">
                        <a:buFont typeface="Arial" pitchFamily="34" charset="0"/>
                        <a:buNone/>
                      </a:pPr>
                      <a:endParaRPr lang="en-GB" sz="1800" b="1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u="none" baseline="0" dirty="0" smtClean="0"/>
                        <a:t>Links</a:t>
                      </a:r>
                    </a:p>
                    <a:p>
                      <a:pPr algn="ctr"/>
                      <a:endParaRPr lang="en-GB" sz="32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u="none" baseline="0" dirty="0" smtClean="0"/>
                        <a:t> </a:t>
                      </a:r>
                      <a:r>
                        <a:rPr lang="en-GB" sz="2800" b="1" u="none" baseline="0" dirty="0" smtClean="0"/>
                        <a:t>Key concepts</a:t>
                      </a:r>
                    </a:p>
                    <a:p>
                      <a:pPr algn="ctr"/>
                      <a:endParaRPr lang="en-GB" sz="1800" b="1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u="sng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baseline="0" dirty="0" smtClean="0"/>
                        <a:t>Powerful</a:t>
                      </a:r>
                    </a:p>
                    <a:p>
                      <a:pPr algn="l"/>
                      <a:r>
                        <a:rPr lang="en-GB" sz="2400" b="1" baseline="0" dirty="0" smtClean="0"/>
                        <a:t>language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7138">
                <a:tc gridSpan="2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baseline="0" dirty="0" smtClean="0"/>
                        <a:t>States of matter (Y7).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baseline="0" dirty="0" smtClean="0"/>
                        <a:t>How to find the density of an object experimentally</a:t>
                      </a:r>
                      <a:endParaRPr lang="en-GB" sz="2400" b="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 smtClean="0"/>
                        <a:t>Density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 smtClean="0"/>
                        <a:t>Mass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1" dirty="0" smtClean="0"/>
                        <a:t>Volume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6" descr="C:\Users\lwo\OneDrive - Archway Learning Trust\Logo Circ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7" y="1032311"/>
            <a:ext cx="792984" cy="74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6" y="2260726"/>
            <a:ext cx="929462" cy="95912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488" y="2219745"/>
            <a:ext cx="964709" cy="10001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655" y="2243771"/>
            <a:ext cx="957887" cy="9930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362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dirty="0">
                <a:solidFill>
                  <a:srgbClr val="C00000"/>
                </a:solidFill>
              </a:rPr>
              <a:t>Weight</a:t>
            </a:r>
            <a:r>
              <a:rPr lang="en-GB" dirty="0"/>
              <a:t> is how much matter an object has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Volume of a cube is the </a:t>
            </a:r>
            <a:r>
              <a:rPr lang="en-GB" b="1" dirty="0">
                <a:solidFill>
                  <a:srgbClr val="C00000"/>
                </a:solidFill>
              </a:rPr>
              <a:t>square</a:t>
            </a:r>
            <a:r>
              <a:rPr lang="en-GB" dirty="0"/>
              <a:t> of the length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Density </a:t>
            </a:r>
            <a:r>
              <a:rPr lang="en-GB" dirty="0" smtClean="0"/>
              <a:t>= </a:t>
            </a:r>
            <a:r>
              <a:rPr lang="en-GB" dirty="0"/>
              <a:t>volume / mass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>
                <a:solidFill>
                  <a:srgbClr val="C00000"/>
                </a:solidFill>
              </a:rPr>
              <a:t>Aristotle’s</a:t>
            </a:r>
            <a:r>
              <a:rPr lang="en-GB" dirty="0"/>
              <a:t> Principle is that the volume of an object = the volume of water it </a:t>
            </a:r>
            <a:r>
              <a:rPr lang="en-GB" dirty="0" smtClean="0"/>
              <a:t>displaces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59494" y="147935"/>
            <a:ext cx="7492757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Falsies</a:t>
            </a:r>
          </a:p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Correct each sentence to make it true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3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</a:rPr>
              <a:t>Mass</a:t>
            </a:r>
            <a:r>
              <a:rPr lang="en-GB" dirty="0"/>
              <a:t> is how much matter an object has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Volume of a cube is the </a:t>
            </a:r>
            <a:r>
              <a:rPr lang="en-GB" dirty="0">
                <a:solidFill>
                  <a:srgbClr val="00B050"/>
                </a:solidFill>
              </a:rPr>
              <a:t>cube </a:t>
            </a:r>
            <a:r>
              <a:rPr lang="en-GB" dirty="0"/>
              <a:t>of the length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Density =</a:t>
            </a:r>
            <a:r>
              <a:rPr lang="en-GB" dirty="0" smtClean="0"/>
              <a:t> </a:t>
            </a:r>
            <a:r>
              <a:rPr lang="en-GB" dirty="0">
                <a:solidFill>
                  <a:srgbClr val="00B050"/>
                </a:solidFill>
              </a:rPr>
              <a:t>mass / volume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</a:rPr>
              <a:t>Archimedes’</a:t>
            </a:r>
            <a:r>
              <a:rPr lang="en-GB" dirty="0"/>
              <a:t> Principle is that the volume of an object = the volume of water it </a:t>
            </a:r>
            <a:r>
              <a:rPr lang="en-GB" dirty="0" smtClean="0"/>
              <a:t>displaces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59494" y="147935"/>
            <a:ext cx="7492757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Falsies</a:t>
            </a:r>
          </a:p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Correct each sentence to make it true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90" name="Picture 2" descr="https://www.wpclipart.com/education/supplies/pen_ink/pen_with_grip/pen_with_grip_gre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93" cy="1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2" name="Picture 6" descr="Background Of White Blackboard With Mathematical Equations. Stock Vector -  Illustration of cosine, derivation: 6630468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8"/>
          <a:stretch/>
        </p:blipFill>
        <p:spPr bwMode="auto">
          <a:xfrm>
            <a:off x="0" y="2204864"/>
            <a:ext cx="9244669" cy="39312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203771" y="338416"/>
          <a:ext cx="5447928" cy="1584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7928">
                  <a:extLst>
                    <a:ext uri="{9D8B030D-6E8A-4147-A177-3AD203B41FA5}">
                      <a16:colId xmlns:a16="http://schemas.microsoft.com/office/drawing/2014/main" val="2304654665"/>
                    </a:ext>
                  </a:extLst>
                </a:gridCol>
              </a:tblGrid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en-GB" sz="4400" b="1" dirty="0" smtClean="0">
                          <a:solidFill>
                            <a:schemeClr val="tx1"/>
                          </a:solidFill>
                        </a:rPr>
                        <a:t>Equation</a:t>
                      </a:r>
                      <a:r>
                        <a:rPr lang="en-GB" sz="4400" b="1" baseline="0" dirty="0" smtClean="0">
                          <a:solidFill>
                            <a:schemeClr val="tx1"/>
                          </a:solidFill>
                        </a:rPr>
                        <a:t> Builder</a:t>
                      </a:r>
                      <a:endParaRPr lang="en-GB" sz="4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333895"/>
                  </a:ext>
                </a:extLst>
              </a:tr>
            </a:tbl>
          </a:graphicData>
        </a:graphic>
      </p:graphicFrame>
      <p:pic>
        <p:nvPicPr>
          <p:cNvPr id="244738" name="Picture 2" descr="Anglian Brickwork - East Anglia's number one brickwork, blockwork and  stonework specialist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"/>
            <a:ext cx="227660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757335"/>
              </p:ext>
            </p:extLst>
          </p:nvPr>
        </p:nvGraphicFramePr>
        <p:xfrm>
          <a:off x="539552" y="260648"/>
          <a:ext cx="324036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187">
                  <a:extLst>
                    <a:ext uri="{9D8B030D-6E8A-4147-A177-3AD203B41FA5}">
                      <a16:colId xmlns:a16="http://schemas.microsoft.com/office/drawing/2014/main" val="1237157619"/>
                    </a:ext>
                  </a:extLst>
                </a:gridCol>
                <a:gridCol w="1640173">
                  <a:extLst>
                    <a:ext uri="{9D8B030D-6E8A-4147-A177-3AD203B41FA5}">
                      <a16:colId xmlns:a16="http://schemas.microsoft.com/office/drawing/2014/main" val="126984151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smtClean="0">
                          <a:solidFill>
                            <a:schemeClr val="bg1"/>
                          </a:solidFill>
                        </a:rPr>
                        <a:t>WORD</a:t>
                      </a:r>
                      <a:r>
                        <a:rPr lang="en-GB" sz="2600" baseline="0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Density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96923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aseline="0" dirty="0" smtClean="0">
                          <a:solidFill>
                            <a:schemeClr val="bg1"/>
                          </a:solidFill>
                        </a:rPr>
                        <a:t>UNITS</a:t>
                      </a:r>
                      <a:endParaRPr lang="en-GB" sz="2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Kg/m</a:t>
                      </a:r>
                      <a:r>
                        <a:rPr kumimoji="0" lang="en-GB" altLang="en-US" sz="2600" b="1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kumimoji="0" lang="en-GB" altLang="en-US" sz="26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93C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631300"/>
                  </a:ext>
                </a:extLst>
              </a:tr>
            </a:tbl>
          </a:graphicData>
        </a:graphic>
      </p:graphicFrame>
      <p:pic>
        <p:nvPicPr>
          <p:cNvPr id="2050" name="Picture 2" descr="[speed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844824"/>
            <a:ext cx="833326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935228"/>
              </p:ext>
            </p:extLst>
          </p:nvPr>
        </p:nvGraphicFramePr>
        <p:xfrm>
          <a:off x="539552" y="260648"/>
          <a:ext cx="6026348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187">
                  <a:extLst>
                    <a:ext uri="{9D8B030D-6E8A-4147-A177-3AD203B41FA5}">
                      <a16:colId xmlns:a16="http://schemas.microsoft.com/office/drawing/2014/main" val="1237157619"/>
                    </a:ext>
                  </a:extLst>
                </a:gridCol>
                <a:gridCol w="1640173">
                  <a:extLst>
                    <a:ext uri="{9D8B030D-6E8A-4147-A177-3AD203B41FA5}">
                      <a16:colId xmlns:a16="http://schemas.microsoft.com/office/drawing/2014/main" val="126984151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665400253"/>
                    </a:ext>
                  </a:extLst>
                </a:gridCol>
                <a:gridCol w="2425948">
                  <a:extLst>
                    <a:ext uri="{9D8B030D-6E8A-4147-A177-3AD203B41FA5}">
                      <a16:colId xmlns:a16="http://schemas.microsoft.com/office/drawing/2014/main" val="398186582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dirty="0" smtClean="0">
                          <a:solidFill>
                            <a:schemeClr val="bg1"/>
                          </a:solidFill>
                        </a:rPr>
                        <a:t>WORD</a:t>
                      </a:r>
                      <a:r>
                        <a:rPr lang="en-GB" sz="2600" baseline="0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Density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=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Mass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96923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aseline="0" dirty="0" smtClean="0">
                          <a:solidFill>
                            <a:schemeClr val="bg1"/>
                          </a:solidFill>
                        </a:rPr>
                        <a:t>UNITS</a:t>
                      </a:r>
                      <a:endParaRPr lang="en-GB" sz="26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Kg/m</a:t>
                      </a:r>
                      <a:r>
                        <a:rPr kumimoji="0" lang="en-GB" altLang="en-US" sz="2600" b="1" i="0" u="none" strike="noStrike" kern="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kumimoji="0" lang="en-GB" altLang="en-US" sz="2600" b="1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2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kg</a:t>
                      </a:r>
                      <a:endParaRPr kumimoji="0" lang="en-GB" altLang="en-US" sz="2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631300"/>
                  </a:ext>
                </a:extLst>
              </a:tr>
            </a:tbl>
          </a:graphicData>
        </a:graphic>
      </p:graphicFrame>
      <p:pic>
        <p:nvPicPr>
          <p:cNvPr id="2052" name="Picture 4" descr="States of Mat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0" r="26666" b="31808"/>
          <a:stretch/>
        </p:blipFill>
        <p:spPr bwMode="auto">
          <a:xfrm>
            <a:off x="539552" y="1988840"/>
            <a:ext cx="821601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7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. Changes of st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Defaul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1525</Words>
  <Application>Microsoft Office PowerPoint</Application>
  <PresentationFormat>On-screen Show (4:3)</PresentationFormat>
  <Paragraphs>317</Paragraphs>
  <Slides>37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Comic Sans MS</vt:lpstr>
      <vt:lpstr>Times New Roman</vt:lpstr>
      <vt:lpstr>2. Changes of state</vt:lpstr>
      <vt:lpstr>Office Theme</vt:lpstr>
      <vt:lpstr>9_Office Theme</vt:lpstr>
      <vt:lpstr>2_Office Theme</vt:lpstr>
      <vt:lpstr>10_Office Theme</vt:lpstr>
      <vt:lpstr>8_Default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Challenge: Calculate the density of each material.</vt:lpstr>
      <vt:lpstr>Challenge: Calculate the density of each material.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Akash</dc:creator>
  <cp:lastModifiedBy>Dr M Brownhill - MAT Staff</cp:lastModifiedBy>
  <cp:revision>97</cp:revision>
  <dcterms:created xsi:type="dcterms:W3CDTF">2016-01-17T17:34:58Z</dcterms:created>
  <dcterms:modified xsi:type="dcterms:W3CDTF">2022-11-27T23:01:50Z</dcterms:modified>
</cp:coreProperties>
</file>